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89" r:id="rId3"/>
    <p:sldId id="290" r:id="rId4"/>
    <p:sldId id="402" r:id="rId5"/>
    <p:sldId id="425" r:id="rId6"/>
    <p:sldId id="422" r:id="rId7"/>
    <p:sldId id="432" r:id="rId8"/>
    <p:sldId id="426" r:id="rId9"/>
    <p:sldId id="435" r:id="rId10"/>
    <p:sldId id="438" r:id="rId11"/>
    <p:sldId id="437" r:id="rId12"/>
    <p:sldId id="436" r:id="rId13"/>
    <p:sldId id="434" r:id="rId14"/>
    <p:sldId id="439" r:id="rId15"/>
    <p:sldId id="487" r:id="rId16"/>
    <p:sldId id="441" r:id="rId17"/>
    <p:sldId id="442" r:id="rId18"/>
    <p:sldId id="443" r:id="rId19"/>
    <p:sldId id="472" r:id="rId20"/>
    <p:sldId id="473" r:id="rId21"/>
    <p:sldId id="433" r:id="rId22"/>
    <p:sldId id="427" r:id="rId23"/>
    <p:sldId id="469" r:id="rId24"/>
    <p:sldId id="428" r:id="rId25"/>
    <p:sldId id="470" r:id="rId26"/>
    <p:sldId id="452" r:id="rId27"/>
    <p:sldId id="471" r:id="rId28"/>
    <p:sldId id="445" r:id="rId29"/>
    <p:sldId id="474" r:id="rId30"/>
    <p:sldId id="449" r:id="rId31"/>
    <p:sldId id="475" r:id="rId32"/>
    <p:sldId id="476" r:id="rId33"/>
    <p:sldId id="477" r:id="rId34"/>
    <p:sldId id="264" r:id="rId35"/>
    <p:sldId id="478" r:id="rId36"/>
    <p:sldId id="479" r:id="rId37"/>
    <p:sldId id="361" r:id="rId38"/>
    <p:sldId id="363" r:id="rId39"/>
    <p:sldId id="362" r:id="rId40"/>
    <p:sldId id="364" r:id="rId41"/>
    <p:sldId id="480" r:id="rId42"/>
    <p:sldId id="468" r:id="rId43"/>
    <p:sldId id="365" r:id="rId44"/>
    <p:sldId id="368" r:id="rId45"/>
    <p:sldId id="369" r:id="rId46"/>
    <p:sldId id="490" r:id="rId47"/>
    <p:sldId id="371" r:id="rId48"/>
    <p:sldId id="372" r:id="rId49"/>
    <p:sldId id="491" r:id="rId50"/>
    <p:sldId id="455" r:id="rId51"/>
    <p:sldId id="456" r:id="rId52"/>
    <p:sldId id="457" r:id="rId53"/>
    <p:sldId id="459" r:id="rId54"/>
    <p:sldId id="481" r:id="rId55"/>
    <p:sldId id="488" r:id="rId56"/>
    <p:sldId id="463" r:id="rId57"/>
    <p:sldId id="482" r:id="rId58"/>
    <p:sldId id="486" r:id="rId59"/>
    <p:sldId id="485" r:id="rId60"/>
    <p:sldId id="483" r:id="rId6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ick" initials="a" lastIdx="0" clrIdx="0"/>
  <p:cmAuthor id="1" name="Anthony Legrand" initials="AL" lastIdx="2" clrIdx="1">
    <p:extLst>
      <p:ext uri="{19B8F6BF-5375-455C-9EA6-DF929625EA0E}">
        <p15:presenceInfo xmlns:p15="http://schemas.microsoft.com/office/powerpoint/2012/main" userId="Anthony Legr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88" autoAdjust="0"/>
  </p:normalViewPr>
  <p:slideViewPr>
    <p:cSldViewPr>
      <p:cViewPr varScale="1">
        <p:scale>
          <a:sx n="52" d="100"/>
          <a:sy n="52" d="100"/>
        </p:scale>
        <p:origin x="17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FE437-8F9C-48E4-A402-EC407A530913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D4DC-AE99-4D3D-AFB5-E3399AB96B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15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hammadrasoolshaik.wordpress.com/2014/07/23/java-hashmap-how-works-internally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961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40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Java, </a:t>
            </a:r>
            <a:r>
              <a:rPr lang="fr-BE" dirty="0" err="1"/>
              <a:t>HashSet</a:t>
            </a:r>
            <a:r>
              <a:rPr lang="fr-BE" dirty="0"/>
              <a:t> est implémenté avec une </a:t>
            </a:r>
            <a:r>
              <a:rPr lang="fr-BE" dirty="0" err="1"/>
              <a:t>HashMap</a:t>
            </a:r>
            <a:r>
              <a:rPr lang="fr-BE" dirty="0"/>
              <a:t>&lt;K,V&gt; où K est l’élément du Set et V est non utilisé (« </a:t>
            </a:r>
            <a:r>
              <a:rPr lang="fr-BE" dirty="0" err="1"/>
              <a:t>dummy</a:t>
            </a:r>
            <a:r>
              <a:rPr lang="fr-BE" dirty="0"/>
              <a:t> </a:t>
            </a:r>
            <a:r>
              <a:rPr lang="fr-BE" dirty="0" err="1"/>
              <a:t>object</a:t>
            </a:r>
            <a:r>
              <a:rPr lang="fr-BE" dirty="0"/>
              <a:t> » = </a:t>
            </a:r>
            <a:r>
              <a:rPr lang="fr-BE" dirty="0" err="1"/>
              <a:t>null</a:t>
            </a:r>
            <a:r>
              <a:rPr lang="fr-B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>
                <a:sym typeface="Wingdings" panose="05000000000000000000" pitchFamily="2" charset="2"/>
              </a:rPr>
              <a:t> unicité des éléments du Set puisque les clés sont uniques dans une </a:t>
            </a:r>
            <a:r>
              <a:rPr lang="fr-BE" dirty="0" err="1">
                <a:sym typeface="Wingdings" panose="05000000000000000000" pitchFamily="2" charset="2"/>
              </a:rPr>
              <a:t>Map</a:t>
            </a: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612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Ne pas oublier de réécrire les méthodes </a:t>
            </a:r>
            <a:r>
              <a:rPr lang="fr-BE" dirty="0" err="1"/>
              <a:t>equals</a:t>
            </a:r>
            <a:r>
              <a:rPr lang="fr-BE" dirty="0"/>
              <a:t>() et </a:t>
            </a:r>
            <a:r>
              <a:rPr lang="fr-BE" dirty="0" err="1"/>
              <a:t>hashCode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789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représentation interne de Java pour une </a:t>
            </a:r>
            <a:r>
              <a:rPr lang="fr-BE" dirty="0" err="1"/>
              <a:t>HashMap</a:t>
            </a:r>
            <a:r>
              <a:rPr lang="fr-BE" dirty="0"/>
              <a:t> utilise une « table de hachage » </a:t>
            </a:r>
          </a:p>
          <a:p>
            <a:r>
              <a:rPr lang="fr-BE" dirty="0">
                <a:sym typeface="Wingdings" panose="05000000000000000000" pitchFamily="2" charset="2"/>
              </a:rPr>
              <a:t> notion intéressante à présenter aux étudiants; permet</a:t>
            </a:r>
            <a:r>
              <a:rPr lang="fr-BE" baseline="0" dirty="0">
                <a:sym typeface="Wingdings" panose="05000000000000000000" pitchFamily="2" charset="2"/>
              </a:rPr>
              <a:t> de mieux comprendre l’utilité de </a:t>
            </a:r>
            <a:r>
              <a:rPr lang="fr-BE" baseline="0" dirty="0" err="1">
                <a:sym typeface="Wingdings" panose="05000000000000000000" pitchFamily="2" charset="2"/>
              </a:rPr>
              <a:t>hashCode</a:t>
            </a:r>
            <a:r>
              <a:rPr lang="fr-BE" baseline="0" dirty="0">
                <a:sym typeface="Wingdings" panose="05000000000000000000" pitchFamily="2" charset="2"/>
              </a:rPr>
              <a:t>() et la gestion des conflits avec une liste simplifiée.</a:t>
            </a:r>
            <a:endParaRPr lang="fr-BE" dirty="0"/>
          </a:p>
          <a:p>
            <a:endParaRPr lang="fr-BE" dirty="0"/>
          </a:p>
          <a:p>
            <a:r>
              <a:rPr lang="fr-BE" dirty="0"/>
              <a:t>Source:</a:t>
            </a:r>
          </a:p>
          <a:p>
            <a:r>
              <a:rPr lang="fr-BE" dirty="0">
                <a:hlinkClick r:id="rId3"/>
              </a:rPr>
              <a:t>https://mohammadrasoolshaik.wordpress.com/2014/07/23/java-hashmap-how-works-internally/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471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7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  <a:p>
            <a:r>
              <a:rPr lang="fr-BE" dirty="0"/>
              <a:t>put() : si la valeur associée à la clé est une liste </a:t>
            </a:r>
            <a:r>
              <a:rPr lang="fr-BE" dirty="0">
                <a:sym typeface="Wingdings" panose="05000000000000000000" pitchFamily="2" charset="2"/>
              </a:rPr>
              <a:t> utiliser </a:t>
            </a:r>
            <a:r>
              <a:rPr lang="fr-BE" dirty="0" err="1">
                <a:sym typeface="Wingdings" panose="05000000000000000000" pitchFamily="2" charset="2"/>
              </a:rPr>
              <a:t>get</a:t>
            </a:r>
            <a:r>
              <a:rPr lang="fr-BE" dirty="0">
                <a:sym typeface="Wingdings" panose="05000000000000000000" pitchFamily="2" charset="2"/>
              </a:rPr>
              <a:t>() pour obtenir la liste</a:t>
            </a:r>
            <a:r>
              <a:rPr lang="fr-BE" baseline="0" dirty="0">
                <a:sym typeface="Wingdings" panose="05000000000000000000" pitchFamily="2" charset="2"/>
              </a:rPr>
              <a:t> puis ajouter </a:t>
            </a:r>
            <a:r>
              <a:rPr lang="fr-BE" baseline="0" dirty="0" err="1">
                <a:sym typeface="Wingdings" panose="05000000000000000000" pitchFamily="2" charset="2"/>
              </a:rPr>
              <a:t>add</a:t>
            </a:r>
            <a:r>
              <a:rPr lang="fr-BE" baseline="0" dirty="0">
                <a:sym typeface="Wingdings" panose="05000000000000000000" pitchFamily="2" charset="2"/>
              </a:rPr>
              <a:t>() la valeur dans la liste ; ne pas utiliser put() directement sinon risque de perdre la liste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98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16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valeur V renvoyée = ancienne valeur de la clé ; </a:t>
            </a:r>
            <a:r>
              <a:rPr lang="fr-BE" dirty="0" err="1"/>
              <a:t>null</a:t>
            </a:r>
            <a:r>
              <a:rPr lang="fr-BE" dirty="0"/>
              <a:t> si aucun </a:t>
            </a:r>
            <a:r>
              <a:rPr lang="fr-BE" dirty="0" err="1"/>
              <a:t>mapping</a:t>
            </a:r>
            <a:r>
              <a:rPr lang="fr-BE" dirty="0"/>
              <a:t> pour cette clé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270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581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539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832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8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0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962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0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819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69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4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00A-4256-4261-831B-C13012237B85}" type="datetimeFigureOut">
              <a:rPr lang="fr-BE" smtClean="0"/>
              <a:t>06-03-23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E72C-617C-46CF-B3D3-B19B8DAFF47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fortissimots.com/actualite/items/les-nouveaux-mots-dans-le-dictionnaire-cuvee-2014.html&amp;ei=LRr8VLf0MKm07ga3yYH4Dg&amp;bvm=bv.87611401,d.ZGU&amp;psig=AFQjCNF29yvW1XOn4hXX8EtBs69ZJlQMjg&amp;ust=1425894296170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pic>
        <p:nvPicPr>
          <p:cNvPr id="1026" name="Picture 2" descr="https://encrypted-tbn1.gstatic.com/images?q=tbn:ANd9GcRhJbsCjK7mCZV99PcF91IEzq1o041npMI9KRRHpjzuLqzBwrh1t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32" name="Picture 8" descr="http://www.cndp.fr/crdp-dijon/IMG/gif_dictionnai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8063"/>
            <a:ext cx="2019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8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65194"/>
              </p:ext>
            </p:extLst>
          </p:nvPr>
        </p:nvGraphicFramePr>
        <p:xfrm>
          <a:off x="467544" y="620688"/>
          <a:ext cx="8208912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0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4712"/>
              </p:ext>
            </p:extLst>
          </p:nvPr>
        </p:nvGraphicFramePr>
        <p:xfrm>
          <a:off x="467544" y="620688"/>
          <a:ext cx="820891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2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21097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62131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41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28183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30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5912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5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06562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5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14578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09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37158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5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1323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9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</p:spTree>
    <p:extLst>
      <p:ext uri="{BB962C8B-B14F-4D97-AF65-F5344CB8AC3E}">
        <p14:creationId xmlns:p14="http://schemas.microsoft.com/office/powerpoint/2010/main" val="72618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9574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5333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3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48043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  <a:p>
                      <a:r>
                        <a:rPr lang="fr-BE" sz="2400" b="0" dirty="0"/>
                        <a:t>(nom, prénom,</a:t>
                      </a:r>
                      <a:r>
                        <a:rPr lang="fr-BE" sz="2400" b="0" baseline="0" dirty="0"/>
                        <a:t> …)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40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6789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  <a:p>
                      <a:r>
                        <a:rPr lang="fr-BE" sz="2400" b="0" dirty="0"/>
                        <a:t>(nom, prénom,</a:t>
                      </a:r>
                      <a:r>
                        <a:rPr lang="fr-BE" sz="2400" b="0" baseline="0" dirty="0"/>
                        <a:t> …)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49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400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série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7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4672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série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7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9076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92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9967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9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1040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96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60491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06762"/>
            <a:ext cx="448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clé        -      valeur</a:t>
            </a:r>
          </a:p>
        </p:txBody>
      </p:sp>
    </p:spTree>
    <p:extLst>
      <p:ext uri="{BB962C8B-B14F-4D97-AF65-F5344CB8AC3E}">
        <p14:creationId xmlns:p14="http://schemas.microsoft.com/office/powerpoint/2010/main" val="365026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61110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9696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  <a:r>
                        <a:rPr lang="fr-BE" sz="2400" b="0" baseline="0" dirty="0"/>
                        <a:t>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47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0456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baseline="0" dirty="0"/>
                        <a:t>cote 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liste de professeurs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ArrayList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40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23834"/>
              </p:ext>
            </p:extLst>
          </p:nvPr>
        </p:nvGraphicFramePr>
        <p:xfrm>
          <a:off x="467544" y="620688"/>
          <a:ext cx="820891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Valeur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K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type V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cote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Double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400" b="0" dirty="0" err="1"/>
                        <a:t>Integer</a:t>
                      </a:r>
                      <a:endParaRPr lang="fr-BE" sz="2400" b="0" dirty="0"/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Article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propriétaire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Personne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matricule cours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liste de professeurs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ArrayList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année d’étude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ensemble d’étudiants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/>
                        <a:t>String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400" b="0" dirty="0" err="1"/>
                        <a:t>HashSet</a:t>
                      </a:r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3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63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431826" y="3632841"/>
            <a:ext cx="149302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5634089" y="2422629"/>
            <a:ext cx="3150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Unicité de la clé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907704" y="2807223"/>
            <a:ext cx="3690667" cy="9908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431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BE" sz="4000" dirty="0"/>
              <a:t>Interface </a:t>
            </a:r>
            <a:r>
              <a:rPr lang="fr-BE" sz="4000" dirty="0" err="1"/>
              <a:t>DicoNonTrie</a:t>
            </a:r>
            <a:r>
              <a:rPr lang="fr-BE" sz="4000" dirty="0"/>
              <a:t> :</a:t>
            </a:r>
            <a:br>
              <a:rPr lang="fr-BE" sz="4000" dirty="0"/>
            </a:br>
            <a:endParaRPr lang="fr-BE" sz="4000" dirty="0"/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ajoute(K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cle,V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valeur)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12422" y="4301750"/>
            <a:ext cx="6384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Ellipse 4"/>
          <p:cNvSpPr/>
          <p:nvPr/>
        </p:nvSpPr>
        <p:spPr>
          <a:xfrm>
            <a:off x="312422" y="4984753"/>
            <a:ext cx="638499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4511098" y="5121188"/>
            <a:ext cx="400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/>
              <a:t>La valeur associée à une clé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106043" y="4797152"/>
            <a:ext cx="3249933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1106043" y="5229200"/>
            <a:ext cx="3230786" cy="331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654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6437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817427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6437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</p:txBody>
      </p:sp>
      <p:sp>
        <p:nvSpPr>
          <p:cNvPr id="4" name="Ellipse 3"/>
          <p:cNvSpPr/>
          <p:nvPr/>
        </p:nvSpPr>
        <p:spPr>
          <a:xfrm>
            <a:off x="1115616" y="1678182"/>
            <a:ext cx="2304256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475656" y="2348880"/>
            <a:ext cx="792088" cy="232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32729" y="4670470"/>
            <a:ext cx="4216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Structure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03908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58742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06762"/>
            <a:ext cx="42759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key        -      value</a:t>
            </a:r>
          </a:p>
        </p:txBody>
      </p:sp>
    </p:spTree>
    <p:extLst>
      <p:ext uri="{BB962C8B-B14F-4D97-AF65-F5344CB8AC3E}">
        <p14:creationId xmlns:p14="http://schemas.microsoft.com/office/powerpoint/2010/main" val="2023557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  <p:sp>
        <p:nvSpPr>
          <p:cNvPr id="8" name="Ellipse 7"/>
          <p:cNvSpPr/>
          <p:nvPr/>
        </p:nvSpPr>
        <p:spPr>
          <a:xfrm>
            <a:off x="5076056" y="2761810"/>
            <a:ext cx="3456384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292080" y="3471664"/>
            <a:ext cx="151216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05925" y="5815076"/>
            <a:ext cx="555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Technique d’implémentation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246354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Implémentation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23528" y="1678182"/>
            <a:ext cx="8080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Un « </a:t>
            </a:r>
            <a:r>
              <a:rPr lang="fr-BE" sz="3600" dirty="0" err="1"/>
              <a:t>hashMap</a:t>
            </a:r>
            <a:r>
              <a:rPr lang="fr-BE" sz="3600" dirty="0"/>
              <a:t> » est un ensemble</a:t>
            </a:r>
          </a:p>
          <a:p>
            <a:endParaRPr lang="fr-BE" sz="3600" dirty="0"/>
          </a:p>
          <a:p>
            <a:r>
              <a:rPr lang="fr-BE" sz="3600" dirty="0"/>
              <a:t>Il est implémenté via une table de </a:t>
            </a:r>
            <a:r>
              <a:rPr lang="fr-BE" sz="3600" dirty="0" err="1"/>
              <a:t>hashing</a:t>
            </a:r>
            <a:endParaRPr lang="fr-BE" sz="3600" dirty="0"/>
          </a:p>
        </p:txBody>
      </p:sp>
      <p:sp>
        <p:nvSpPr>
          <p:cNvPr id="8" name="Ellipse 7"/>
          <p:cNvSpPr/>
          <p:nvPr/>
        </p:nvSpPr>
        <p:spPr>
          <a:xfrm>
            <a:off x="5076056" y="2761810"/>
            <a:ext cx="3456384" cy="6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5292080" y="3471664"/>
            <a:ext cx="1512168" cy="2304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52161" y="5798368"/>
            <a:ext cx="555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Technique d’implémentation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36" y="4004885"/>
            <a:ext cx="581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C’est la </a:t>
            </a:r>
            <a:r>
              <a:rPr lang="fr-BE" sz="3600" b="1" dirty="0"/>
              <a:t>clé</a:t>
            </a:r>
            <a:r>
              <a:rPr lang="fr-BE" sz="3600" dirty="0"/>
              <a:t> qui est « hachée »!</a:t>
            </a:r>
          </a:p>
        </p:txBody>
      </p:sp>
    </p:spTree>
    <p:extLst>
      <p:ext uri="{BB962C8B-B14F-4D97-AF65-F5344CB8AC3E}">
        <p14:creationId xmlns:p14="http://schemas.microsoft.com/office/powerpoint/2010/main" val="2026433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BE" dirty="0"/>
              <a:t>Représentations schématiques</a:t>
            </a:r>
          </a:p>
        </p:txBody>
      </p:sp>
    </p:spTree>
    <p:extLst>
      <p:ext uri="{BB962C8B-B14F-4D97-AF65-F5344CB8AC3E}">
        <p14:creationId xmlns:p14="http://schemas.microsoft.com/office/powerpoint/2010/main" val="661972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Connecteur droit avec flèche 6"/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27" name="ZoneTexte 26"/>
          <p:cNvSpPr txBox="1"/>
          <p:nvPr/>
        </p:nvSpPr>
        <p:spPr>
          <a:xfrm>
            <a:off x="6876256" y="4293096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36D5214E-7532-42E2-833A-1339AA3E8E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61230" y="3890968"/>
            <a:ext cx="1187728" cy="1401364"/>
          </a:xfrm>
          <a:prstGeom prst="curvedConnector3">
            <a:avLst>
              <a:gd name="adj1" fmla="val -13989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2F1E437-D0CB-42B8-A67C-4A4E4795E59E}"/>
              </a:ext>
            </a:extLst>
          </p:cNvPr>
          <p:cNvSpPr txBox="1"/>
          <p:nvPr/>
        </p:nvSpPr>
        <p:spPr>
          <a:xfrm>
            <a:off x="883523" y="5188815"/>
            <a:ext cx="215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unicité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599074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779209" y="4239855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16016" y="5157192"/>
            <a:ext cx="4126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Chaque objet voiture</a:t>
            </a:r>
          </a:p>
          <a:p>
            <a:r>
              <a:rPr lang="fr-BE" sz="3600" dirty="0"/>
              <a:t>         est unique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4009236-B4A5-411C-8A6F-53A5D448D177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2D0EC-74CF-4635-9DD4-A85FF26761EC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2F629-F10D-4F18-A83C-8DBB560A6512}"/>
              </a:ext>
            </a:extLst>
          </p:cNvPr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F973C4-745A-40AE-90AD-330EA717AC27}"/>
              </a:ext>
            </a:extLst>
          </p:cNvPr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3D87E1-08E3-48F2-A3EC-1FFAE57A3E8D}"/>
              </a:ext>
            </a:extLst>
          </p:cNvPr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7B99060-D5B4-491F-9F6B-81D71FE173C5}"/>
              </a:ext>
            </a:extLst>
          </p:cNvPr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935E1F3-8870-44FA-BCC2-1ADF9921D9DF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32286FE-90BF-438A-B41C-9F2F4531BDB0}"/>
              </a:ext>
            </a:extLst>
          </p:cNvPr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25C88-4A60-4C5A-8643-52D5C3EFAEC1}"/>
              </a:ext>
            </a:extLst>
          </p:cNvPr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F2807A-4157-4C26-BF1C-6ECE63104C6D}"/>
              </a:ext>
            </a:extLst>
          </p:cNvPr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9339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742223" y="4263443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HashSet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45409" y="5054515"/>
            <a:ext cx="4595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</a:t>
            </a:r>
            <a:r>
              <a:rPr lang="fr-BE" sz="3600" dirty="0"/>
              <a:t>et</a:t>
            </a:r>
            <a:r>
              <a:rPr lang="fr-BE" sz="2800" dirty="0"/>
              <a:t> </a:t>
            </a:r>
            <a:r>
              <a:rPr lang="fr-BE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 sz="3600" dirty="0"/>
              <a:t>de la classe Voiture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5EF38E-E362-4279-894E-8DA646DE3F2C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9C447-E8E0-4323-82A8-6CC55535B57E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A8B4D-1941-4D12-8AE7-3C3E766F24B6}"/>
              </a:ext>
            </a:extLst>
          </p:cNvPr>
          <p:cNvSpPr/>
          <p:nvPr/>
        </p:nvSpPr>
        <p:spPr>
          <a:xfrm>
            <a:off x="6092552" y="2792483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443AF-FC93-4F5A-8050-82F41A8CD93A}"/>
              </a:ext>
            </a:extLst>
          </p:cNvPr>
          <p:cNvSpPr/>
          <p:nvPr/>
        </p:nvSpPr>
        <p:spPr>
          <a:xfrm>
            <a:off x="3177621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DD351D-B7DD-436F-B93E-F2BAA21AF1C7}"/>
              </a:ext>
            </a:extLst>
          </p:cNvPr>
          <p:cNvCxnSpPr>
            <a:cxnSpLocks/>
          </p:cNvCxnSpPr>
          <p:nvPr/>
        </p:nvCxnSpPr>
        <p:spPr>
          <a:xfrm flipH="1">
            <a:off x="5740989" y="2939044"/>
            <a:ext cx="507267" cy="68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43C514F-CC6C-4C39-B8FC-E363E15E9684}"/>
              </a:ext>
            </a:extLst>
          </p:cNvPr>
          <p:cNvCxnSpPr>
            <a:cxnSpLocks/>
          </p:cNvCxnSpPr>
          <p:nvPr/>
        </p:nvCxnSpPr>
        <p:spPr>
          <a:xfrm>
            <a:off x="3321637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FBB24DA-6B10-4977-BA42-1B687AD5B04C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9C1885A-3009-4BAE-B5DE-F1185AAA696A}"/>
              </a:ext>
            </a:extLst>
          </p:cNvPr>
          <p:cNvSpPr txBox="1"/>
          <p:nvPr/>
        </p:nvSpPr>
        <p:spPr>
          <a:xfrm>
            <a:off x="4572000" y="3613871"/>
            <a:ext cx="192744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|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77A0FF-7885-4573-A31B-E470174647DA}"/>
              </a:ext>
            </a:extLst>
          </p:cNvPr>
          <p:cNvSpPr txBox="1"/>
          <p:nvPr/>
        </p:nvSpPr>
        <p:spPr>
          <a:xfrm>
            <a:off x="2010738" y="3628454"/>
            <a:ext cx="1800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|  </a:t>
            </a:r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4E28C4-5004-446D-A3BE-B3299A995EB6}"/>
              </a:ext>
            </a:extLst>
          </p:cNvPr>
          <p:cNvSpPr txBox="1"/>
          <p:nvPr/>
        </p:nvSpPr>
        <p:spPr>
          <a:xfrm>
            <a:off x="3163751" y="2918551"/>
            <a:ext cx="189603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|  </a:t>
            </a:r>
            <a:r>
              <a:rPr lang="fr-BE" dirty="0" err="1"/>
              <a:t>propB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1428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41" name="Connecteur droit avec flèche 40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884482-A274-497D-895C-38B2C3ECDC64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A447C-238E-4C44-A6CB-7E2AACD6DF41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210331-2082-424D-9943-8099EC050EBD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566767-CC82-4092-AA3D-ECAC2898705C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4832CAD-83F0-486B-9192-65D631A635BF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3993949-9973-47A8-A363-959E23D65A0D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9CE4109-AB9E-496A-A055-EF439BDBB8E4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7568696-8742-4E6C-8BA0-A096CB2289BF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40D6CA-172E-4B24-9CDC-06D58AEA0224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63E517-6C0A-432F-9EB9-47611E36CCE3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8538E3F-7121-4335-8217-48621D0871B6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2D2990-444F-40F5-B7BC-13BFDD598013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AC101EC-3D58-425E-B984-0C5EE1B3C3C9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32455BB8-69D2-46CB-B790-67E7DF72092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39552" y="1643390"/>
            <a:ext cx="3217453" cy="1465919"/>
          </a:xfrm>
          <a:prstGeom prst="curvedConnector3">
            <a:avLst>
              <a:gd name="adj1" fmla="val 47785"/>
            </a:avLst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366ACF8-AF8C-427A-8F19-6004345EA052}"/>
              </a:ext>
            </a:extLst>
          </p:cNvPr>
          <p:cNvSpPr txBox="1"/>
          <p:nvPr/>
        </p:nvSpPr>
        <p:spPr>
          <a:xfrm>
            <a:off x="457200" y="1460198"/>
            <a:ext cx="16277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unicité des clés</a:t>
            </a:r>
          </a:p>
        </p:txBody>
      </p:sp>
    </p:spTree>
    <p:extLst>
      <p:ext uri="{BB962C8B-B14F-4D97-AF65-F5344CB8AC3E}">
        <p14:creationId xmlns:p14="http://schemas.microsoft.com/office/powerpoint/2010/main" val="3232132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871487" y="4929983"/>
            <a:ext cx="4075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Chaque objet plaque</a:t>
            </a:r>
          </a:p>
          <a:p>
            <a:r>
              <a:rPr lang="fr-BE" sz="3600" dirty="0"/>
              <a:t>         est unique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61EB0BF-E9FA-4646-ABED-57094A8BC694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8BD21C-D8D8-4E3C-98F4-DE7A412D955C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C21BA4-95CE-4255-80A9-8801D8356130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410E3D-021C-48C7-8126-1039F9E4CD6F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F8A3545-61DA-457F-B677-3B5C45C001C3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FC128A2C-2811-46DB-AA9A-9CF97CF90B3D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E8216BF-2A95-4CA4-9E0B-BE9C6B540AB2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F1DF7275-56DE-49BB-BA3A-F6EDD5E791A7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A2A802-B1C1-44FD-88FB-C0E403D8B56E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E39D9C0-CBCE-41B5-A47E-073AE7704973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A9480B0-29C7-47D9-898A-95095E8179A9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399CA8A-0CB9-4FF2-8A3B-5C12187A67D2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5D1B36C-34D7-4595-A637-C052580BF59A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grpSp>
        <p:nvGrpSpPr>
          <p:cNvPr id="21" name="Groupe 20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11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Ensemble des voitures autorisées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86128" y="3960337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err="1">
                <a:solidFill>
                  <a:srgbClr val="FF0000"/>
                </a:solidFill>
              </a:rPr>
              <a:t>HashMap</a:t>
            </a:r>
            <a:endParaRPr lang="fr-BE" sz="36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536414" y="4809060"/>
            <a:ext cx="4699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3600" dirty="0"/>
              <a:t> et</a:t>
            </a:r>
            <a:r>
              <a:rPr lang="fr-BE" sz="2800" dirty="0"/>
              <a:t> </a:t>
            </a:r>
            <a:r>
              <a:rPr lang="fr-BE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</a:t>
            </a:r>
          </a:p>
          <a:p>
            <a:r>
              <a:rPr lang="fr-BE" sz="3600" dirty="0"/>
              <a:t>de la classe Plaque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3200805-0AFB-4680-859C-2BE1EE1BA315}"/>
              </a:ext>
            </a:extLst>
          </p:cNvPr>
          <p:cNvSpPr/>
          <p:nvPr/>
        </p:nvSpPr>
        <p:spPr>
          <a:xfrm>
            <a:off x="1547664" y="1700808"/>
            <a:ext cx="5400600" cy="30963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375016-A02A-4DDD-9958-0E5A0D844BFB}"/>
              </a:ext>
            </a:extLst>
          </p:cNvPr>
          <p:cNvSpPr/>
          <p:nvPr/>
        </p:nvSpPr>
        <p:spPr>
          <a:xfrm>
            <a:off x="1959235" y="305599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1A8AF-5D13-4424-A883-132F45CC0FBB}"/>
              </a:ext>
            </a:extLst>
          </p:cNvPr>
          <p:cNvSpPr/>
          <p:nvPr/>
        </p:nvSpPr>
        <p:spPr>
          <a:xfrm>
            <a:off x="5340338" y="225748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03B587-3094-43FA-BDBF-39D2272540E1}"/>
              </a:ext>
            </a:extLst>
          </p:cNvPr>
          <p:cNvSpPr/>
          <p:nvPr/>
        </p:nvSpPr>
        <p:spPr>
          <a:xfrm>
            <a:off x="3400179" y="207921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FD2046A-9D6A-4E0E-ACAB-A0126D9E79F4}"/>
              </a:ext>
            </a:extLst>
          </p:cNvPr>
          <p:cNvCxnSpPr>
            <a:cxnSpLocks/>
          </p:cNvCxnSpPr>
          <p:nvPr/>
        </p:nvCxnSpPr>
        <p:spPr>
          <a:xfrm>
            <a:off x="5505624" y="2390319"/>
            <a:ext cx="290512" cy="61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888BE097-E186-4EE1-9CED-1680963CF5BA}"/>
              </a:ext>
            </a:extLst>
          </p:cNvPr>
          <p:cNvCxnSpPr>
            <a:cxnSpLocks/>
          </p:cNvCxnSpPr>
          <p:nvPr/>
        </p:nvCxnSpPr>
        <p:spPr>
          <a:xfrm>
            <a:off x="3544195" y="2223231"/>
            <a:ext cx="536033" cy="695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E3AFCA7-F82B-495B-A182-0A079E5CB880}"/>
              </a:ext>
            </a:extLst>
          </p:cNvPr>
          <p:cNvCxnSpPr>
            <a:cxnSpLocks/>
          </p:cNvCxnSpPr>
          <p:nvPr/>
        </p:nvCxnSpPr>
        <p:spPr>
          <a:xfrm>
            <a:off x="2103251" y="3200014"/>
            <a:ext cx="555587" cy="4271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6DC179F-AD66-44A2-BC6A-94D6CA6A4A5E}"/>
              </a:ext>
            </a:extLst>
          </p:cNvPr>
          <p:cNvSpPr txBox="1"/>
          <p:nvPr/>
        </p:nvSpPr>
        <p:spPr>
          <a:xfrm>
            <a:off x="2267712" y="3615146"/>
            <a:ext cx="10081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1ZZZ999 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DF75B7C-B1E4-4483-8C58-31D49899F934}"/>
              </a:ext>
            </a:extLst>
          </p:cNvPr>
          <p:cNvSpPr txBox="1"/>
          <p:nvPr/>
        </p:nvSpPr>
        <p:spPr>
          <a:xfrm>
            <a:off x="1480944" y="5124415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42EE69-4A4C-4FC4-93EE-80544C833EF0}"/>
              </a:ext>
            </a:extLst>
          </p:cNvPr>
          <p:cNvSpPr txBox="1"/>
          <p:nvPr/>
        </p:nvSpPr>
        <p:spPr>
          <a:xfrm>
            <a:off x="3757005" y="2924643"/>
            <a:ext cx="103101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1BBB000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4F20F7A-A47A-4427-B609-3976600EDCFE}"/>
              </a:ext>
            </a:extLst>
          </p:cNvPr>
          <p:cNvSpPr txBox="1"/>
          <p:nvPr/>
        </p:nvSpPr>
        <p:spPr>
          <a:xfrm>
            <a:off x="5505624" y="3002803"/>
            <a:ext cx="113536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1AAA000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CEE0815-B9E4-4E3F-8ADE-75F2A3263E81}"/>
              </a:ext>
            </a:extLst>
          </p:cNvPr>
          <p:cNvSpPr txBox="1"/>
          <p:nvPr/>
        </p:nvSpPr>
        <p:spPr>
          <a:xfrm>
            <a:off x="3158404" y="5700808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propB</a:t>
            </a:r>
            <a:endParaRPr lang="fr-BE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9494570-2126-49E9-B74B-5CCB23BFE67A}"/>
              </a:ext>
            </a:extLst>
          </p:cNvPr>
          <p:cNvSpPr txBox="1"/>
          <p:nvPr/>
        </p:nvSpPr>
        <p:spPr>
          <a:xfrm>
            <a:off x="7612213" y="3159364"/>
            <a:ext cx="9001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propA</a:t>
            </a:r>
            <a:endParaRPr lang="fr-BE" dirty="0"/>
          </a:p>
        </p:txBody>
      </p:sp>
      <p:grpSp>
        <p:nvGrpSpPr>
          <p:cNvPr id="21" name="Groupe 20"/>
          <p:cNvGrpSpPr/>
          <p:nvPr/>
        </p:nvGrpSpPr>
        <p:grpSpPr>
          <a:xfrm rot="7201704">
            <a:off x="1615617" y="4513288"/>
            <a:ext cx="1334852" cy="45719"/>
            <a:chOff x="3131840" y="4202685"/>
            <a:chExt cx="2482864" cy="0"/>
          </a:xfrm>
        </p:grpSpPr>
        <p:cxnSp>
          <p:nvCxnSpPr>
            <p:cNvPr id="23" name="Connecteur droit avec flèche 22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 rot="6167465">
            <a:off x="2679265" y="4458736"/>
            <a:ext cx="2508125" cy="80775"/>
            <a:chOff x="3131840" y="4202685"/>
            <a:chExt cx="2482864" cy="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 rot="540193">
            <a:off x="6601699" y="3254590"/>
            <a:ext cx="1033427" cy="211481"/>
            <a:chOff x="3131840" y="4202685"/>
            <a:chExt cx="2482864" cy="0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sz="3600" dirty="0"/>
              <a:t>Java : Implémentation de </a:t>
            </a:r>
            <a:r>
              <a:rPr lang="fr-BE" sz="3600" dirty="0" err="1"/>
              <a:t>HashMap</a:t>
            </a:r>
            <a:br>
              <a:rPr lang="fr-BE" sz="3600" dirty="0"/>
            </a:br>
            <a:r>
              <a:rPr lang="fr-BE" sz="3600" dirty="0"/>
              <a:t>avec une table de hachage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0DB2186-69EF-4AC1-A7EB-C20F41D65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0" r="2750" b="27951"/>
          <a:stretch/>
        </p:blipFill>
        <p:spPr>
          <a:xfrm>
            <a:off x="125760" y="2276872"/>
            <a:ext cx="8892480" cy="33843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391317-83B2-4AB7-9843-0328649F5A60}"/>
              </a:ext>
            </a:extLst>
          </p:cNvPr>
          <p:cNvSpPr txBox="1"/>
          <p:nvPr/>
        </p:nvSpPr>
        <p:spPr>
          <a:xfrm>
            <a:off x="457200" y="1804754"/>
            <a:ext cx="6949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100" b="1" dirty="0">
                <a:solidFill>
                  <a:srgbClr val="0070C0"/>
                </a:solidFill>
              </a:rPr>
              <a:t>Keys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A9ECCA-C257-4C9A-BD9A-997C64752B57}"/>
              </a:ext>
            </a:extLst>
          </p:cNvPr>
          <p:cNvSpPr txBox="1"/>
          <p:nvPr/>
        </p:nvSpPr>
        <p:spPr>
          <a:xfrm>
            <a:off x="1932820" y="1804754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100" b="1" dirty="0">
                <a:solidFill>
                  <a:srgbClr val="0070C0"/>
                </a:solidFill>
              </a:rPr>
              <a:t>Indexes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E1D5D9-0468-4109-A671-BE7A876FC75A}"/>
              </a:ext>
            </a:extLst>
          </p:cNvPr>
          <p:cNvSpPr txBox="1"/>
          <p:nvPr/>
        </p:nvSpPr>
        <p:spPr>
          <a:xfrm>
            <a:off x="3494098" y="1804754"/>
            <a:ext cx="5038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3288">
              <a:tabLst>
                <a:tab pos="2954338" algn="l"/>
              </a:tabLst>
            </a:pPr>
            <a:r>
              <a:rPr lang="fr-BE" sz="2100" b="1" dirty="0">
                <a:solidFill>
                  <a:srgbClr val="0070C0"/>
                </a:solidFill>
              </a:rPr>
              <a:t>Entries	</a:t>
            </a:r>
            <a:r>
              <a:rPr lang="fr-BE" sz="2100" b="1" dirty="0" err="1">
                <a:solidFill>
                  <a:srgbClr val="0070C0"/>
                </a:solidFill>
              </a:rPr>
              <a:t>Overflow</a:t>
            </a:r>
            <a:r>
              <a:rPr lang="fr-BE" sz="2100" b="1" dirty="0">
                <a:solidFill>
                  <a:srgbClr val="0070C0"/>
                </a:solidFill>
              </a:rPr>
              <a:t> entries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1629618" y="6199474"/>
            <a:ext cx="1720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err="1">
                <a:solidFill>
                  <a:srgbClr val="0070C0"/>
                </a:solidFill>
              </a:rPr>
              <a:t>hashCode</a:t>
            </a:r>
            <a:r>
              <a:rPr lang="fr-BE" sz="2000" dirty="0">
                <a:solidFill>
                  <a:srgbClr val="0070C0"/>
                </a:solidFill>
              </a:rPr>
              <a:t>(key)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2474978" y="5661248"/>
            <a:ext cx="1" cy="538226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614337" y="6199474"/>
            <a:ext cx="53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70C0"/>
                </a:solidFill>
              </a:rPr>
              <a:t>key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882071" y="5301208"/>
            <a:ext cx="0" cy="898266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BC2071-6284-417B-8172-2EB3A9A23E06}"/>
              </a:ext>
            </a:extLst>
          </p:cNvPr>
          <p:cNvSpPr txBox="1"/>
          <p:nvPr/>
        </p:nvSpPr>
        <p:spPr>
          <a:xfrm>
            <a:off x="3952980" y="6199474"/>
            <a:ext cx="1443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solidFill>
                  <a:srgbClr val="0070C0"/>
                </a:solidFill>
              </a:rPr>
              <a:t>[key - value]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80C0A45-5642-4EBA-8673-51A857E34EA6}"/>
              </a:ext>
            </a:extLst>
          </p:cNvPr>
          <p:cNvCxnSpPr>
            <a:cxnSpLocks/>
          </p:cNvCxnSpPr>
          <p:nvPr/>
        </p:nvCxnSpPr>
        <p:spPr>
          <a:xfrm>
            <a:off x="4674877" y="5445224"/>
            <a:ext cx="1" cy="754250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MAP »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979712" y="2276872"/>
            <a:ext cx="5269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Dictionnaire (non trié)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02946" y="3212976"/>
            <a:ext cx="448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dirty="0"/>
              <a:t> clé        -      valeur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38403" y="4533898"/>
            <a:ext cx="213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on associe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916384" y="4202685"/>
            <a:ext cx="2482864" cy="0"/>
            <a:chOff x="3131840" y="4202685"/>
            <a:chExt cx="2482864" cy="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3131840" y="4202685"/>
              <a:ext cx="1440160" cy="0"/>
            </a:xfrm>
            <a:prstGeom prst="straightConnector1">
              <a:avLst/>
            </a:prstGeom>
            <a:ln w="4445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3419872" y="4202685"/>
              <a:ext cx="2194832" cy="0"/>
            </a:xfrm>
            <a:prstGeom prst="straightConnector1">
              <a:avLst/>
            </a:prstGeom>
            <a:ln w="44450"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8977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614516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8887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87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83831"/>
              </p:ext>
            </p:extLst>
          </p:nvPr>
        </p:nvGraphicFramePr>
        <p:xfrm>
          <a:off x="395536" y="1700808"/>
          <a:ext cx="8496944" cy="193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4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19673"/>
              </p:ext>
            </p:extLst>
          </p:nvPr>
        </p:nvGraphicFramePr>
        <p:xfrm>
          <a:off x="395536" y="1700808"/>
          <a:ext cx="8496944" cy="261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89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3267"/>
              </p:ext>
            </p:extLst>
          </p:nvPr>
        </p:nvGraphicFramePr>
        <p:xfrm>
          <a:off x="395536" y="1700808"/>
          <a:ext cx="8496944" cy="341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 estVide()</a:t>
                      </a: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1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72727"/>
              </p:ext>
            </p:extLst>
          </p:nvPr>
        </p:nvGraphicFramePr>
        <p:xfrm>
          <a:off x="395536" y="1700808"/>
          <a:ext cx="8640960" cy="4215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DicoNontrieImpl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estPresent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containsKey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o)</a:t>
                      </a:r>
                      <a:endParaRPr lang="fr-BE" sz="20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41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90268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671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53563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63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66819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78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83349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FR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 key)</a:t>
                      </a:r>
                      <a:r>
                        <a:rPr lang="fr-BE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1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2744"/>
              </p:ext>
            </p:extLst>
          </p:nvPr>
        </p:nvGraphicFramePr>
        <p:xfrm>
          <a:off x="467544" y="620688"/>
          <a:ext cx="820891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718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07024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DicoNonTrieImpl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ajoute(K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V valeur)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remplace(K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 valeur)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 put(K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key,V</a:t>
                      </a:r>
                      <a:r>
                        <a:rPr lang="fr-FR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supprime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 key)</a:t>
                      </a:r>
                      <a:r>
                        <a:rPr lang="fr-BE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cherche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 </a:t>
                      </a:r>
                      <a:r>
                        <a:rPr lang="en-GB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BE" sz="2000" b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</a:t>
                      </a:r>
                      <a:r>
                        <a:rPr lang="fr-FR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FR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</a:t>
                      </a:r>
                      <a:r>
                        <a:rPr lang="fr-FR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8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4233"/>
              </p:ext>
            </p:extLst>
          </p:nvPr>
        </p:nvGraphicFramePr>
        <p:xfrm>
          <a:off x="467544" y="620688"/>
          <a:ext cx="820891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5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16463"/>
              </p:ext>
            </p:extLst>
          </p:nvPr>
        </p:nvGraphicFramePr>
        <p:xfrm>
          <a:off x="467544" y="620688"/>
          <a:ext cx="8208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69619"/>
              </p:ext>
            </p:extLst>
          </p:nvPr>
        </p:nvGraphicFramePr>
        <p:xfrm>
          <a:off x="467544" y="620688"/>
          <a:ext cx="820891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fr-BE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Clé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3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n°</a:t>
                      </a:r>
                      <a:r>
                        <a:rPr lang="fr-BE" sz="2400" b="0" baseline="0" dirty="0"/>
                        <a:t> étudiant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code-barres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fr-BE" sz="2400" b="0" dirty="0"/>
                        <a:t>plaque de voiture</a:t>
                      </a:r>
                    </a:p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BE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85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1473</Words>
  <Application>Microsoft Office PowerPoint</Application>
  <PresentationFormat>Affichage à l'écran (4:3)</PresentationFormat>
  <Paragraphs>583</Paragraphs>
  <Slides>60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Thème Office</vt:lpstr>
      <vt:lpstr>« MAP »</vt:lpstr>
      <vt:lpstr>« MAP »</vt:lpstr>
      <vt:lpstr>« MAP »</vt:lpstr>
      <vt:lpstr>« MAP »</vt:lpstr>
      <vt:lpstr>« MAP »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Interface DicoNonTrie : </vt:lpstr>
      <vt:lpstr>Interface DicoNonTrie : </vt:lpstr>
      <vt:lpstr>Interface DicoNonTrie : </vt:lpstr>
      <vt:lpstr>Implémentation</vt:lpstr>
      <vt:lpstr>Implémentation</vt:lpstr>
      <vt:lpstr>Implémentation</vt:lpstr>
      <vt:lpstr>Implémentation</vt:lpstr>
      <vt:lpstr>Implémentation</vt:lpstr>
      <vt:lpstr>Représentations schématiques</vt:lpstr>
      <vt:lpstr>Ensemble des voitures autorisées</vt:lpstr>
      <vt:lpstr>Ensemble des voitures autorisées</vt:lpstr>
      <vt:lpstr>Ensemble des voitures autorisées</vt:lpstr>
      <vt:lpstr>Ensemble des voitures autorisées</vt:lpstr>
      <vt:lpstr>Ensemble des voitures autorisées</vt:lpstr>
      <vt:lpstr>Ensemble des voitures autorisées</vt:lpstr>
      <vt:lpstr>Java : Implémentation de HashMap avec une table de hachage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164</cp:revision>
  <dcterms:created xsi:type="dcterms:W3CDTF">2014-02-21T14:40:47Z</dcterms:created>
  <dcterms:modified xsi:type="dcterms:W3CDTF">2023-03-06T16:10:23Z</dcterms:modified>
</cp:coreProperties>
</file>