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66" r:id="rId3"/>
    <p:sldId id="391" r:id="rId4"/>
    <p:sldId id="392" r:id="rId5"/>
    <p:sldId id="369" r:id="rId6"/>
    <p:sldId id="388" r:id="rId7"/>
    <p:sldId id="384" r:id="rId8"/>
    <p:sldId id="387" r:id="rId9"/>
    <p:sldId id="386" r:id="rId10"/>
    <p:sldId id="383" r:id="rId11"/>
    <p:sldId id="389" r:id="rId12"/>
    <p:sldId id="370" r:id="rId13"/>
    <p:sldId id="371" r:id="rId14"/>
    <p:sldId id="372" r:id="rId15"/>
    <p:sldId id="363" r:id="rId16"/>
    <p:sldId id="382" r:id="rId17"/>
    <p:sldId id="374" r:id="rId18"/>
    <p:sldId id="375" r:id="rId19"/>
    <p:sldId id="376" r:id="rId20"/>
    <p:sldId id="377" r:id="rId21"/>
    <p:sldId id="380" r:id="rId22"/>
    <p:sldId id="381" r:id="rId23"/>
    <p:sldId id="390" r:id="rId2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nick" initials="a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88972" autoAdjust="0"/>
  </p:normalViewPr>
  <p:slideViewPr>
    <p:cSldViewPr>
      <p:cViewPr varScale="1">
        <p:scale>
          <a:sx n="66" d="100"/>
          <a:sy n="66" d="100"/>
        </p:scale>
        <p:origin x="151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FE437-8F9C-48E4-A402-EC407A530913}" type="datetimeFigureOut">
              <a:rPr lang="fr-BE" smtClean="0"/>
              <a:t>27-03-21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D4DC-AE99-4D3D-AFB5-E3399AB96B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5154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39612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La </a:t>
            </a:r>
            <a:r>
              <a:rPr lang="fr-BE" dirty="0" err="1"/>
              <a:t>LinkedList</a:t>
            </a:r>
            <a:r>
              <a:rPr lang="fr-BE" dirty="0"/>
              <a:t> est implémentée</a:t>
            </a:r>
            <a:r>
              <a:rPr lang="fr-BE" baseline="0" dirty="0"/>
              <a:t> avec une liste doublement chaînée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08127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169540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La </a:t>
            </a:r>
            <a:r>
              <a:rPr lang="fr-BE" dirty="0" err="1"/>
              <a:t>LinkedList</a:t>
            </a:r>
            <a:r>
              <a:rPr lang="fr-BE" dirty="0"/>
              <a:t> permet les doublons. Utilisation de </a:t>
            </a:r>
            <a:r>
              <a:rPr lang="fr-BE" dirty="0" err="1"/>
              <a:t>contains</a:t>
            </a:r>
            <a:r>
              <a:rPr lang="fr-BE" dirty="0"/>
              <a:t>() pour les éviter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46514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Pour insérer avant</a:t>
            </a:r>
            <a:r>
              <a:rPr lang="fr-BE" baseline="0" dirty="0"/>
              <a:t> ou après un élément</a:t>
            </a:r>
            <a:r>
              <a:rPr lang="fr-BE" dirty="0"/>
              <a:t>, il faut passer par la méthode </a:t>
            </a:r>
            <a:r>
              <a:rPr lang="fr-BE" dirty="0" err="1"/>
              <a:t>add</a:t>
            </a:r>
            <a:r>
              <a:rPr lang="fr-BE" dirty="0"/>
              <a:t> qui demande un index (2 parcours)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290216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Pour donner l’élément qui se trouve avant ou après un autre, il faut passer</a:t>
            </a:r>
            <a:r>
              <a:rPr lang="fr-BE" baseline="0" dirty="0"/>
              <a:t> par les index (2 parcours)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539089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282804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Intéressons</a:t>
            </a:r>
            <a:r>
              <a:rPr lang="fr-BE" baseline="0" dirty="0"/>
              <a:t> nous, par exemple, à la suppression.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636971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On met</a:t>
            </a:r>
            <a:r>
              <a:rPr lang="fr-BE" baseline="0" dirty="0"/>
              <a:t> des « ponts »!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374563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La suppression d’un nœud est vraiment peu coûteuse : 2 « ponts »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499530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Il</a:t>
            </a:r>
            <a:r>
              <a:rPr lang="fr-BE" baseline="0" dirty="0"/>
              <a:t> faut trouver le nœud qui contient l’élément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20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11111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124528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Et si on pouvait trouver ce nœud en O(1)!!! Oui c’est possible en utilisant un </a:t>
            </a:r>
            <a:r>
              <a:rPr lang="fr-BE" dirty="0" err="1"/>
              <a:t>map</a:t>
            </a:r>
            <a:r>
              <a:rPr lang="fr-BE" dirty="0"/>
              <a:t>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628346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Le </a:t>
            </a:r>
            <a:r>
              <a:rPr lang="fr-BE" dirty="0" err="1"/>
              <a:t>map</a:t>
            </a:r>
            <a:r>
              <a:rPr lang="fr-BE" dirty="0"/>
              <a:t> associe à chaque élément présent, le nœud dans lequel il se trouve. C’est cette implémentation qui a été choisie pour le</a:t>
            </a:r>
            <a:r>
              <a:rPr lang="fr-BE" baseline="0" dirty="0"/>
              <a:t> </a:t>
            </a:r>
            <a:r>
              <a:rPr lang="fr-BE" baseline="0" dirty="0" err="1"/>
              <a:t>LinkedHashSet</a:t>
            </a:r>
            <a:r>
              <a:rPr lang="fr-BE" baseline="0" dirty="0" smtClean="0"/>
              <a:t>!</a:t>
            </a:r>
          </a:p>
          <a:p>
            <a:r>
              <a:rPr lang="fr-BE" baseline="0" dirty="0" smtClean="0"/>
              <a:t>L’ajout de sentinelles permet d’éviter de nombreux cas particuliers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22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894731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Toujours se</a:t>
            </a:r>
            <a:r>
              <a:rPr lang="fr-BE" baseline="0" dirty="0"/>
              <a:t> mettre au courant de ce qui existe! Mais si on peut faire mieux et qu’on a du temps, allons-y!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23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62076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/>
              <a:t>Il</a:t>
            </a:r>
            <a:r>
              <a:rPr lang="fr-BE" baseline="0" dirty="0"/>
              <a:t> y a quelques semaines, on implémentait la </a:t>
            </a:r>
            <a:r>
              <a:rPr lang="fr-BE" baseline="0" dirty="0" err="1"/>
              <a:t>listeSimple</a:t>
            </a:r>
            <a:r>
              <a:rPr lang="fr-BE" baseline="0" dirty="0"/>
              <a:t> avec une liste simplement chaînée.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baseline="0" dirty="0"/>
              <a:t>La </a:t>
            </a:r>
            <a:r>
              <a:rPr lang="fr-BE" baseline="0" dirty="0" err="1"/>
              <a:t>listeSD</a:t>
            </a:r>
            <a:r>
              <a:rPr lang="fr-BE" baseline="0" dirty="0"/>
              <a:t> sera implémentée avec une liste doublement chainée.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0F8DD-53E4-4746-9FC7-0658412E79EA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39040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On retrouve les méthodes de la </a:t>
            </a:r>
            <a:r>
              <a:rPr lang="fr-BE" dirty="0" err="1"/>
              <a:t>ListeSimple</a:t>
            </a:r>
            <a:r>
              <a:rPr lang="fr-BE" dirty="0"/>
              <a:t> +</a:t>
            </a:r>
            <a:r>
              <a:rPr lang="fr-BE" baseline="0" dirty="0"/>
              <a:t> les méthodes </a:t>
            </a:r>
            <a:r>
              <a:rPr lang="fr-BE" baseline="0" dirty="0" smtClean="0"/>
              <a:t>duales.  Attention au fait que la liste ne peut contenir des doublons 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33917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La </a:t>
            </a:r>
            <a:r>
              <a:rPr lang="fr-BE" dirty="0" err="1"/>
              <a:t>LinkedHashSet</a:t>
            </a:r>
            <a:r>
              <a:rPr lang="fr-BE" dirty="0"/>
              <a:t> est implémentée</a:t>
            </a:r>
            <a:r>
              <a:rPr lang="fr-BE" baseline="0" dirty="0"/>
              <a:t> avec une liste doublement chaînée. Principe d’un set </a:t>
            </a:r>
            <a:r>
              <a:rPr lang="fr-BE" baseline="0" dirty="0">
                <a:sym typeface="Wingdings" panose="05000000000000000000" pitchFamily="2" charset="2"/>
              </a:rPr>
              <a:t> pas de doublon!</a:t>
            </a:r>
          </a:p>
          <a:p>
            <a:endParaRPr lang="fr-BE" baseline="0" dirty="0">
              <a:sym typeface="Wingdings" panose="05000000000000000000" pitchFamily="2" charset="2"/>
            </a:endParaRPr>
          </a:p>
          <a:p>
            <a:r>
              <a:rPr lang="fr-BE" baseline="0" dirty="0">
                <a:sym typeface="Wingdings" panose="05000000000000000000" pitchFamily="2" charset="2"/>
              </a:rPr>
              <a:t>L’itérateur parcourt les éléments selon l’ordre des insertions. (ce qui n’est pas le cas de l’</a:t>
            </a:r>
            <a:r>
              <a:rPr lang="fr-BE" baseline="0" dirty="0" err="1">
                <a:sym typeface="Wingdings" panose="05000000000000000000" pitchFamily="2" charset="2"/>
              </a:rPr>
              <a:t>itérateur</a:t>
            </a:r>
            <a:r>
              <a:rPr lang="fr-BE" baseline="0" dirty="0">
                <a:sym typeface="Wingdings" panose="05000000000000000000" pitchFamily="2" charset="2"/>
              </a:rPr>
              <a:t> du </a:t>
            </a:r>
            <a:r>
              <a:rPr lang="fr-BE" baseline="0" dirty="0" err="1">
                <a:sym typeface="Wingdings" panose="05000000000000000000" pitchFamily="2" charset="2"/>
              </a:rPr>
              <a:t>HashSet</a:t>
            </a:r>
            <a:r>
              <a:rPr lang="fr-BE" baseline="0" dirty="0">
                <a:sym typeface="Wingdings" panose="05000000000000000000" pitchFamily="2" charset="2"/>
              </a:rPr>
              <a:t>)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94012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baseline="0" dirty="0">
                <a:sym typeface="Wingdings" panose="05000000000000000000" pitchFamily="2" charset="2"/>
              </a:rPr>
              <a:t>L’</a:t>
            </a:r>
            <a:r>
              <a:rPr lang="fr-BE" baseline="0" dirty="0" err="1">
                <a:sym typeface="Wingdings" panose="05000000000000000000" pitchFamily="2" charset="2"/>
              </a:rPr>
              <a:t>itérateur</a:t>
            </a:r>
            <a:r>
              <a:rPr lang="fr-BE" baseline="0" dirty="0">
                <a:sym typeface="Wingdings" panose="05000000000000000000" pitchFamily="2" charset="2"/>
              </a:rPr>
              <a:t> du </a:t>
            </a:r>
            <a:r>
              <a:rPr lang="fr-BE" baseline="0" dirty="0" err="1">
                <a:sym typeface="Wingdings" panose="05000000000000000000" pitchFamily="2" charset="2"/>
              </a:rPr>
              <a:t>LinkedHashSet</a:t>
            </a:r>
            <a:r>
              <a:rPr lang="fr-BE" baseline="0" dirty="0">
                <a:sym typeface="Wingdings" panose="05000000000000000000" pitchFamily="2" charset="2"/>
              </a:rPr>
              <a:t> parcourt les éléments selon l’ordre des insertions. (ce qui n’est pas le cas de l’</a:t>
            </a:r>
            <a:r>
              <a:rPr lang="fr-BE" baseline="0" dirty="0" err="1">
                <a:sym typeface="Wingdings" panose="05000000000000000000" pitchFamily="2" charset="2"/>
              </a:rPr>
              <a:t>itérateur</a:t>
            </a:r>
            <a:r>
              <a:rPr lang="fr-BE" baseline="0" dirty="0">
                <a:sym typeface="Wingdings" panose="05000000000000000000" pitchFamily="2" charset="2"/>
              </a:rPr>
              <a:t> du </a:t>
            </a:r>
            <a:r>
              <a:rPr lang="fr-BE" baseline="0" dirty="0" err="1">
                <a:sym typeface="Wingdings" panose="05000000000000000000" pitchFamily="2" charset="2"/>
              </a:rPr>
              <a:t>HashSet</a:t>
            </a:r>
            <a:r>
              <a:rPr lang="fr-BE" baseline="0" dirty="0">
                <a:sym typeface="Wingdings" panose="05000000000000000000" pitchFamily="2" charset="2"/>
              </a:rPr>
              <a:t>)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70215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Dans un ensemble : nombre</a:t>
            </a:r>
            <a:r>
              <a:rPr lang="fr-BE" baseline="0" dirty="0"/>
              <a:t> très limité de méthodes – certaines sont possibles via </a:t>
            </a:r>
            <a:r>
              <a:rPr lang="fr-BE" baseline="0" dirty="0" err="1"/>
              <a:t>itérateur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25654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Dans</a:t>
            </a:r>
            <a:r>
              <a:rPr lang="fr-BE" baseline="0" dirty="0"/>
              <a:t> </a:t>
            </a:r>
            <a:r>
              <a:rPr lang="fr-BE" baseline="0" dirty="0" err="1"/>
              <a:t>LinkedHashSet</a:t>
            </a:r>
            <a:r>
              <a:rPr lang="fr-BE" baseline="0" dirty="0"/>
              <a:t> : ajout en fin de liste uniquement! C’est un ensemble et non une liste!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47058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Ces méthodes sont possibles via </a:t>
            </a:r>
            <a:r>
              <a:rPr lang="fr-BE" dirty="0" err="1"/>
              <a:t>itérateur</a:t>
            </a:r>
            <a:r>
              <a:rPr lang="fr-BE" dirty="0"/>
              <a:t> </a:t>
            </a:r>
            <a:r>
              <a:rPr lang="fr-BE" dirty="0">
                <a:sym typeface="Wingdings" panose="05000000000000000000" pitchFamily="2" charset="2"/>
              </a:rPr>
              <a:t> mais gros </a:t>
            </a:r>
            <a:r>
              <a:rPr lang="fr-BE" dirty="0" err="1">
                <a:sym typeface="Wingdings" panose="05000000000000000000" pitchFamily="2" charset="2"/>
              </a:rPr>
              <a:t>chipo</a:t>
            </a:r>
            <a:r>
              <a:rPr lang="fr-BE" dirty="0">
                <a:sym typeface="Wingdings" panose="05000000000000000000" pitchFamily="2" charset="2"/>
              </a:rPr>
              <a:t>!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43131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27-03-21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5581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27-03-21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65398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27-03-21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3832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27-03-21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31286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27-03-21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0103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27-03-21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59623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27-03-21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205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27-03-21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8819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27-03-21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2693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27-03-21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1637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27-03-21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34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B200A-4256-4261-831B-C13012237B85}" type="datetimeFigureOut">
              <a:rPr lang="fr-BE" smtClean="0"/>
              <a:t>27-03-21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7717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be/url?sa=i&amp;rct=j&amp;q=&amp;esrc=s&amp;source=images&amp;cd=&amp;cad=rja&amp;uact=8&amp;ved=0CAcQjRw&amp;url=http://www.cndp.fr/crdp-dijon/Dictionnaire.html&amp;ei=sBr8VN6hMNGU7QbRloH4Cw&amp;bvm=bv.87611401,d.ZGU&amp;psig=AFQjCNGbS85L8AyjCrz_bUNEh55sxaB9Aw&amp;ust=142589372231492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be/url?sa=i&amp;rct=j&amp;q=&amp;esrc=s&amp;source=images&amp;cd=&amp;cad=rja&amp;uact=8&amp;ved=0CAcQjRw&amp;url=http://www.cndp.fr/crdp-dijon/Dictionnaire.html&amp;ei=sBr8VN6hMNGU7QbRloH4Cw&amp;bvm=bv.87611401,d.ZGU&amp;psig=AFQjCNGbS85L8AyjCrz_bUNEh55sxaB9Aw&amp;ust=142589372231492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ListeSD</a:t>
            </a:r>
            <a:r>
              <a:rPr lang="fr-BE" dirty="0"/>
              <a:t> »</a:t>
            </a:r>
          </a:p>
        </p:txBody>
      </p:sp>
      <p:sp>
        <p:nvSpPr>
          <p:cNvPr id="3" name="AutoShape 4" descr="data:image/png;base64,iVBORw0KGgoAAAANSUhEUgAAANMAAADvCAMAAABfYRE9AAAAgVBMVEX///8AAAC3t7f7+/vIyMjp6en4+PjV1dXs7OxfX1+SkpLR0dHy8vL5+fnk5OTKysrd3d1mZmba2tqgoKCGhoYxMTG+vr5/f39ycnKzs7OdnZ04ODhVVVUWFhatra1tbW0hISFCQkJKSkqBgYGPj480NDQ+Pj5QUFAkJCQcHBwODg5Vaq74AAAgAElEQVR4nNVdiZqiOBA23JccgoiIqIiivv8DblXCGU67dWa2vm93ulvF/Eml7lRWqw+QYsm2q6qSJAhpGsdBsIui00kvist2uz2SEXpst1mhn6IoMOI0FQRJMlXVdV1blmULqPUFIvyqfGKkI6N3TScM974BA/eSw+M1MuLt45BlxcnzdgFQbuRtMvBv8FqWjT9g5LFJlO9Na36kMyTajmBcvezGff3rfMN53uWxn+5hmjcb29Y05f0vFBVNtu3NxpGcUMC1Tn2gPKimIDDg1zjIg+iU3NhX6/Hmp2hcIde3DMH5npwCGL3gqMAemiL+8Jm/JsWWfO8JuHbuux8V1bigbJ/kqeMOsbMIbK5pGrC/rPKEmwJJQ8LdYSki0CcwMbL3Otm+9QlF8JB5o1TtcpIlm+E+DiI9O2zPb22EcrHPZxANW9hqF13XvSiKdtdrYBgG8NteQDkRmqap2rYtl3OxVpT1yCC3hzcQOSf4+pOgNRBlNfSDkpdx7bLEi665UY5DktQNkMtog+sklSQg7XHEsRHHBiDYnU4nDwBlgAvgLRERRyCciu3hQklH8gqyX4wofRASOSWbaKa/y57s0ZmX+6FpW10OUjTbdk0JBu77MOFG4Lwxe4yAKRUFRKosw5TAhJhsMvYoKeIYlUMA4gEW1aNoQEkAPYi/9Pk+sFzKRq36OsMSGYIpd961gccn2f1wvxQJfBksGQiPMMSVcbShx36eTLJw8qQjudO3KnvE89jt1UFdt3a1TylBFB1dDbuQHsWSd1kJeYb4Q5gAntwZEFMg6UCTAHs4DtUlPtUklOeulMCEKCmpqTjcS7qdGZW76AUEG+WRFfe35TJw1ILPSIQY+G8Ku3IXumq4T2MjiCJdTy6Hx/P1IsfX7XBJQD5EYB1cEQlCShGcICFMxzEbcd6QVdEnDZw1Oc2+JyBblyEqnBWYB6C9U9giIFllYLS/pmJFBXjDBRsjFEB2okWmF9nhma9WBrFnPquTCP6v3kii/omhdoiJPVfFgaepQUfuJQWI7cP2druA5vB21zj29/sQrBgX5hinWCH69FMvJF4hjx6lLw0bxg17EbSXKSFTx0aOsjkB4/1+u90Oh3uBOg+5GWxHc+NS7ph+ZkzGp1+M7IQI+MMM8jmCYYOWsTd02KCu8l2EyhWm+3AHfZlliX7agWlKxy2Zpgs2r6X8fJO9bqMvyeRCgD9X4n4CeEnA3hrqRhR7YD/H+TU6eUlyueCg73TY3okprL0QOo7roo0zat/8jkKSjr4GlgO8aIMAH/+8kR1u1FYD9gb+BhfDQBsNhAh6cWCY/Q0pkpBRxXYgxFutwMp7oLlguU4a53SfIunZBT9o2crfE34NKQpyCW5KYBLHGt8sh9eWoOQDVRgUr4O3M9JQcswNJWCePznoatQYCoBNScX3CXbl/fE4Hp8PsOkL4JIoQE90A5pHGMNEcrIBC8rPCfk+ABCBlm3joMMwRbV+xTBAdtu+qHnxeGQZ1eo4ajAiYW5d2RrTkNkY922JCiYESr2cmRK/Jxi2a5qob3y0m9AauVxu2+fzed7einJDgg2yh0GrGxSAHTlCrUAw1G15UxsmDprIvMuukWQM0+rxXK3uL1wy097ArhJRBVaxgTjPA9QmC/ZTDoL7BqIE5tq7BrlB5xosJtM1XRe8EuQqMwS2Qr7KgbF2J4+6U4D4QdkLvaXnASijxuKpNiAxWnPtCbr9iM8BmAxgvgCsQhtNSzAut0l0DeI4NVBY7IIUzDeNX2VqwoE/am/q+Aj4PAbsARwrhsPAIQGP5AAYwRy4ZDqopx1GkUDSg90Fvomjqi51akFN/VBPeYO2rHgkK5cEsKHAlohIVpwTHfQN0D0DBxvnZ2gnhnfwVQuYSh1DXjBYcGWRm0CfhuVYwRawvi0slddQXEJ8EXF1B8mHUQuTJN0JW2sYkTTDhkwTRKItfy2K+CaZZNf/4xoxoU4OiATMd1kp8ib08xO4GIfKoMFASEVBsDudEmAr2DrRn8fQI4OEvb9ZBATE6vUEIXJAowLsyVOQYuhhVsuuP2D0wE7CTUkFCLqaYViKppyKJrC90EhHY/d+fwy6FwMCnWFKYaFQlGfE/P04V1QcW4rGtL4JcnjPzNochBcaJwW4EefzE2QdmOWwMUH2nU4gQkDEY/w8BYGD8Q2Q4S7GCcHKpKGxwa/SSNbHRHfZA9DeiFDMG7KrNVP2G6o0Ugz8w5zuricc632LQhmGeriD+NBplB84F8UHeMMOSI8NSI8h2UHlqEw9Y2bCVCG1EOZjMmIh9AQ6ZTnca/rKwkhkXzZqHsrl+2WLGuR4Pt/ud+rC04Aj9d4dKjdc27I1Ra44Cdx5sBVgRHufhbR2ZUAL2QjjEu2oBOo0XC9qZDYaiaYQwN2a9mk93uctMa2ugFbUyQDviTQiqYJDBxrTlBxkJFgbGORuByMAhfl4nNnwtttHkWXARhHGyALQVjFgAhsHHA90UsFL7eViPkB8oFkmZVjpjgIEg7DUlmH6Enj++XzcYBILGg0OclDFjOEpI6kshvLZEb5PDmfU1ZisJ4JSdRI4rob68juu3Fdo1+U+tfZCrAc6vCas1CFKHe0f8JemCYNKLMsXpuTSZpYG00pJyN1cWeHuXgb7dRoTE/alCSFhDE9lxv/Mt+HXYaKMiomSwG9YoPTGaK1Y8gZjBnF+PYFH1curwi65lALQQS+3Ip+QIlxjdjD0o4LPDXbSDdtLoZ+u1zwuKbgGYLcmxeWwPU7mK7ZFBF7nJD5xbdEssROCWZzvvORye3bHT799l4M1DIoME317jIqQUqpLpG3hWAF8osgFWyknXMNgslMSzjZzPyO9uAxkY0EsX0CceKg8Y2p+S9VnafguxjTqlnt/1gSiQZxvt8/ecx+AILpiGBWGP5alBItkQ170x5B0rTZR8Ogzz8nVD1V5RqaJNU2/r0trm2bnwMMtCnBGzo+KwBsoaJoYtFK6lxzTrbf1GmNWNBaBXj21O3eeDquzfZyPNR8ynhPAz+BJc9JdUr3tfNF3YLAIZbZfKwlULKaLQGMBOQLbMkKL6gWqo+hl3s2tYugYgG2I2RAuKEOalqPBNmMXYTCiv3L1QmNNQnJCNY1avcy0CeQ6tgaus4+BVx5Tu+P7dN4W4BzAkGPmNlPvTNPEAVUTlkGXdEkQQkFn3qHZmcrnABPOR1OTrUUvT62azUaqVo5WCVAyhoi+guarhGu7AVPrXSctJVL5b/zmJ/9d8ksL3G9btRvy02qKf4Ly0gKP2xlsZyIG/T+gykQy2pg2n4rw/R06lS7vtR2glQcE+/+IEsK0WQeTRf6FsMmPCcNfSCfSSg6uf5lX+8v0GMK0evXiFf8nqgKYXsdbf4wnFP99EqsIkt6JFB3Of2MwHyKrcpu6mC7kr4zmMyRXEq4g7Qqp4peYmN+hMKpLWUoLUJ7//K/IrjRRF1MyhEmk5Wd7Znti6VkUnbCS6HJhCZDn+Xx+DljUNG5Xx+6yy7f1eW0xXDqY9CFMdqHrUbRDY5wGwtBTwonHfC8uA6uJfNsz/DhJlWV36yRxI9K174X3iwz/Hu2rFMdhElO6vERznuTFxZE/o8p9osH/hnhMHyX7y0ZKXKnaZwfF/xpTUCUwnn9uneSRzP+nKCqhiMePrJOmufFs5kpbVMT6c9LLwYvk2BbAP8SUktd2N1sEY11+8uzllJXuk0hev8a01D5QvozpUCrXD2ByFvuRX8Z0Ll0Nhaaoazp1MWlLlmBXOyvBTCT6nTMW75NIyjlTunlDzt7bLzHRGpfL6JcqjLzzG6RUFVXTmKQFIReVsl5+At3gzhR9H75a/WJVNefTmMyxWHqLcjRIpMxHhTpzKOn+1cyvXZXpcJgur87bNt5qlu4oYwpzhTtxN10xkn0V06Zyn3hM3XWy5zW/i7A1+FgEm8mZXlf9q16hWblPMukIo22Xe7R56UvlQhADnnnm8+bOI/yKavdJJvf23zlM6/lTexfc91QDvJS5UZ++enJCqKKvHKYjtzATNeeMqK0tUYM7gkeGk4mf65fOTjDyK/eJw8THLGcxxTg3CX2YCZtPmVzY4KuYavepi6kXW57lPay1sErBcgTmy6Ys2XisHvwjVGWfOEwK4YT3diZqQgWjn7NfkPnSKf/c/2QkoEdRFYXoYurlNeY0P535qv7RSWb8iY9GN3qkl64Gh0njk/CXGaeoANazazMOxd/ULOy/mjouhjH1cmrFNCbquQY1u6HajSfWQvhq1LLKPnGYXD73mUxrfrpBmoCGA7tRnnDQpQXm48/pUQm0LiaVLy3VpzV/BoxmNiBEnKnDeN3fVzGJr2ord+09k8+7T2OyEM6uJaA9adKJMr+ZWa3dJw6Tw58oOk3WSzDWawmF8FQatcO0mT9U+3Oqs08cppBwmn4aE8o4qa2l18h84zrtq5i0Wg91MQk9TFNWJxUHXucThVo6iYM0sYS/J7eW2V1MKV+KvZuy0FDhip3w4CoNplbjq8Flsy6c6sbCfP4YwCQmlHBhFwA6h6v78Nu/jEmqZbZI2t56zB8DmMJEw9869wY8Nn8dS1p9FZNQy2yrU/mf86ckg4nolgGsZ724P8ZxFUkaoK9iqjNqsLNeLRw5f+7GmPAOzvCfwA/fxlDAYUTyfRWTX/f+cIjnN/wf8encCUxUiCW9QBGqqzHm+yomo5YFAkj1bW08vIMpDxtvsEVoVqgD5+GQvoqpzqiB9L4C/1W80ku7T2CiR8H6BhzVwSOS76v6KaoLCGK0xE+VtnoDExUEQ51U8BG7YeZTv4nJq2WBgVJdq3698GJsHBOGXLXjwAvYKmSE+bRv+rlJbXgGVKrvyjG8gQmd23jIx0vxj6Nq93uU1TuIlc4rpTy/8BM/iolGkY9DnoiN8bOZwPk36FAn0iLmXeRMIvXK90YxocHuDkfKjtqXPaVhqt3cCtOKKSydF7ZjmBRUrcFw4TaGxOYDg58msQm3Vpic4URuB5NtmlXnxRA3DX5kvTexQSKraStfwzX6QTe031Hj5taYVtfBwFwHk5Tu03Lc6NNL+BBLPzSHXhhgBQXNqM33LWp1MqkxrZKh8t4R3qORyWTMZr8j8NlI+4dJa7ptASZZqH7s88sIpjQtg0SDRPfZSLz/a0cv5aZBQUTCTaVlQtJrwjWCaTqJiTHmxg7yg7BxNLHrBjkekhM2hsVmQs4Gu2VZ1q/rGV2SVz9eSSo2Bo7EC4phTHMpUarlSsknpmHeNR9Ei/ZWTH0Dez7p+v3+qA/PvR7nPj2XaPDGdWd2hDQa880HMbEQns1Op/cpoRbyXLHEMClDtGQJpSY0STHViqbXzWjYd7/RL1HMEXJdXO4F+e03KJ1LxwnN+SADl8yUy3jwhQ92D2JaaCQ8PikOpoIIlBrXnfkasMMYM975uR3EFC1LNX80gzYZwEJKm9BkzLaWynb0fdE60fcqriP4hsH6WOa0kQQ2zZFoTw/6Nqun8KSf591nMbX68flMBJpkhZwi86mZoTgsyyJtsbEY7TCCvTjo+WojNq5BEMRGuUAXXuKffp5/msWUN2E8v4zIOsOOw1C8nObZNtMSwMbJ6eV2v4np2tT++3WUORkS2wOYGEtF03uWipFeYUGvmdVymsUUNSE9wFTWgmniwDfq/YADVcPis//eDtHkxkxG7h2axdSEIwDTrm4MGffnfmBU1L0PR6JdNVGNG34ufzuLSW9jOl4q0yPs+3h9TEw5JXNnk2koT/yccT6Lqc66o1i/WxUnCn1MRS9HTXeYNu/G0pqCzxVNzWJqhVJSUL9G6XkMNMDp1xLQqY9riaZothliQz2kPRBrupCKVOiZcyy6mGYx3RqeoFHm46gQ65UPMfl8qNBfCHneE4/2xcKG69haFUmXFcrRh5UVbrQPtKybxfRswkM0ImuPVpX3qlK2+IdaOSkTvY1oacXVsb3k/jg/tvfCi2jrRL9sTy+VFi9rlcHa5Y+3FpzF9GpqK5m4uI4JqAM3Zubp7ap1DSas2RANlLKgVlxb9sbErjd+HBuGgau6Kz0TvSg7sVxut/P5eHxuDwXYKL5guq0vn8MktjqhFXSJ1GSsgSf3Ow2Et5TTo7FTnb1Pt5QU7v0IHWaq9u7vll+L4DKqTpga19OlFV6fw7RutetkW8slI50xeExn/F/YZDO02iIptrRpWRR5pygXUAXQLFScm672w7LytFX8NIep3Se7ZMMwHPaPOQXDzgUkLeMiLUNou36ynfKpQk7JgQYhnocD8Bh2bANLPi97YDuqPbojU/IG72mtKr2KDRVigABc+5yE4jDR2IrW+eNBYI8c+J4zPiwqtTZrdavS/iwg6/3UMPIg8orbEURncTL2Kidi42d7LHOY5AZTs7U8jISZXM2H2OU9luczOqqZJeSMfNUnWva25HiEBb7YjitJ23VjqHOY3KbysNW0fJ/gK13jnKvFZnXHz+72iBDOYJtWC/l5veyAkHXuesU6x8vzmOq5E4m3qobzkHuYujXzIlVrJpfsQ9PKHY5fJsh3i4zzTZdBxAu/unOY1GaZAZNVGX9GAq90Pyp33G/m4Hp8tDb2VvpwhoPa5UuKK8PuOlvPXqXwVFED0gimFQbJukan28ndUENp3V+SV86nFytC1lXaEnV4zfxuWYY90MN7DlMrvIe8t2lilinhrnFp8xkD6PcVWTjaI5ymC71mDZRBHr12z6+pQ/1c38KEAz1Vvxvcd3bOP0X0q57v+N+0RExqZKI8JDCS7gYNB2/OmMPUClkyTF71AY/L5zqtrbqms7l574wtPRzVCE+zX/ShPLpqwB/usz6PqX6DSDt01uvEx/fayoV5Gaf3jlxQF76JcYa9GhF+7wQj3uYcprTVdpmelfTVFUN15rRCu8iduh3jSadhooJTrZ+a8puRF0r6WIhtqmydPrnBtCYvpkET9hs3j60IHYtD7IfshSmijvK5Hhkno3lGu48Wa+9nGpn5jRaySXmTEv2LxZfM+82TmPTawhDfutlojyjq8zSc0NxdOual9Rw/+5DOYIobYemQoCrBC1SwRLl5bHJI1M5hEuIt9qOZ39ockTo+ZNb1KIfUUk1vYBLAb4oYq3ohGLfcJ5sSZJZci/D38/TTOaL2UVapvZapaB27q2JOthmfw5Q3nQNjRLGl33jAOw64ndgUF57xfyxed55+OkfUhQ/723DD9YcXpi90msMUNB/Hhvms3nN1tnombCOFmdHGJMR5+ukciZTveqHokOvIGD+mdbkwc8yoqUhcnagsNfADygBHe9UXb+k33nBB3w2uUuHCm9Xxqwshmuu9NoeplQIo2JLR63d8ReXvC6j8BKZhWAhMebO7ANXbXHI3yrr+dDF76OENTDemICj3xfqGr/pIyjey9AaVECvt3dwztQw6+TUOgnied0fewPQqTwHgtSlyrvKYytoOJsgVtineLmqlm3LfaIn1k++gviDxO4epSdWs69Ma1JzoXc9YhmGvlCV9NhTn3Rg4NYSbKIDGQdgsuipiQHJ2qEnVWFVrDHZavYeJiYNSKujsU+8nlSicqBw5z9/hktsT50M1DSa7iV7imZ8eJsZt3bzsHBf0CdtlVO6lw0Hwj8v8seWY1KZATDmLY5i2nROCwttdv5hTSA/7C5xLfL0sTHnMYWqqlqXW2dXwNMJ7YfmeKxPs/oxGH6Bt9Tmfi6Ppi+XNckxhO0x+Cl1OPzF5V507ltnRkh9gor0wwJp1u6siHpZ32J07MtpgStuG+Nrj7QgbzXCtftqGCpT3ea8U5B4nDKzlF/u2/cphajAZXbnK23sbLnzgoAXzvoxYWXRaOPZx+bOLk7QcU9BlNh5TLx2LB0ze1k81dYwq57224nOYmiawu66+43mPzayzrxrF77Hc+ucHftonU9I37w1cjinqOi0a5xMKVAhfs6KkjL78frvVsoq4ZVXl7xb3LcekdzHxfq41eIL/7ZqH8Fyy2b1SdNHbNZhz9eoNpqwbS+757h+hfe0bVUG64v2C+jmObzDdu1zdi7F8hBrRyrwo5fGDMiR5MaZug07QGJyctqKYFabs8bJWdn2Wsd/TC2r2Kd5sab91pxJ6UYtcix4tx/Qi3QAbj0kM0xhLJ6/0ll96K324P0d4t0YcBCe9uGyfeB/PvdB3tHw07VfERHgjTZBK6sYxHpueXf5xTKSbOOphGqSiG+DBi1Y3jiT4sZEHQe8BhY83N5p7AyZGEsHCfP8yd6Q3MHXzGMqiKw6KN0Yl3rsaLx2/m3ia3sB07rywDJO+3ACwHl1GM+b6JY3SYkxco7qFmLzFmGSO0WYjXhOPWorJ6jaqW4gpWrrJN5z98wO1VNMbmLoVOcsw7RYeLpG6DuB6+26ep02LMcn83cevJTb3yNFInvbd+bJev9Lnb2Dicp3HJdwRL3KgjO4g7IErYd+hxZhsvjXdIkyLcoVRd8UH6wPeocWYXMJZ8IswhQvepHfXUppOxCygH2MSR+9Wa5M56yiIl65Jt/+ppm3ox5iWyT15rsWwte1GGuLz7/v3LsakchdUL8O0GqsuKsk+dpVy8Il22HOY7pWV91NMkwbO5tX1jk8faVgyh6mOG/GYltnlq9vU7pCOXUZLPnNI/A1M3S9ciKmYEGJ7rrbm/qHLzBZjcjheWxiP8MZ1TdxV4srjNx0s2w7mPKbS3ZZIV30uxBSM1mYEXTlqvX4TswnaXDOHqc7V8Jh6tQTDNFCWyCjqLrv2K3so19vxr7nWfb/FFI7sEc54sH8WeShJeq7clrs1F98bxcTXlozQQGUhUtJltA3f9+4tEom8kluVGHNxWG8MUy+nNkz24DmIrGsP8UnON2lnYJ1Y8/scprqW4IeYlKFKllt3iUPyq57yNgbl2wWQc2fsf4tJfPYMifWTz6b/zmrV6YHZFqa53GcLU/edCzGtevVO4qtr4gnP31mtG8p172Cqa6hCzm5YiunO8ZXIFwgQ31HlmZjzWpHxCnhXrY7g4cXx5WcyiT22efc8ptK4EbiY/1JMXNTS4lZpJaV5VOA11sfHJdN1/UTJg5+yy+VxrhqVPB54I15RHsHLsvsDX3kdEp0JcasVUZ2vdfslpu6RDYWHVJNoabbtui67l3pDrwzHW/Im+8lYsiuxvdE+aPULTMvSxp0D/MrjW7cxaOfm5/1M1GkU00I7YtVuhKNsv3bBhN1yqBfXjvKYevWwI9Q6qSZ+D9LKbjnIc5Umo5iW5gmboqr1fZZbRVG0LEvDPmkbVXWwKYiQpqkRx3hOlJ7UPekNRfiHIMjjODVamObONoxiWugTtjDZAXaAPNzv90vSUAa/3w/nx+P8onR+nOEteGRcP0URDNiP8SwvlidQ6WFuGipvud+nadw+NZDPWKKjmJbFwnpNSSzsU+e2GhxtaOc6vAV09akrQOfO3o1iWj2W1WlNXqLxHYpm4ri7yr7sYcqWha3+Aqbp5vAte6+HabesRsX/85jmTo+OY/KXVQEZ3ygNmaapWBVS7RP2MJnLHN3rV+/SGaR8xnfRRzEpZFEhm/feAbw/QeOYhu9u7j/gV275V6iO7/UxSYssib977fQgZVUQv49pxV+WNEUGOR4fDzAQdG+3u1J7xsD2OQItUZImKCy76yD5WLxkVHYSmknJ/XI5PB6P5/F4fPV7bA5SnasZwFQMtboeI+ofbTZmacz4QHRstNjK00fJixjhm8FQQkpLWyksTSX0tGQwRJSFhsixsuEHMPVubvifUF0V0ccky/zRz/8J1b09ephC4mTnPz2cj1BdQbDnMcVEGjlv/o9TcxFc2ju7StSfFtj9XbLrSGUP04nI8e+Cwn+JmjYfPUwJUTZfqV2eo9+WhDj1Luphwqtm+WsXP0ojPLBpbeymidMmyA7ZtXIGRcWSbUeQBuE3bT56mLaAKfti5/GxozRJU3zi1m85EXJJ7oSUB8v1qvP7kDvUtMToYTq/sCnp98w5pv2MaqoraaSQxiQLqzHpJMBEguITwt7z1KPAF4Z97KZ9RMzFKMXjo7p/zBZ83zDiXvPvWWpUtms6FatVXecoJrO6RsupisUisq1rY+p5ru+QCGnEW500BppLhXhMCq0lxa6JYt3jfzetrmw9st2NIrvXS0a/tEpphU/8NOuzGJIyaE0ZKyJlaFQqB6IRw6mj2jFJ2fLVvWFYNcC0x2DUtXQGh8lqGvOFKYk0WU2Bn5uAfxXnUI3dLgpSiw23IcRIzvQtASGBsD+xew9iUv5VRTQeKZW+UKrCgCiNZLoSg7lCiIkd9qMnpeYwVeHggJNxVruWtFxrGHQNhc3vuqgwiHhq2QBrmiR7sMxl+h5aUJISeswTLJWAjoowfqfLsTte2QiMUhXiZjpVPl1UjT0HhiQkiW5soqd571pbChJXi93GVIsolZxrTPRPF3LaKKLk3RIcNvKM2MRvN3RlxKrNC7udBBBeKNQ9ginuq2fBhl/OmolrVk70qfrejDwf2QVkHxUV7EZ6ZeOYgxJs13hZ+66wl1vrZtUyseZQpkWkfsyiFZNWKaZaeAGjKcgPKrt8nRop8HmBsv/5UL6l/XWnakOyMwrPapbF11OnybjB5WqO8N+4hGIbk1xLx/rSSZPy3rVvPIlNrntDeW9Xf4WOv2KgysM/XQkKIpiAFw6VCXCFXC0pjiqDrcKkMZ5pFiAjB88QnHBQZjXHqCND6pQdaK2a31b3uNurjWkgDNPCZFNJ4dVnkOjl6nizrY3LW7zKwhJ0PW3GZX61O5UOJpvNpF1P83YqRpw1h54so6OV7VY0otXypWycXWKK+s6I3PCeTbfoidQKCZ94JPRzLuUkqm6wpabDOOFxyPNUVYxyDqMa06n8XS3nbaqKatsKOUidDK7bwtTyOaoLhEM6CL+f9N23MdFbt6sJyelICZpbGskUfP6Obs+YqEwsVLZQJauvJaZNuW1LHoQdMBV6JK2Uok5b92YAAAJvSURBVNLJzrQxNbXGdZvSPR2g3J+wvI0pWDXFwxoTrKyjw57oOO6MaYTtM6dbJS+3p1uO2SifJVXCoKx8mAwqiJ3if71t3akthD5pfkqrHygbJL3691Ozn2Q23QXjqzudheoao4B2ob2wd+AtLyouR7lflPI8TG0b7csdYrNqjIq/NVXoG7FWpwC7o57NVl1L3txYXcEub86UK9NYuZdQvIYvNmwV4D2x7GzZ86qFBoNLwClhg9bpc92iYocTW7DeFb6rCvP9uvO21Fzrvcgp5ENrodqYvHv19nr/6KWuD+nY8J9yPq7N+laGm/1s6RKznNmQ9v8u+yCHfNG0U07KiH+YUeGYXf2wb1eHXQfDbO2hplZnHW4zU9ZcQSeNTRhX75Tg4Thj+/oZ9SNlvfpGIfCnowAjLYvH8viipo1etGRwtYK7ZtBhzYhCbZcOJrMUP7tdjEamf+4ug5+RxzuK95q5WrExVzZTwzCE/0fA5cUfTbCelRnk3t7qf/DPkNJXL9Zt2ZmGjxKGTFzVwRPasRFEO0wZeKz9Ac0eeJjlAE6JY1pLgWkQVkuhIpn4Y0h7vMOHi6G6joi80t+ffZkhRbNdR0jjPNKz+6O5Le8TNFRpAKqE6DF9xX2vWcUQrRWLluKYkrBP/XwHILbH7iAeeD/ANff3MP2m62qaInZJATEnb1wsJcF0FTieNBfkxzkSnk73BSHEC9lsbSyfY0aE5jtQ4j232AbjsAV6vHg63rajhK+PzOT5rke73Bck0/3EPQ5LiVZuWnmU0XpH8joCnQ83jrb078OEr8N06Hg3RRDARhBCSXVt7Y3WBb+k/wDqLHl/7ABVpQAAAABJRU5ErkJggg==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53975" y="-1951038"/>
            <a:ext cx="3600450" cy="40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4" name="AutoShape 6" descr="data:image/png;base64,iVBORw0KGgoAAAANSUhEUgAAANMAAADvCAMAAABfYRE9AAAAgVBMVEX///8AAAC3t7f7+/vIyMjp6en4+PjV1dXs7OxfX1+SkpLR0dHy8vL5+fnk5OTKysrd3d1mZmba2tqgoKCGhoYxMTG+vr5/f39ycnKzs7OdnZ04ODhVVVUWFhatra1tbW0hISFCQkJKSkqBgYGPj480NDQ+Pj5QUFAkJCQcHBwODg5Vaq74AAAgAElEQVR4nNVdiZqiOBA23JccgoiIqIiivv8DblXCGU67dWa2vm93ulvF/Eml7lRWqw+QYsm2q6qSJAhpGsdBsIui00kvist2uz2SEXpst1mhn6IoMOI0FQRJMlXVdV1blmULqPUFIvyqfGKkI6N3TScM974BA/eSw+M1MuLt45BlxcnzdgFQbuRtMvBv8FqWjT9g5LFJlO9Na36kMyTajmBcvezGff3rfMN53uWxn+5hmjcb29Y05f0vFBVNtu3NxpGcUMC1Tn2gPKimIDDg1zjIg+iU3NhX6/Hmp2hcIde3DMH5npwCGL3gqMAemiL+8Jm/JsWWfO8JuHbuux8V1bigbJ/kqeMOsbMIbK5pGrC/rPKEmwJJQ8LdYSki0CcwMbL3Otm+9QlF8JB5o1TtcpIlm+E+DiI9O2zPb22EcrHPZxANW9hqF13XvSiKdtdrYBgG8NteQDkRmqap2rYtl3OxVpT1yCC3hzcQOSf4+pOgNRBlNfSDkpdx7bLEi665UY5DktQNkMtog+sklSQg7XHEsRHHBiDYnU4nDwBlgAvgLRERRyCciu3hQklH8gqyX4wofRASOSWbaKa/y57s0ZmX+6FpW10OUjTbdk0JBu77MOFG4Lwxe4yAKRUFRKosw5TAhJhsMvYoKeIYlUMA4gEW1aNoQEkAPYi/9Pk+sFzKRq36OsMSGYIpd961gccn2f1wvxQJfBksGQiPMMSVcbShx36eTLJw8qQjudO3KnvE89jt1UFdt3a1TylBFB1dDbuQHsWSd1kJeYb4Q5gAntwZEFMg6UCTAHs4DtUlPtUklOeulMCEKCmpqTjcS7qdGZW76AUEG+WRFfe35TJw1ILPSIQY+G8Ku3IXumq4T2MjiCJdTy6Hx/P1IsfX7XBJQD5EYB1cEQlCShGcICFMxzEbcd6QVdEnDZw1Oc2+JyBblyEqnBWYB6C9U9giIFllYLS/pmJFBXjDBRsjFEB2okWmF9nhma9WBrFnPquTCP6v3kii/omhdoiJPVfFgaepQUfuJQWI7cP2druA5vB21zj29/sQrBgX5hinWCH69FMvJF4hjx6lLw0bxg17EbSXKSFTx0aOsjkB4/1+u90Oh3uBOg+5GWxHc+NS7ph+ZkzGp1+M7IQI+MMM8jmCYYOWsTd02KCu8l2EyhWm+3AHfZlliX7agWlKxy2Zpgs2r6X8fJO9bqMvyeRCgD9X4n4CeEnA3hrqRhR7YD/H+TU6eUlyueCg73TY3okprL0QOo7roo0zat/8jkKSjr4GlgO8aIMAH/+8kR1u1FYD9gb+BhfDQBsNhAh6cWCY/Q0pkpBRxXYgxFutwMp7oLlguU4a53SfIunZBT9o2crfE34NKQpyCW5KYBLHGt8sh9eWoOQDVRgUr4O3M9JQcswNJWCePznoatQYCoBNScX3CXbl/fE4Hp8PsOkL4JIoQE90A5pHGMNEcrIBC8rPCfk+ABCBlm3joMMwRbV+xTBAdtu+qHnxeGQZ1eo4ajAiYW5d2RrTkNkY922JCiYESr2cmRK/Jxi2a5qob3y0m9AauVxu2+fzed7einJDgg2yh0GrGxSAHTlCrUAw1G15UxsmDprIvMuukWQM0+rxXK3uL1wy097ArhJRBVaxgTjPA9QmC/ZTDoL7BqIE5tq7BrlB5xosJtM1XRe8EuQqMwS2Qr7KgbF2J4+6U4D4QdkLvaXnASijxuKpNiAxWnPtCbr9iM8BmAxgvgCsQhtNSzAut0l0DeI4NVBY7IIUzDeNX2VqwoE/am/q+Aj4PAbsARwrhsPAIQGP5AAYwRy4ZDqopx1GkUDSg90Fvomjqi51akFN/VBPeYO2rHgkK5cEsKHAlohIVpwTHfQN0D0DBxvnZ2gnhnfwVQuYSh1DXjBYcGWRm0CfhuVYwRawvi0slddQXEJ8EXF1B8mHUQuTJN0JW2sYkTTDhkwTRKItfy2K+CaZZNf/4xoxoU4OiATMd1kp8ib08xO4GIfKoMFASEVBsDudEmAr2DrRn8fQI4OEvb9ZBATE6vUEIXJAowLsyVOQYuhhVsuuP2D0wE7CTUkFCLqaYViKppyKJrC90EhHY/d+fwy6FwMCnWFKYaFQlGfE/P04V1QcW4rGtL4JcnjPzNochBcaJwW4EefzE2QdmOWwMUH2nU4gQkDEY/w8BYGD8Q2Q4S7GCcHKpKGxwa/SSNbHRHfZA9DeiFDMG7KrNVP2G6o0Ugz8w5zuricc632LQhmGeriD+NBplB84F8UHeMMOSI8NSI8h2UHlqEw9Y2bCVCG1EOZjMmIh9AQ6ZTnca/rKwkhkXzZqHsrl+2WLGuR4Pt/ud+rC04Aj9d4dKjdc27I1Ra44Cdx5sBVgRHufhbR2ZUAL2QjjEu2oBOo0XC9qZDYaiaYQwN2a9mk93uctMa2ugFbUyQDviTQiqYJDBxrTlBxkJFgbGORuByMAhfl4nNnwtttHkWXARhHGyALQVjFgAhsHHA90UsFL7eViPkB8oFkmZVjpjgIEg7DUlmH6Enj++XzcYBILGg0OclDFjOEpI6kshvLZEb5PDmfU1ZisJ4JSdRI4rob68juu3Fdo1+U+tfZCrAc6vCas1CFKHe0f8JemCYNKLMsXpuTSZpYG00pJyN1cWeHuXgb7dRoTE/alCSFhDE9lxv/Mt+HXYaKMiomSwG9YoPTGaK1Y8gZjBnF+PYFH1curwi65lALQQS+3Ip+QIlxjdjD0o4LPDXbSDdtLoZ+u1zwuKbgGYLcmxeWwPU7mK7ZFBF7nJD5xbdEssROCWZzvvORye3bHT799l4M1DIoME317jIqQUqpLpG3hWAF8osgFWyknXMNgslMSzjZzPyO9uAxkY0EsX0CceKg8Y2p+S9VnafguxjTqlnt/1gSiQZxvt8/ecx+AILpiGBWGP5alBItkQ170x5B0rTZR8Ogzz8nVD1V5RqaJNU2/r0trm2bnwMMtCnBGzo+KwBsoaJoYtFK6lxzTrbf1GmNWNBaBXj21O3eeDquzfZyPNR8ynhPAz+BJc9JdUr3tfNF3YLAIZbZfKwlULKaLQGMBOQLbMkKL6gWqo+hl3s2tYugYgG2I2RAuKEOalqPBNmMXYTCiv3L1QmNNQnJCNY1avcy0CeQ6tgaus4+BVx5Tu+P7dN4W4BzAkGPmNlPvTNPEAVUTlkGXdEkQQkFn3qHZmcrnABPOR1OTrUUvT62azUaqVo5WCVAyhoi+guarhGu7AVPrXSctJVL5b/zmJ/9d8ksL3G9btRvy02qKf4Ly0gKP2xlsZyIG/T+gykQy2pg2n4rw/R06lS7vtR2glQcE+/+IEsK0WQeTRf6FsMmPCcNfSCfSSg6uf5lX+8v0GMK0evXiFf8nqgKYXsdbf4wnFP99EqsIkt6JFB3Of2MwHyKrcpu6mC7kr4zmMyRXEq4g7Qqp4peYmN+hMKpLWUoLUJ7//K/IrjRRF1MyhEmk5Wd7Znti6VkUnbCS6HJhCZDn+Xx+DljUNG5Xx+6yy7f1eW0xXDqY9CFMdqHrUbRDY5wGwtBTwonHfC8uA6uJfNsz/DhJlWV36yRxI9K174X3iwz/Hu2rFMdhElO6vERznuTFxZE/o8p9osH/hnhMHyX7y0ZKXKnaZwfF/xpTUCUwnn9uneSRzP+nKCqhiMePrJOmufFs5kpbVMT6c9LLwYvk2BbAP8SUktd2N1sEY11+8uzllJXuk0hev8a01D5QvozpUCrXD2ByFvuRX8Z0Ll0Nhaaoazp1MWlLlmBXOyvBTCT6nTMW75NIyjlTunlDzt7bLzHRGpfL6JcqjLzzG6RUFVXTmKQFIReVsl5+At3gzhR9H75a/WJVNefTmMyxWHqLcjRIpMxHhTpzKOn+1cyvXZXpcJgur87bNt5qlu4oYwpzhTtxN10xkn0V06Zyn3hM3XWy5zW/i7A1+FgEm8mZXlf9q16hWblPMukIo22Xe7R56UvlQhADnnnm8+bOI/yKavdJJvf23zlM6/lTexfc91QDvJS5UZ++enJCqKKvHKYjtzATNeeMqK0tUYM7gkeGk4mf65fOTjDyK/eJw8THLGcxxTg3CX2YCZtPmVzY4KuYavepi6kXW57lPay1sErBcgTmy6Ys2XisHvwjVGWfOEwK4YT3diZqQgWjn7NfkPnSKf/c/2QkoEdRFYXoYurlNeY0P535qv7RSWb8iY9GN3qkl64Gh0njk/CXGaeoANazazMOxd/ULOy/mjouhjH1cmrFNCbquQY1u6HajSfWQvhq1LLKPnGYXD73mUxrfrpBmoCGA7tRnnDQpQXm48/pUQm0LiaVLy3VpzV/BoxmNiBEnKnDeN3fVzGJr2ord+09k8+7T2OyEM6uJaA9adKJMr+ZWa3dJw6Tw58oOk3WSzDWawmF8FQatcO0mT9U+3Oqs08cppBwmn4aE8o4qa2l18h84zrtq5i0Wg91MQk9TFNWJxUHXucThVo6iYM0sYS/J7eW2V1MKV+KvZuy0FDhip3w4CoNplbjq8Flsy6c6sbCfP4YwCQmlHBhFwA6h6v78Nu/jEmqZbZI2t56zB8DmMJEw9869wY8Nn8dS1p9FZNQy2yrU/mf86ckg4nolgGsZ724P8ZxFUkaoK9iqjNqsLNeLRw5f+7GmPAOzvCfwA/fxlDAYUTyfRWTX/f+cIjnN/wf8encCUxUiCW9QBGqqzHm+yomo5YFAkj1bW08vIMpDxtvsEVoVqgD5+GQvoqpzqiB9L4C/1W80ku7T2CiR8H6BhzVwSOS76v6KaoLCGK0xE+VtnoDExUEQ51U8BG7YeZTv4nJq2WBgVJdq3698GJsHBOGXLXjwAvYKmSE+bRv+rlJbXgGVKrvyjG8gQmd23jIx0vxj6Nq93uU1TuIlc4rpTy/8BM/iolGkY9DnoiN8bOZwPk36FAn0iLmXeRMIvXK90YxocHuDkfKjtqXPaVhqt3cCtOKKSydF7ZjmBRUrcFw4TaGxOYDg58msQm3Vpic4URuB5NtmlXnxRA3DX5kvTexQSKraStfwzX6QTe031Hj5taYVtfBwFwHk5Tu03Lc6NNL+BBLPzSHXhhgBQXNqM33LWp1MqkxrZKh8t4R3qORyWTMZr8j8NlI+4dJa7ptASZZqH7s88sIpjQtg0SDRPfZSLz/a0cv5aZBQUTCTaVlQtJrwjWCaTqJiTHmxg7yg7BxNLHrBjkekhM2hsVmQs4Gu2VZ1q/rGV2SVz9eSSo2Bo7EC4phTHMpUarlSsknpmHeNR9Ei/ZWTH0Dez7p+v3+qA/PvR7nPj2XaPDGdWd2hDQa880HMbEQns1Op/cpoRbyXLHEMClDtGQJpSY0STHViqbXzWjYd7/RL1HMEXJdXO4F+e03KJ1LxwnN+SADl8yUy3jwhQ92D2JaaCQ8PikOpoIIlBrXnfkasMMYM975uR3EFC1LNX80gzYZwEJKm9BkzLaWynb0fdE60fcqriP4hsH6WOa0kQQ2zZFoTw/6Nqun8KSf591nMbX68flMBJpkhZwi86mZoTgsyyJtsbEY7TCCvTjo+WojNq5BEMRGuUAXXuKffp5/msWUN2E8v4zIOsOOw1C8nObZNtMSwMbJ6eV2v4np2tT++3WUORkS2wOYGEtF03uWipFeYUGvmdVymsUUNSE9wFTWgmniwDfq/YADVcPis//eDtHkxkxG7h2axdSEIwDTrm4MGffnfmBU1L0PR6JdNVGNG34ufzuLSW9jOl4q0yPs+3h9TEw5JXNnk2koT/yccT6Lqc66o1i/WxUnCn1MRS9HTXeYNu/G0pqCzxVNzWJqhVJSUL9G6XkMNMDp1xLQqY9riaZothliQz2kPRBrupCKVOiZcyy6mGYx3RqeoFHm46gQ65UPMfl8qNBfCHneE4/2xcKG69haFUmXFcrRh5UVbrQPtKybxfRswkM0ImuPVpX3qlK2+IdaOSkTvY1oacXVsb3k/jg/tvfCi2jrRL9sTy+VFi9rlcHa5Y+3FpzF9GpqK5m4uI4JqAM3Zubp7ap1DSas2RANlLKgVlxb9sbErjd+HBuGgau6Kz0TvSg7sVxut/P5eHxuDwXYKL5guq0vn8MktjqhFXSJ1GSsgSf3Ow2Et5TTo7FTnb1Pt5QU7v0IHWaq9u7vll+L4DKqTpga19OlFV6fw7RutetkW8slI50xeExn/F/YZDO02iIptrRpWRR5pygXUAXQLFScm672w7LytFX8NIep3Se7ZMMwHPaPOQXDzgUkLeMiLUNou36ynfKpQk7JgQYhnocD8Bh2bANLPi97YDuqPbojU/IG72mtKr2KDRVigABc+5yE4jDR2IrW+eNBYI8c+J4zPiwqtTZrdavS/iwg6/3UMPIg8orbEURncTL2Kidi42d7LHOY5AZTs7U8jISZXM2H2OU9luczOqqZJeSMfNUnWva25HiEBb7YjitJ23VjqHOY3KbysNW0fJ/gK13jnKvFZnXHz+72iBDOYJtWC/l5veyAkHXuesU6x8vzmOq5E4m3qobzkHuYujXzIlVrJpfsQ9PKHY5fJsh3i4zzTZdBxAu/unOY1GaZAZNVGX9GAq90Pyp33G/m4Hp8tDb2VvpwhoPa5UuKK8PuOlvPXqXwVFED0gimFQbJukan28ndUENp3V+SV86nFytC1lXaEnV4zfxuWYY90MN7DlMrvIe8t2lilinhrnFp8xkD6PcVWTjaI5ymC71mDZRBHr12z6+pQ/1c38KEAz1Vvxvcd3bOP0X0q57v+N+0RExqZKI8JDCS7gYNB2/OmMPUClkyTF71AY/L5zqtrbqms7l574wtPRzVCE+zX/ShPLpqwB/usz6PqX6DSDt01uvEx/fayoV5Gaf3jlxQF76JcYa9GhF+7wQj3uYcprTVdpmelfTVFUN15rRCu8iduh3jSadhooJTrZ+a8puRF0r6WIhtqmydPrnBtCYvpkET9hs3j60IHYtD7IfshSmijvK5Hhkno3lGu48Wa+9nGpn5jRaySXmTEv2LxZfM+82TmPTawhDfutlojyjq8zSc0NxdOual9Rw/+5DOYIobYemQoCrBC1SwRLl5bHJI1M5hEuIt9qOZ39ockTo+ZNb1KIfUUk1vYBLAb4oYq3ohGLfcJ5sSZJZci/D38/TTOaL2UVapvZapaB27q2JOthmfw5Q3nQNjRLGl33jAOw64ndgUF57xfyxed55+OkfUhQ/723DD9YcXpi90msMUNB/Hhvms3nN1tnombCOFmdHGJMR5+ukciZTveqHokOvIGD+mdbkwc8yoqUhcnagsNfADygBHe9UXb+k33nBB3w2uUuHCm9Xxqwshmuu9NoeplQIo2JLR63d8ReXvC6j8BKZhWAhMebO7ANXbXHI3yrr+dDF76OENTDemICj3xfqGr/pIyjey9AaVECvt3dwztQw6+TUOgnied0fewPQqTwHgtSlyrvKYytoOJsgVtineLmqlm3LfaIn1k++gviDxO4epSdWs69Ma1JzoXc9YhmGvlCV9NhTn3Rg4NYSbKIDGQdgsuipiQHJ2qEnVWFVrDHZavYeJiYNSKujsU+8nlSicqBw5z9/hktsT50M1DSa7iV7imZ8eJsZt3bzsHBf0CdtlVO6lw0Hwj8v8seWY1KZATDmLY5i2nROCwttdv5hTSA/7C5xLfL0sTHnMYWqqlqXW2dXwNMJ7YfmeKxPs/oxGH6Bt9Tmfi6Ppi+XNckxhO0x+Cl1OPzF5V507ltnRkh9gor0wwJp1u6siHpZ32J07MtpgStuG+Nrj7QgbzXCtftqGCpT3ea8U5B4nDKzlF/u2/cphajAZXbnK23sbLnzgoAXzvoxYWXRaOPZx+bOLk7QcU9BlNh5TLx2LB0ze1k81dYwq57224nOYmiawu66+43mPzayzrxrF77Hc+ucHftonU9I37w1cjinqOi0a5xMKVAhfs6KkjL78frvVsoq4ZVXl7xb3LcekdzHxfq41eIL/7ZqH8Fyy2b1SdNHbNZhz9eoNpqwbS+757h+hfe0bVUG64v2C+jmObzDdu1zdi7F8hBrRyrwo5fGDMiR5MaZug07QGJyctqKYFabs8bJWdn2Wsd/TC2r2Kd5sab91pxJ6UYtcix4tx/Qi3QAbj0kM0xhLJ6/0ll96K324P0d4t0YcBCe9uGyfeB/PvdB3tHw07VfERHgjTZBK6sYxHpueXf5xTKSbOOphGqSiG+DBi1Y3jiT4sZEHQe8BhY83N5p7AyZGEsHCfP8yd6Q3MHXzGMqiKw6KN0Yl3rsaLx2/m3ia3sB07rywDJO+3ACwHl1GM+b6JY3SYkxco7qFmLzFmGSO0WYjXhOPWorJ6jaqW4gpWrrJN5z98wO1VNMbmLoVOcsw7RYeLpG6DuB6+26ep02LMcn83cevJTb3yNFInvbd+bJev9Lnb2Dicp3HJdwRL3KgjO4g7IErYd+hxZhsvjXdIkyLcoVRd8UH6wPeocWYXMJZ8IswhQvepHfXUppOxCygH2MSR+9Wa5M56yiIl65Jt/+ppm3ox5iWyT15rsWwte1GGuLz7/v3LsakchdUL8O0GqsuKsk+dpVy8Il22HOY7pWV91NMkwbO5tX1jk8faVgyh6mOG/GYltnlq9vU7pCOXUZLPnNI/A1M3S9ciKmYEGJ7rrbm/qHLzBZjcjheWxiP8MZ1TdxV4srjNx0s2w7mPKbS3ZZIV30uxBSM1mYEXTlqvX4TswnaXDOHqc7V8Jh6tQTDNFCWyCjqLrv2K3so19vxr7nWfb/FFI7sEc54sH8WeShJeq7clrs1F98bxcTXlozQQGUhUtJltA3f9+4tEom8kluVGHNxWG8MUy+nNkz24DmIrGsP8UnON2lnYJ1Y8/scprqW4IeYlKFKllt3iUPyq57yNgbl2wWQc2fsf4tJfPYMifWTz6b/zmrV6YHZFqa53GcLU/edCzGtevVO4qtr4gnP31mtG8p172Cqa6hCzm5YiunO8ZXIFwgQ31HlmZjzWpHxCnhXrY7g4cXx5WcyiT22efc8ptK4EbiY/1JMXNTS4lZpJaV5VOA11sfHJdN1/UTJg5+yy+VxrhqVPB54I15RHsHLsvsDX3kdEp0JcasVUZ2vdfslpu6RDYWHVJNoabbtui67l3pDrwzHW/Im+8lYsiuxvdE+aPULTMvSxp0D/MrjW7cxaOfm5/1M1GkU00I7YtVuhKNsv3bBhN1yqBfXjvKYevWwI9Q6qSZ+D9LKbjnIc5Umo5iW5gmboqr1fZZbRVG0LEvDPmkbVXWwKYiQpqkRx3hOlJ7UPekNRfiHIMjjODVamObONoxiWugTtjDZAXaAPNzv90vSUAa/3w/nx+P8onR+nOEteGRcP0URDNiP8SwvlidQ6WFuGipvud+nadw+NZDPWKKjmJbFwnpNSSzsU+e2GhxtaOc6vAV09akrQOfO3o1iWj2W1WlNXqLxHYpm4ri7yr7sYcqWha3+Aqbp5vAte6+HabesRsX/85jmTo+OY/KXVQEZ3ygNmaapWBVS7RP2MJnLHN3rV+/SGaR8xnfRRzEpZFEhm/feAbw/QeOYhu9u7j/gV275V6iO7/UxSYssib977fQgZVUQv49pxV+WNEUGOR4fDzAQdG+3u1J7xsD2OQItUZImKCy76yD5WLxkVHYSmknJ/XI5PB6P5/F4fPV7bA5SnasZwFQMtboeI+ofbTZmacz4QHRstNjK00fJixjhm8FQQkpLWyksTSX0tGQwRJSFhsixsuEHMPVubvifUF0V0ccky/zRz/8J1b09ephC4mTnPz2cj1BdQbDnMcVEGjlv/o9TcxFc2ju7StSfFtj9XbLrSGUP04nI8e+Cwn+JmjYfPUwJUTZfqV2eo9+WhDj1Luphwqtm+WsXP0ojPLBpbeymidMmyA7ZtXIGRcWSbUeQBuE3bT56mLaAKfti5/GxozRJU3zi1m85EXJJ7oSUB8v1qvP7kDvUtMToYTq/sCnp98w5pv2MaqoraaSQxiQLqzHpJMBEguITwt7z1KPAF4Z97KZ9RMzFKMXjo7p/zBZ83zDiXvPvWWpUtms6FatVXecoJrO6RsupisUisq1rY+p5ru+QCGnEW500BppLhXhMCq0lxa6JYt3jfzetrmw9st2NIrvXS0a/tEpphU/8NOuzGJIyaE0ZKyJlaFQqB6IRw6mj2jFJ2fLVvWFYNcC0x2DUtXQGh8lqGvOFKYk0WU2Bn5uAfxXnUI3dLgpSiw23IcRIzvQtASGBsD+xew9iUv5VRTQeKZW+UKrCgCiNZLoSg7lCiIkd9qMnpeYwVeHggJNxVruWtFxrGHQNhc3vuqgwiHhq2QBrmiR7sMxl+h5aUJISeswTLJWAjoowfqfLsTte2QiMUhXiZjpVPl1UjT0HhiQkiW5soqd571pbChJXi93GVIsolZxrTPRPF3LaKKLk3RIcNvKM2MRvN3RlxKrNC7udBBBeKNQ9ginuq2fBhl/OmolrVk70qfrejDwf2QVkHxUV7EZ6ZeOYgxJs13hZ+66wl1vrZtUyseZQpkWkfsyiFZNWKaZaeAGjKcgPKrt8nRop8HmBsv/5UL6l/XWnakOyMwrPapbF11OnybjB5WqO8N+4hGIbk1xLx/rSSZPy3rVvPIlNrntDeW9Xf4WOv2KgysM/XQkKIpiAFw6VCXCFXC0pjiqDrcKkMZ5pFiAjB88QnHBQZjXHqCND6pQdaK2a31b3uNurjWkgDNPCZFNJ4dVnkOjl6nizrY3LW7zKwhJ0PW3GZX61O5UOJpvNpF1P83YqRpw1h54so6OV7VY0otXypWycXWKK+s6I3PCeTbfoidQKCZ94JPRzLuUkqm6wpabDOOFxyPNUVYxyDqMa06n8XS3nbaqKatsKOUidDK7bwtTyOaoLhEM6CL+f9N23MdFbt6sJyelICZpbGskUfP6Obs+YqEwsVLZQJauvJaZNuW1LHoQdMBV6JK2Uok5b92YAAAJvSURBVNLJzrQxNbXGdZvSPR2g3J+wvI0pWDXFwxoTrKyjw57oOO6MaYTtM6dbJS+3p1uO2SifJVXCoKx8mAwqiJ3if71t3akthD5pfkqrHygbJL3691Ozn2Q23QXjqzudheoao4B2ob2wd+AtLyouR7lflPI8TG0b7csdYrNqjIq/NVXoG7FWpwC7o57NVl1L3txYXcEub86UK9NYuZdQvIYvNmwV4D2x7GzZ86qFBoNLwClhg9bpc92iYocTW7DeFb6rCvP9uvO21Fzrvcgp5ENrodqYvHv19nr/6KWuD+nY8J9yPq7N+laGm/1s6RKznNmQ9v8u+yCHfNG0U07KiH+YUeGYXf2wb1eHXQfDbO2hplZnHW4zU9ZcQSeNTRhX75Tg4Thj+/oZ9SNlvfpGIfCnowAjLYvH8viipo1etGRwtYK7ZtBhzYhCbZcOJrMUP7tdjEamf+4ug5+RxzuK95q5WrExVzZTwzCE/0fA5cUfTbCelRnk3t7qf/DPkNJXL9Zt2ZmGjxKGTFzVwRPasRFEO0wZeKz9Ac0eeJjlAE6JY1pLgWkQVkuhIpn4Y0h7vMOHi6G6joi80t+ffZkhRbNdR0jjPNKz+6O5Le8TNFRpAKqE6DF9xX2vWcUQrRWLluKYkrBP/XwHILbH7iAeeD/ANff3MP2m62qaInZJATEnb1wsJcF0FTieNBfkxzkSnk73BSHEC9lsbSyfY0aE5jtQ4j232AbjsAV6vHg63rajhK+PzOT5rke73Bck0/3EPQ5LiVZuWnmU0XpH8joCnQ83jrb078OEr8N06Hg3RRDARhBCSXVt7Y3WBb+k/wDqLHl/7ABVpQAAAABJRU5ErkJggg==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206375" y="-1798638"/>
            <a:ext cx="3600450" cy="40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99586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252894"/>
              </p:ext>
            </p:extLst>
          </p:nvPr>
        </p:nvGraphicFramePr>
        <p:xfrm>
          <a:off x="395536" y="1700808"/>
          <a:ext cx="8496944" cy="4814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ListeSDImpl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LinkedList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endParaRPr lang="fr-BE" sz="2000" b="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668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36499"/>
              </p:ext>
            </p:extLst>
          </p:nvPr>
        </p:nvGraphicFramePr>
        <p:xfrm>
          <a:off x="395536" y="1700808"/>
          <a:ext cx="8496944" cy="4814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ListeSDImpl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LinkedList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r>
                        <a:rPr lang="fr-BE" sz="2000" b="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taille()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size()</a:t>
                      </a:r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GB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estVide</a:t>
                      </a:r>
                      <a:r>
                        <a:rPr lang="en-GB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isEmpty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toString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fr-BE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String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toString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</a:t>
                      </a:r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Iterator</a:t>
                      </a:r>
                      <a:r>
                        <a:rPr lang="fr-BE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&lt;E&gt; </a:t>
                      </a:r>
                      <a:r>
                        <a:rPr lang="fr-BE"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iterator</a:t>
                      </a:r>
                      <a:r>
                        <a:rPr lang="fr-BE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Iterator&lt;E&gt; iterator()</a:t>
                      </a:r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contient(E </a:t>
                      </a:r>
                      <a:r>
                        <a:rPr lang="fr-BE" sz="20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</a:t>
                      </a:r>
                      <a:r>
                        <a:rPr lang="fr-BE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contains(Object o) </a:t>
                      </a:r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118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941577"/>
              </p:ext>
            </p:extLst>
          </p:nvPr>
        </p:nvGraphicFramePr>
        <p:xfrm>
          <a:off x="395536" y="1700808"/>
          <a:ext cx="8496944" cy="4012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884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ListeSDImpl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LinkedList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 premier()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getFirst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 dernier()</a:t>
                      </a:r>
                      <a:endParaRPr lang="en-GB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getLast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insererEnTete</a:t>
                      </a:r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(E </a:t>
                      </a:r>
                      <a:r>
                        <a:rPr lang="fr-BE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void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addFirst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(E e)</a:t>
                      </a:r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insererEnQueue</a:t>
                      </a:r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(E </a:t>
                      </a:r>
                      <a:r>
                        <a:rPr lang="fr-BE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hangingPunct="0"/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void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addLast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(E e)</a:t>
                      </a:r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242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009574"/>
              </p:ext>
            </p:extLst>
          </p:nvPr>
        </p:nvGraphicFramePr>
        <p:xfrm>
          <a:off x="395536" y="1700808"/>
          <a:ext cx="8496944" cy="4226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884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ListeSDImpl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LinkedList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supprimer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(E e)</a:t>
                      </a:r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remove(Object o)</a:t>
                      </a:r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hangingPunct="0"/>
                      <a:r>
                        <a:rPr lang="fr-BE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insererAvant</a:t>
                      </a:r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</a:p>
                    <a:p>
                      <a:pPr hangingPunct="0"/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 </a:t>
                      </a:r>
                      <a:r>
                        <a:rPr lang="fr-BE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E </a:t>
                      </a:r>
                      <a:r>
                        <a:rPr lang="fr-BE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eAInserer</a:t>
                      </a:r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indexOf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(Object o)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void add(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index,E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e) </a:t>
                      </a:r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hangingPunct="0"/>
                      <a:r>
                        <a:rPr lang="fr-BE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insererApres</a:t>
                      </a:r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</a:p>
                    <a:p>
                      <a:pPr hangingPunct="0"/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 </a:t>
                      </a:r>
                      <a:r>
                        <a:rPr lang="fr-BE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E </a:t>
                      </a:r>
                      <a:r>
                        <a:rPr lang="fr-BE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eAInserer</a:t>
                      </a:r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indexOf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(Object o)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void add(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index,E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e) </a:t>
                      </a:r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794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44759"/>
              </p:ext>
            </p:extLst>
          </p:nvPr>
        </p:nvGraphicFramePr>
        <p:xfrm>
          <a:off x="395536" y="1700808"/>
          <a:ext cx="8496944" cy="3423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884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ListeSDImpl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LinkedList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 </a:t>
                      </a:r>
                      <a:r>
                        <a:rPr lang="fr-BE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donnerSuivant</a:t>
                      </a:r>
                      <a:r>
                        <a:rPr lang="fr-BE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 </a:t>
                      </a:r>
                      <a:r>
                        <a:rPr lang="fr-BE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</a:t>
                      </a:r>
                      <a:r>
                        <a:rPr lang="fr-BE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indexOf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(Object o)</a:t>
                      </a:r>
                    </a:p>
                    <a:p>
                      <a:endParaRPr lang="en-US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 get(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2000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index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 </a:t>
                      </a:r>
                      <a:r>
                        <a:rPr lang="fr-BE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donnerPrecedent</a:t>
                      </a:r>
                      <a:r>
                        <a:rPr lang="fr-BE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 </a:t>
                      </a:r>
                      <a:r>
                        <a:rPr lang="fr-BE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</a:t>
                      </a:r>
                      <a:r>
                        <a:rPr lang="fr-BE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hangingPunct="0"/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indexOf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(Object o)</a:t>
                      </a:r>
                    </a:p>
                    <a:p>
                      <a:endParaRPr lang="en-US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 get(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2000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index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</a:t>
                      </a:r>
                    </a:p>
                    <a:p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9346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BE" dirty="0"/>
              <a:t>La </a:t>
            </a:r>
            <a:r>
              <a:rPr lang="fr-BE" dirty="0" err="1"/>
              <a:t>LinkedList</a:t>
            </a:r>
            <a:r>
              <a:rPr lang="fr-BE" dirty="0"/>
              <a:t> est coûteuse!</a:t>
            </a:r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785463"/>
              </p:ext>
            </p:extLst>
          </p:nvPr>
        </p:nvGraphicFramePr>
        <p:xfrm>
          <a:off x="864792" y="1445736"/>
          <a:ext cx="7379616" cy="4431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9219">
                  <a:extLst>
                    <a:ext uri="{9D8B030D-6E8A-4147-A177-3AD203B41FA5}">
                      <a16:colId xmlns="" xmlns:a16="http://schemas.microsoft.com/office/drawing/2014/main" val="3357475600"/>
                    </a:ext>
                  </a:extLst>
                </a:gridCol>
                <a:gridCol w="2280397">
                  <a:extLst>
                    <a:ext uri="{9D8B030D-6E8A-4147-A177-3AD203B41FA5}">
                      <a16:colId xmlns="" xmlns:a16="http://schemas.microsoft.com/office/drawing/2014/main" val="2011201361"/>
                    </a:ext>
                  </a:extLst>
                </a:gridCol>
              </a:tblGrid>
              <a:tr h="607544">
                <a:tc>
                  <a:txBody>
                    <a:bodyPr/>
                    <a:lstStyle/>
                    <a:p>
                      <a:pPr algn="l"/>
                      <a:r>
                        <a:rPr lang="fr-BE" dirty="0"/>
                        <a:t>Opération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 err="1"/>
                        <a:t>LinkedList</a:t>
                      </a:r>
                      <a:endParaRPr lang="fr-BE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24994629"/>
                  </a:ext>
                </a:extLst>
              </a:tr>
              <a:tr h="7647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indexOf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(Object o)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000" dirty="0"/>
                        <a:t>O(N)</a:t>
                      </a:r>
                    </a:p>
                    <a:p>
                      <a:pPr algn="ctr"/>
                      <a:endParaRPr lang="fr-BE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835805544"/>
                  </a:ext>
                </a:extLst>
              </a:tr>
              <a:tr h="7647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 </a:t>
                      </a:r>
                      <a:r>
                        <a:rPr lang="fr-BE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get</a:t>
                      </a:r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fr-BE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index)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000" dirty="0"/>
                        <a:t>O(N)</a:t>
                      </a:r>
                    </a:p>
                    <a:p>
                      <a:pPr algn="ctr"/>
                      <a:endParaRPr lang="fr-BE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04337345"/>
                  </a:ext>
                </a:extLst>
              </a:tr>
              <a:tr h="7647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contains</a:t>
                      </a:r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(Object o)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000" dirty="0"/>
                        <a:t>O(N)</a:t>
                      </a:r>
                    </a:p>
                    <a:p>
                      <a:pPr algn="ctr"/>
                      <a:endParaRPr lang="fr-BE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02516952"/>
                  </a:ext>
                </a:extLst>
              </a:tr>
              <a:tr h="764798">
                <a:tc>
                  <a:txBody>
                    <a:bodyPr/>
                    <a:lstStyle/>
                    <a:p>
                      <a:pPr algn="l"/>
                      <a:r>
                        <a:rPr lang="fr-BE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add</a:t>
                      </a:r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fr-BE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index, E </a:t>
                      </a:r>
                      <a:r>
                        <a:rPr lang="fr-BE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element</a:t>
                      </a:r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000" dirty="0"/>
                        <a:t>O(N)</a:t>
                      </a:r>
                    </a:p>
                    <a:p>
                      <a:pPr algn="ctr"/>
                      <a:endParaRPr lang="fr-BE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88032215"/>
                  </a:ext>
                </a:extLst>
              </a:tr>
              <a:tr h="7647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remove</a:t>
                      </a:r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kern="12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(Object</a:t>
                      </a:r>
                      <a:r>
                        <a:rPr lang="fr-BE" sz="2000" kern="1200" baseline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o</a:t>
                      </a:r>
                      <a:r>
                        <a:rPr lang="fr-BE" sz="2000" kern="12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</a:t>
                      </a:r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000" dirty="0"/>
                        <a:t>O(N)</a:t>
                      </a:r>
                    </a:p>
                    <a:p>
                      <a:pPr algn="ctr"/>
                      <a:endParaRPr lang="fr-BE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537409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3908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BE" dirty="0" err="1"/>
              <a:t>LinkedList</a:t>
            </a:r>
            <a:r>
              <a:rPr lang="fr-BE" dirty="0"/>
              <a:t> est coûteuse.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37712" y="1417638"/>
            <a:ext cx="84249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BE" dirty="0"/>
              <a:t>Ce sont les parcours qui coûtent chers!</a:t>
            </a:r>
          </a:p>
        </p:txBody>
      </p:sp>
    </p:spTree>
    <p:extLst>
      <p:ext uri="{BB962C8B-B14F-4D97-AF65-F5344CB8AC3E}">
        <p14:creationId xmlns:p14="http://schemas.microsoft.com/office/powerpoint/2010/main" val="2296633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BE" dirty="0"/>
              <a:t>Suppression d’un nœud :</a:t>
            </a:r>
          </a:p>
        </p:txBody>
      </p:sp>
      <p:grpSp>
        <p:nvGrpSpPr>
          <p:cNvPr id="4" name="Zone de dessin 317"/>
          <p:cNvGrpSpPr/>
          <p:nvPr/>
        </p:nvGrpSpPr>
        <p:grpSpPr>
          <a:xfrm>
            <a:off x="352535" y="1237073"/>
            <a:ext cx="6840760" cy="2236068"/>
            <a:chOff x="0" y="0"/>
            <a:chExt cx="5486400" cy="1905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5486400" cy="1905000"/>
            </a:xfrm>
            <a:prstGeom prst="rect">
              <a:avLst/>
            </a:prstGeom>
          </p:spPr>
        </p:sp>
        <p:sp>
          <p:nvSpPr>
            <p:cNvPr id="6" name="Rectangle 5"/>
            <p:cNvSpPr/>
            <p:nvPr/>
          </p:nvSpPr>
          <p:spPr>
            <a:xfrm>
              <a:off x="685800" y="1076325"/>
              <a:ext cx="1009650" cy="466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2800" kern="1400" dirty="0">
                  <a:ea typeface="Times New Roman"/>
                </a:rPr>
                <a:t>  ‘c’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561250" y="1076325"/>
              <a:ext cx="1001100" cy="46672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/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 </a:t>
              </a:r>
              <a:r>
                <a:rPr lang="fr-BE" sz="2800" kern="1400" dirty="0">
                  <a:ea typeface="Times New Roman"/>
                </a:rPr>
                <a:t>‘b’</a:t>
              </a:r>
            </a:p>
          </p:txBody>
        </p:sp>
        <p:cxnSp>
          <p:nvCxnSpPr>
            <p:cNvPr id="9" name="Connecteur droit avec flèche 8"/>
            <p:cNvCxnSpPr/>
            <p:nvPr/>
          </p:nvCxnSpPr>
          <p:spPr>
            <a:xfrm>
              <a:off x="1581150" y="1290299"/>
              <a:ext cx="9801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4427855" y="1057908"/>
              <a:ext cx="1000760" cy="46609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000" kern="1400" dirty="0">
                  <a:effectLst/>
                  <a:latin typeface="Times New Roman"/>
                  <a:ea typeface="Times New Roman"/>
                </a:rPr>
                <a:t>          </a:t>
              </a:r>
              <a:r>
                <a:rPr lang="fr-BE" sz="2800" kern="1400" dirty="0">
                  <a:ea typeface="Times New Roman"/>
                </a:rPr>
                <a:t>’a’</a:t>
              </a:r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1400175" y="1076958"/>
              <a:ext cx="0" cy="4660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3305175" y="1076958"/>
              <a:ext cx="0" cy="46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1400175" y="1057908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>
              <a:off x="5174378" y="1057908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/>
            <p:nvPr/>
          </p:nvCxnSpPr>
          <p:spPr>
            <a:xfrm>
              <a:off x="3448050" y="1292814"/>
              <a:ext cx="979805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" name="Connecteur droit avec flèche 16"/>
          <p:cNvCxnSpPr/>
          <p:nvPr/>
        </p:nvCxnSpPr>
        <p:spPr>
          <a:xfrm flipH="1">
            <a:off x="4794278" y="2893326"/>
            <a:ext cx="11635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>
            <a:off x="2466520" y="2893326"/>
            <a:ext cx="11598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1520473" y="2501195"/>
            <a:ext cx="0" cy="547091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6156176" y="2478833"/>
            <a:ext cx="0" cy="547091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3806343" y="2501195"/>
            <a:ext cx="0" cy="547091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705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BE" dirty="0"/>
              <a:t>Suppression d’un nœud :</a:t>
            </a:r>
          </a:p>
        </p:txBody>
      </p:sp>
      <p:grpSp>
        <p:nvGrpSpPr>
          <p:cNvPr id="4" name="Zone de dessin 317"/>
          <p:cNvGrpSpPr/>
          <p:nvPr/>
        </p:nvGrpSpPr>
        <p:grpSpPr>
          <a:xfrm>
            <a:off x="352535" y="1237073"/>
            <a:ext cx="6840760" cy="2236068"/>
            <a:chOff x="0" y="0"/>
            <a:chExt cx="5486400" cy="1905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5486400" cy="1905000"/>
            </a:xfrm>
            <a:prstGeom prst="rect">
              <a:avLst/>
            </a:prstGeom>
          </p:spPr>
        </p:sp>
        <p:sp>
          <p:nvSpPr>
            <p:cNvPr id="6" name="Rectangle 5"/>
            <p:cNvSpPr/>
            <p:nvPr/>
          </p:nvSpPr>
          <p:spPr>
            <a:xfrm>
              <a:off x="685800" y="1076325"/>
              <a:ext cx="1009650" cy="466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2800" kern="1400" dirty="0">
                  <a:ea typeface="Times New Roman"/>
                </a:rPr>
                <a:t>  ‘c’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561250" y="1076325"/>
              <a:ext cx="1001100" cy="46672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/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 </a:t>
              </a:r>
              <a:r>
                <a:rPr lang="fr-BE" sz="2800" kern="1400" dirty="0">
                  <a:ea typeface="Times New Roman"/>
                </a:rPr>
                <a:t>‘b’</a:t>
              </a:r>
            </a:p>
          </p:txBody>
        </p:sp>
        <p:cxnSp>
          <p:nvCxnSpPr>
            <p:cNvPr id="9" name="Connecteur droit avec flèche 8"/>
            <p:cNvCxnSpPr/>
            <p:nvPr/>
          </p:nvCxnSpPr>
          <p:spPr>
            <a:xfrm>
              <a:off x="1581150" y="1290299"/>
              <a:ext cx="9801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4427855" y="1057908"/>
              <a:ext cx="1000760" cy="46609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000" kern="1400" dirty="0">
                  <a:effectLst/>
                  <a:latin typeface="Times New Roman"/>
                  <a:ea typeface="Times New Roman"/>
                </a:rPr>
                <a:t>          </a:t>
              </a:r>
              <a:r>
                <a:rPr lang="fr-BE" sz="2800" kern="1400" dirty="0">
                  <a:ea typeface="Times New Roman"/>
                </a:rPr>
                <a:t>’a’</a:t>
              </a:r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1400175" y="1076958"/>
              <a:ext cx="0" cy="4660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3305175" y="1076958"/>
              <a:ext cx="0" cy="46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1400175" y="1057908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>
              <a:off x="5174378" y="1057908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/>
            <p:nvPr/>
          </p:nvCxnSpPr>
          <p:spPr>
            <a:xfrm>
              <a:off x="3448050" y="1292814"/>
              <a:ext cx="979805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" name="Connecteur droit avec flèche 16"/>
          <p:cNvCxnSpPr/>
          <p:nvPr/>
        </p:nvCxnSpPr>
        <p:spPr>
          <a:xfrm flipH="1">
            <a:off x="4794278" y="2893326"/>
            <a:ext cx="11635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>
            <a:off x="2466520" y="2893326"/>
            <a:ext cx="11598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1520473" y="2501195"/>
            <a:ext cx="0" cy="547091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6156176" y="2478833"/>
            <a:ext cx="0" cy="547091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3806343" y="2501195"/>
            <a:ext cx="0" cy="547091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c 2"/>
          <p:cNvSpPr/>
          <p:nvPr/>
        </p:nvSpPr>
        <p:spPr>
          <a:xfrm>
            <a:off x="2425947" y="2132856"/>
            <a:ext cx="3488067" cy="1075152"/>
          </a:xfrm>
          <a:prstGeom prst="arc">
            <a:avLst>
              <a:gd name="adj1" fmla="val 10779415"/>
              <a:gd name="adj2" fmla="val 30679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2" name="Arc 21"/>
          <p:cNvSpPr/>
          <p:nvPr/>
        </p:nvSpPr>
        <p:spPr>
          <a:xfrm rot="10800000">
            <a:off x="2474302" y="2455985"/>
            <a:ext cx="3488067" cy="1075152"/>
          </a:xfrm>
          <a:prstGeom prst="arc">
            <a:avLst>
              <a:gd name="adj1" fmla="val 10779415"/>
              <a:gd name="adj2" fmla="val 30679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11" name="Connecteur droit 10"/>
          <p:cNvCxnSpPr/>
          <p:nvPr/>
        </p:nvCxnSpPr>
        <p:spPr>
          <a:xfrm>
            <a:off x="2794112" y="2670432"/>
            <a:ext cx="383405" cy="3554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V="1">
            <a:off x="2849524" y="2663916"/>
            <a:ext cx="449887" cy="3633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V="1">
            <a:off x="5137545" y="2690815"/>
            <a:ext cx="392627" cy="2825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5085109" y="2638069"/>
            <a:ext cx="383405" cy="3554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223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BE" dirty="0">
                <a:latin typeface="Calibri" panose="020F0502020204030204" pitchFamily="34" charset="0"/>
              </a:rPr>
              <a:t>Suppression</a:t>
            </a:r>
            <a:r>
              <a:rPr lang="fr-BE" dirty="0">
                <a:latin typeface="+mn-lt"/>
              </a:rPr>
              <a:t> d’un nœud :</a:t>
            </a:r>
          </a:p>
        </p:txBody>
      </p:sp>
      <p:grpSp>
        <p:nvGrpSpPr>
          <p:cNvPr id="4" name="Zone de dessin 317"/>
          <p:cNvGrpSpPr/>
          <p:nvPr/>
        </p:nvGrpSpPr>
        <p:grpSpPr>
          <a:xfrm>
            <a:off x="352535" y="1237073"/>
            <a:ext cx="6840760" cy="2236068"/>
            <a:chOff x="0" y="0"/>
            <a:chExt cx="5486400" cy="1905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5486400" cy="1905000"/>
            </a:xfrm>
            <a:prstGeom prst="rect">
              <a:avLst/>
            </a:prstGeom>
          </p:spPr>
        </p:sp>
        <p:sp>
          <p:nvSpPr>
            <p:cNvPr id="6" name="Rectangle 5"/>
            <p:cNvSpPr/>
            <p:nvPr/>
          </p:nvSpPr>
          <p:spPr>
            <a:xfrm>
              <a:off x="685800" y="1076325"/>
              <a:ext cx="1009650" cy="466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2800" kern="1400" dirty="0">
                  <a:ea typeface="Times New Roman"/>
                </a:rPr>
                <a:t>  ‘c’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561250" y="1076325"/>
              <a:ext cx="1001100" cy="46672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/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 </a:t>
              </a:r>
              <a:r>
                <a:rPr lang="fr-BE" sz="2800" kern="1400" dirty="0">
                  <a:ea typeface="Times New Roman"/>
                </a:rPr>
                <a:t>‘b’</a:t>
              </a:r>
            </a:p>
          </p:txBody>
        </p:sp>
        <p:cxnSp>
          <p:nvCxnSpPr>
            <p:cNvPr id="9" name="Connecteur droit avec flèche 8"/>
            <p:cNvCxnSpPr/>
            <p:nvPr/>
          </p:nvCxnSpPr>
          <p:spPr>
            <a:xfrm>
              <a:off x="1581150" y="1290299"/>
              <a:ext cx="9801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4427855" y="1057908"/>
              <a:ext cx="1000760" cy="46609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000" kern="1400" dirty="0">
                  <a:effectLst/>
                  <a:latin typeface="Times New Roman"/>
                  <a:ea typeface="Times New Roman"/>
                </a:rPr>
                <a:t>          </a:t>
              </a:r>
              <a:r>
                <a:rPr lang="fr-BE" sz="2800" kern="1400" dirty="0">
                  <a:ea typeface="Times New Roman"/>
                </a:rPr>
                <a:t>’a’</a:t>
              </a:r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1400175" y="1076958"/>
              <a:ext cx="0" cy="4660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3305175" y="1076958"/>
              <a:ext cx="0" cy="46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1400175" y="1057908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>
              <a:off x="5174378" y="1057908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/>
            <p:nvPr/>
          </p:nvCxnSpPr>
          <p:spPr>
            <a:xfrm>
              <a:off x="3448050" y="1292814"/>
              <a:ext cx="979805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" name="Connecteur droit avec flèche 16"/>
          <p:cNvCxnSpPr/>
          <p:nvPr/>
        </p:nvCxnSpPr>
        <p:spPr>
          <a:xfrm flipH="1">
            <a:off x="4794278" y="2893326"/>
            <a:ext cx="11635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>
            <a:off x="2466520" y="2893326"/>
            <a:ext cx="11598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1520473" y="2501195"/>
            <a:ext cx="0" cy="547091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6156176" y="2478833"/>
            <a:ext cx="0" cy="547091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3806343" y="2501195"/>
            <a:ext cx="0" cy="547091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c 2"/>
          <p:cNvSpPr/>
          <p:nvPr/>
        </p:nvSpPr>
        <p:spPr>
          <a:xfrm>
            <a:off x="2425947" y="2132856"/>
            <a:ext cx="3488067" cy="1075152"/>
          </a:xfrm>
          <a:prstGeom prst="arc">
            <a:avLst>
              <a:gd name="adj1" fmla="val 10779415"/>
              <a:gd name="adj2" fmla="val 30679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2" name="Arc 21"/>
          <p:cNvSpPr/>
          <p:nvPr/>
        </p:nvSpPr>
        <p:spPr>
          <a:xfrm rot="10800000">
            <a:off x="2474302" y="2455985"/>
            <a:ext cx="3488067" cy="1075152"/>
          </a:xfrm>
          <a:prstGeom prst="arc">
            <a:avLst>
              <a:gd name="adj1" fmla="val 10779415"/>
              <a:gd name="adj2" fmla="val 30679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11" name="Connecteur droit 10"/>
          <p:cNvCxnSpPr/>
          <p:nvPr/>
        </p:nvCxnSpPr>
        <p:spPr>
          <a:xfrm>
            <a:off x="2794112" y="2670432"/>
            <a:ext cx="383405" cy="3554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V="1">
            <a:off x="2849524" y="2663916"/>
            <a:ext cx="449887" cy="3633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V="1">
            <a:off x="5137545" y="2690815"/>
            <a:ext cx="392627" cy="2825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5085109" y="2638069"/>
            <a:ext cx="383405" cy="3554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4808568" y="4188322"/>
            <a:ext cx="1003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173721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ListeSD</a:t>
            </a:r>
            <a:r>
              <a:rPr lang="fr-BE" dirty="0"/>
              <a:t> »</a:t>
            </a:r>
          </a:p>
        </p:txBody>
      </p:sp>
      <p:sp>
        <p:nvSpPr>
          <p:cNvPr id="3" name="AutoShape 4" descr="data:image/png;base64,iVBORw0KGgoAAAANSUhEUgAAANMAAADvCAMAAABfYRE9AAAAgVBMVEX///8AAAC3t7f7+/vIyMjp6en4+PjV1dXs7OxfX1+SkpLR0dHy8vL5+fnk5OTKysrd3d1mZmba2tqgoKCGhoYxMTG+vr5/f39ycnKzs7OdnZ04ODhVVVUWFhatra1tbW0hISFCQkJKSkqBgYGPj480NDQ+Pj5QUFAkJCQcHBwODg5Vaq74AAAgAElEQVR4nNVdiZqiOBA23JccgoiIqIiivv8DblXCGU67dWa2vm93ulvF/Eml7lRWqw+QYsm2q6qSJAhpGsdBsIui00kvist2uz2SEXpst1mhn6IoMOI0FQRJMlXVdV1blmULqPUFIvyqfGKkI6N3TScM974BA/eSw+M1MuLt45BlxcnzdgFQbuRtMvBv8FqWjT9g5LFJlO9Na36kMyTajmBcvezGff3rfMN53uWxn+5hmjcb29Y05f0vFBVNtu3NxpGcUMC1Tn2gPKimIDDg1zjIg+iU3NhX6/Hmp2hcIde3DMH5npwCGL3gqMAemiL+8Jm/JsWWfO8JuHbuux8V1bigbJ/kqeMOsbMIbK5pGrC/rPKEmwJJQ8LdYSki0CcwMbL3Otm+9QlF8JB5o1TtcpIlm+E+DiI9O2zPb22EcrHPZxANW9hqF13XvSiKdtdrYBgG8NteQDkRmqap2rYtl3OxVpT1yCC3hzcQOSf4+pOgNRBlNfSDkpdx7bLEi665UY5DktQNkMtog+sklSQg7XHEsRHHBiDYnU4nDwBlgAvgLRERRyCciu3hQklH8gqyX4wofRASOSWbaKa/y57s0ZmX+6FpW10OUjTbdk0JBu77MOFG4Lwxe4yAKRUFRKosw5TAhJhsMvYoKeIYlUMA4gEW1aNoQEkAPYi/9Pk+sFzKRq36OsMSGYIpd961gccn2f1wvxQJfBksGQiPMMSVcbShx36eTLJw8qQjudO3KnvE89jt1UFdt3a1TylBFB1dDbuQHsWSd1kJeYb4Q5gAntwZEFMg6UCTAHs4DtUlPtUklOeulMCEKCmpqTjcS7qdGZW76AUEG+WRFfe35TJw1ILPSIQY+G8Ku3IXumq4T2MjiCJdTy6Hx/P1IsfX7XBJQD5EYB1cEQlCShGcICFMxzEbcd6QVdEnDZw1Oc2+JyBblyEqnBWYB6C9U9giIFllYLS/pmJFBXjDBRsjFEB2okWmF9nhma9WBrFnPquTCP6v3kii/omhdoiJPVfFgaepQUfuJQWI7cP2druA5vB21zj29/sQrBgX5hinWCH69FMvJF4hjx6lLw0bxg17EbSXKSFTx0aOsjkB4/1+u90Oh3uBOg+5GWxHc+NS7ph+ZkzGp1+M7IQI+MMM8jmCYYOWsTd02KCu8l2EyhWm+3AHfZlliX7agWlKxy2Zpgs2r6X8fJO9bqMvyeRCgD9X4n4CeEnA3hrqRhR7YD/H+TU6eUlyueCg73TY3okprL0QOo7roo0zat/8jkKSjr4GlgO8aIMAH/+8kR1u1FYD9gb+BhfDQBsNhAh6cWCY/Q0pkpBRxXYgxFutwMp7oLlguU4a53SfIunZBT9o2crfE34NKQpyCW5KYBLHGt8sh9eWoOQDVRgUr4O3M9JQcswNJWCePznoatQYCoBNScX3CXbl/fE4Hp8PsOkL4JIoQE90A5pHGMNEcrIBC8rPCfk+ABCBlm3joMMwRbV+xTBAdtu+qHnxeGQZ1eo4ajAiYW5d2RrTkNkY922JCiYESr2cmRK/Jxi2a5qob3y0m9AauVxu2+fzed7einJDgg2yh0GrGxSAHTlCrUAw1G15UxsmDprIvMuukWQM0+rxXK3uL1wy097ArhJRBVaxgTjPA9QmC/ZTDoL7BqIE5tq7BrlB5xosJtM1XRe8EuQqMwS2Qr7KgbF2J4+6U4D4QdkLvaXnASijxuKpNiAxWnPtCbr9iM8BmAxgvgCsQhtNSzAut0l0DeI4NVBY7IIUzDeNX2VqwoE/am/q+Aj4PAbsARwrhsPAIQGP5AAYwRy4ZDqopx1GkUDSg90Fvomjqi51akFN/VBPeYO2rHgkK5cEsKHAlohIVpwTHfQN0D0DBxvnZ2gnhnfwVQuYSh1DXjBYcGWRm0CfhuVYwRawvi0slddQXEJ8EXF1B8mHUQuTJN0JW2sYkTTDhkwTRKItfy2K+CaZZNf/4xoxoU4OiATMd1kp8ib08xO4GIfKoMFASEVBsDudEmAr2DrRn8fQI4OEvb9ZBATE6vUEIXJAowLsyVOQYuhhVsuuP2D0wE7CTUkFCLqaYViKppyKJrC90EhHY/d+fwy6FwMCnWFKYaFQlGfE/P04V1QcW4rGtL4JcnjPzNochBcaJwW4EefzE2QdmOWwMUH2nU4gQkDEY/w8BYGD8Q2Q4S7GCcHKpKGxwa/SSNbHRHfZA9DeiFDMG7KrNVP2G6o0Ugz8w5zuricc632LQhmGeriD+NBplB84F8UHeMMOSI8NSI8h2UHlqEw9Y2bCVCG1EOZjMmIh9AQ6ZTnca/rKwkhkXzZqHsrl+2WLGuR4Pt/ud+rC04Aj9d4dKjdc27I1Ra44Cdx5sBVgRHufhbR2ZUAL2QjjEu2oBOo0XC9qZDYaiaYQwN2a9mk93uctMa2ugFbUyQDviTQiqYJDBxrTlBxkJFgbGORuByMAhfl4nNnwtttHkWXARhHGyALQVjFgAhsHHA90UsFL7eViPkB8oFkmZVjpjgIEg7DUlmH6Enj++XzcYBILGg0OclDFjOEpI6kshvLZEb5PDmfU1ZisJ4JSdRI4rob68juu3Fdo1+U+tfZCrAc6vCas1CFKHe0f8JemCYNKLMsXpuTSZpYG00pJyN1cWeHuXgb7dRoTE/alCSFhDE9lxv/Mt+HXYaKMiomSwG9YoPTGaK1Y8gZjBnF+PYFH1curwi65lALQQS+3Ip+QIlxjdjD0o4LPDXbSDdtLoZ+u1zwuKbgGYLcmxeWwPU7mK7ZFBF7nJD5xbdEssROCWZzvvORye3bHT799l4M1DIoME317jIqQUqpLpG3hWAF8osgFWyknXMNgslMSzjZzPyO9uAxkY0EsX0CceKg8Y2p+S9VnafguxjTqlnt/1gSiQZxvt8/ecx+AILpiGBWGP5alBItkQ170x5B0rTZR8Ogzz8nVD1V5RqaJNU2/r0trm2bnwMMtCnBGzo+KwBsoaJoYtFK6lxzTrbf1GmNWNBaBXj21O3eeDquzfZyPNR8ynhPAz+BJc9JdUr3tfNF3YLAIZbZfKwlULKaLQGMBOQLbMkKL6gWqo+hl3s2tYugYgG2I2RAuKEOalqPBNmMXYTCiv3L1QmNNQnJCNY1avcy0CeQ6tgaus4+BVx5Tu+P7dN4W4BzAkGPmNlPvTNPEAVUTlkGXdEkQQkFn3qHZmcrnABPOR1OTrUUvT62azUaqVo5WCVAyhoi+guarhGu7AVPrXSctJVL5b/zmJ/9d8ksL3G9btRvy02qKf4Ly0gKP2xlsZyIG/T+gykQy2pg2n4rw/R06lS7vtR2glQcE+/+IEsK0WQeTRf6FsMmPCcNfSCfSSg6uf5lX+8v0GMK0evXiFf8nqgKYXsdbf4wnFP99EqsIkt6JFB3Of2MwHyKrcpu6mC7kr4zmMyRXEq4g7Qqp4peYmN+hMKpLWUoLUJ7//K/IrjRRF1MyhEmk5Wd7Znti6VkUnbCS6HJhCZDn+Xx+DljUNG5Xx+6yy7f1eW0xXDqY9CFMdqHrUbRDY5wGwtBTwonHfC8uA6uJfNsz/DhJlWV36yRxI9K174X3iwz/Hu2rFMdhElO6vERznuTFxZE/o8p9osH/hnhMHyX7y0ZKXKnaZwfF/xpTUCUwnn9uneSRzP+nKCqhiMePrJOmufFs5kpbVMT6c9LLwYvk2BbAP8SUktd2N1sEY11+8uzllJXuk0hev8a01D5QvozpUCrXD2ByFvuRX8Z0Ll0Nhaaoazp1MWlLlmBXOyvBTCT6nTMW75NIyjlTunlDzt7bLzHRGpfL6JcqjLzzG6RUFVXTmKQFIReVsl5+At3gzhR9H75a/WJVNefTmMyxWHqLcjRIpMxHhTpzKOn+1cyvXZXpcJgur87bNt5qlu4oYwpzhTtxN10xkn0V06Zyn3hM3XWy5zW/i7A1+FgEm8mZXlf9q16hWblPMukIo22Xe7R56UvlQhADnnnm8+bOI/yKavdJJvf23zlM6/lTexfc91QDvJS5UZ++enJCqKKvHKYjtzATNeeMqK0tUYM7gkeGk4mf65fOTjDyK/eJw8THLGcxxTg3CX2YCZtPmVzY4KuYavepi6kXW57lPay1sErBcgTmy6Ys2XisHvwjVGWfOEwK4YT3diZqQgWjn7NfkPnSKf/c/2QkoEdRFYXoYurlNeY0P535qv7RSWb8iY9GN3qkl64Gh0njk/CXGaeoANazazMOxd/ULOy/mjouhjH1cmrFNCbquQY1u6HajSfWQvhq1LLKPnGYXD73mUxrfrpBmoCGA7tRnnDQpQXm48/pUQm0LiaVLy3VpzV/BoxmNiBEnKnDeN3fVzGJr2ord+09k8+7T2OyEM6uJaA9adKJMr+ZWa3dJw6Tw58oOk3WSzDWawmF8FQatcO0mT9U+3Oqs08cppBwmn4aE8o4qa2l18h84zrtq5i0Wg91MQk9TFNWJxUHXucThVo6iYM0sYS/J7eW2V1MKV+KvZuy0FDhip3w4CoNplbjq8Flsy6c6sbCfP4YwCQmlHBhFwA6h6v78Nu/jEmqZbZI2t56zB8DmMJEw9869wY8Nn8dS1p9FZNQy2yrU/mf86ckg4nolgGsZ724P8ZxFUkaoK9iqjNqsLNeLRw5f+7GmPAOzvCfwA/fxlDAYUTyfRWTX/f+cIjnN/wf8encCUxUiCW9QBGqqzHm+yomo5YFAkj1bW08vIMpDxtvsEVoVqgD5+GQvoqpzqiB9L4C/1W80ku7T2CiR8H6BhzVwSOS76v6KaoLCGK0xE+VtnoDExUEQ51U8BG7YeZTv4nJq2WBgVJdq3698GJsHBOGXLXjwAvYKmSE+bRv+rlJbXgGVKrvyjG8gQmd23jIx0vxj6Nq93uU1TuIlc4rpTy/8BM/iolGkY9DnoiN8bOZwPk36FAn0iLmXeRMIvXK90YxocHuDkfKjtqXPaVhqt3cCtOKKSydF7ZjmBRUrcFw4TaGxOYDg58msQm3Vpic4URuB5NtmlXnxRA3DX5kvTexQSKraStfwzX6QTe031Hj5taYVtfBwFwHk5Tu03Lc6NNL+BBLPzSHXhhgBQXNqM33LWp1MqkxrZKh8t4R3qORyWTMZr8j8NlI+4dJa7ptASZZqH7s88sIpjQtg0SDRPfZSLz/a0cv5aZBQUTCTaVlQtJrwjWCaTqJiTHmxg7yg7BxNLHrBjkekhM2hsVmQs4Gu2VZ1q/rGV2SVz9eSSo2Bo7EC4phTHMpUarlSsknpmHeNR9Ei/ZWTH0Dez7p+v3+qA/PvR7nPj2XaPDGdWd2hDQa880HMbEQns1Op/cpoRbyXLHEMClDtGQJpSY0STHViqbXzWjYd7/RL1HMEXJdXO4F+e03KJ1LxwnN+SADl8yUy3jwhQ92D2JaaCQ8PikOpoIIlBrXnfkasMMYM975uR3EFC1LNX80gzYZwEJKm9BkzLaWynb0fdE60fcqriP4hsH6WOa0kQQ2zZFoTw/6Nqun8KSf591nMbX68flMBJpkhZwi86mZoTgsyyJtsbEY7TCCvTjo+WojNq5BEMRGuUAXXuKffp5/msWUN2E8v4zIOsOOw1C8nObZNtMSwMbJ6eV2v4np2tT++3WUORkS2wOYGEtF03uWipFeYUGvmdVymsUUNSE9wFTWgmniwDfq/YADVcPis//eDtHkxkxG7h2axdSEIwDTrm4MGffnfmBU1L0PR6JdNVGNG34ufzuLSW9jOl4q0yPs+3h9TEw5JXNnk2koT/yccT6Lqc66o1i/WxUnCn1MRS9HTXeYNu/G0pqCzxVNzWJqhVJSUL9G6XkMNMDp1xLQqY9riaZothliQz2kPRBrupCKVOiZcyy6mGYx3RqeoFHm46gQ65UPMfl8qNBfCHneE4/2xcKG69haFUmXFcrRh5UVbrQPtKybxfRswkM0ImuPVpX3qlK2+IdaOSkTvY1oacXVsb3k/jg/tvfCi2jrRL9sTy+VFi9rlcHa5Y+3FpzF9GpqK5m4uI4JqAM3Zubp7ap1DSas2RANlLKgVlxb9sbErjd+HBuGgau6Kz0TvSg7sVxut/P5eHxuDwXYKL5guq0vn8MktjqhFXSJ1GSsgSf3Ow2Et5TTo7FTnb1Pt5QU7v0IHWaq9u7vll+L4DKqTpga19OlFV6fw7RutetkW8slI50xeExn/F/YZDO02iIptrRpWRR5pygXUAXQLFScm672w7LytFX8NIep3Se7ZMMwHPaPOQXDzgUkLeMiLUNou36ynfKpQk7JgQYhnocD8Bh2bANLPi97YDuqPbojU/IG72mtKr2KDRVigABc+5yE4jDR2IrW+eNBYI8c+J4zPiwqtTZrdavS/iwg6/3UMPIg8orbEURncTL2Kidi42d7LHOY5AZTs7U8jISZXM2H2OU9luczOqqZJeSMfNUnWva25HiEBb7YjitJ23VjqHOY3KbysNW0fJ/gK13jnKvFZnXHz+72iBDOYJtWC/l5veyAkHXuesU6x8vzmOq5E4m3qobzkHuYujXzIlVrJpfsQ9PKHY5fJsh3i4zzTZdBxAu/unOY1GaZAZNVGX9GAq90Pyp33G/m4Hp8tDb2VvpwhoPa5UuKK8PuOlvPXqXwVFED0gimFQbJukan28ndUENp3V+SV86nFytC1lXaEnV4zfxuWYY90MN7DlMrvIe8t2lilinhrnFp8xkD6PcVWTjaI5ymC71mDZRBHr12z6+pQ/1c38KEAz1Vvxvcd3bOP0X0q57v+N+0RExqZKI8JDCS7gYNB2/OmMPUClkyTF71AY/L5zqtrbqms7l574wtPRzVCE+zX/ShPLpqwB/usz6PqX6DSDt01uvEx/fayoV5Gaf3jlxQF76JcYa9GhF+7wQj3uYcprTVdpmelfTVFUN15rRCu8iduh3jSadhooJTrZ+a8puRF0r6WIhtqmydPrnBtCYvpkET9hs3j60IHYtD7IfshSmijvK5Hhkno3lGu48Wa+9nGpn5jRaySXmTEv2LxZfM+82TmPTawhDfutlojyjq8zSc0NxdOual9Rw/+5DOYIobYemQoCrBC1SwRLl5bHJI1M5hEuIt9qOZ39ockTo+ZNb1KIfUUk1vYBLAb4oYq3ohGLfcJ5sSZJZci/D38/TTOaL2UVapvZapaB27q2JOthmfw5Q3nQNjRLGl33jAOw64ndgUF57xfyxed55+OkfUhQ/723DD9YcXpi90msMUNB/Hhvms3nN1tnombCOFmdHGJMR5+ukciZTveqHokOvIGD+mdbkwc8yoqUhcnagsNfADygBHe9UXb+k33nBB3w2uUuHCm9Xxqwshmuu9NoeplQIo2JLR63d8ReXvC6j8BKZhWAhMebO7ANXbXHI3yrr+dDF76OENTDemICj3xfqGr/pIyjey9AaVECvt3dwztQw6+TUOgnied0fewPQqTwHgtSlyrvKYytoOJsgVtineLmqlm3LfaIn1k++gviDxO4epSdWs69Ma1JzoXc9YhmGvlCV9NhTn3Rg4NYSbKIDGQdgsuipiQHJ2qEnVWFVrDHZavYeJiYNSKujsU+8nlSicqBw5z9/hktsT50M1DSa7iV7imZ8eJsZt3bzsHBf0CdtlVO6lw0Hwj8v8seWY1KZATDmLY5i2nROCwttdv5hTSA/7C5xLfL0sTHnMYWqqlqXW2dXwNMJ7YfmeKxPs/oxGH6Bt9Tmfi6Ppi+XNckxhO0x+Cl1OPzF5V507ltnRkh9gor0wwJp1u6siHpZ32J07MtpgStuG+Nrj7QgbzXCtftqGCpT3ea8U5B4nDKzlF/u2/cphajAZXbnK23sbLnzgoAXzvoxYWXRaOPZx+bOLk7QcU9BlNh5TLx2LB0ze1k81dYwq57224nOYmiawu66+43mPzayzrxrF77Hc+ucHftonU9I37w1cjinqOi0a5xMKVAhfs6KkjL78frvVsoq4ZVXl7xb3LcekdzHxfq41eIL/7ZqH8Fyy2b1SdNHbNZhz9eoNpqwbS+757h+hfe0bVUG64v2C+jmObzDdu1zdi7F8hBrRyrwo5fGDMiR5MaZug07QGJyctqKYFabs8bJWdn2Wsd/TC2r2Kd5sab91pxJ6UYtcix4tx/Qi3QAbj0kM0xhLJ6/0ll96K324P0d4t0YcBCe9uGyfeB/PvdB3tHw07VfERHgjTZBK6sYxHpueXf5xTKSbOOphGqSiG+DBi1Y3jiT4sZEHQe8BhY83N5p7AyZGEsHCfP8yd6Q3MHXzGMqiKw6KN0Yl3rsaLx2/m3ia3sB07rywDJO+3ACwHl1GM+b6JY3SYkxco7qFmLzFmGSO0WYjXhOPWorJ6jaqW4gpWrrJN5z98wO1VNMbmLoVOcsw7RYeLpG6DuB6+26ep02LMcn83cevJTb3yNFInvbd+bJev9Lnb2Dicp3HJdwRL3KgjO4g7IErYd+hxZhsvjXdIkyLcoVRd8UH6wPeocWYXMJZ8IswhQvepHfXUppOxCygH2MSR+9Wa5M56yiIl65Jt/+ppm3ox5iWyT15rsWwte1GGuLz7/v3LsakchdUL8O0GqsuKsk+dpVy8Il22HOY7pWV91NMkwbO5tX1jk8faVgyh6mOG/GYltnlq9vU7pCOXUZLPnNI/A1M3S9ciKmYEGJ7rrbm/qHLzBZjcjheWxiP8MZ1TdxV4srjNx0s2w7mPKbS3ZZIV30uxBSM1mYEXTlqvX4TswnaXDOHqc7V8Jh6tQTDNFCWyCjqLrv2K3so19vxr7nWfb/FFI7sEc54sH8WeShJeq7clrs1F98bxcTXlozQQGUhUtJltA3f9+4tEom8kluVGHNxWG8MUy+nNkz24DmIrGsP8UnON2lnYJ1Y8/scprqW4IeYlKFKllt3iUPyq57yNgbl2wWQc2fsf4tJfPYMifWTz6b/zmrV6YHZFqa53GcLU/edCzGtevVO4qtr4gnP31mtG8p172Cqa6hCzm5YiunO8ZXIFwgQ31HlmZjzWpHxCnhXrY7g4cXx5WcyiT22efc8ptK4EbiY/1JMXNTS4lZpJaV5VOA11sfHJdN1/UTJg5+yy+VxrhqVPB54I15RHsHLsvsDX3kdEp0JcasVUZ2vdfslpu6RDYWHVJNoabbtui67l3pDrwzHW/Im+8lYsiuxvdE+aPULTMvSxp0D/MrjW7cxaOfm5/1M1GkU00I7YtVuhKNsv3bBhN1yqBfXjvKYevWwI9Q6qSZ+D9LKbjnIc5Umo5iW5gmboqr1fZZbRVG0LEvDPmkbVXWwKYiQpqkRx3hOlJ7UPekNRfiHIMjjODVamObONoxiWugTtjDZAXaAPNzv90vSUAa/3w/nx+P8onR+nOEteGRcP0URDNiP8SwvlidQ6WFuGipvud+nadw+NZDPWKKjmJbFwnpNSSzsU+e2GhxtaOc6vAV09akrQOfO3o1iWj2W1WlNXqLxHYpm4ri7yr7sYcqWha3+Aqbp5vAte6+HabesRsX/85jmTo+OY/KXVQEZ3ygNmaapWBVS7RP2MJnLHN3rV+/SGaR8xnfRRzEpZFEhm/feAbw/QeOYhu9u7j/gV275V6iO7/UxSYssib977fQgZVUQv49pxV+WNEUGOR4fDzAQdG+3u1J7xsD2OQItUZImKCy76yD5WLxkVHYSmknJ/XI5PB6P5/F4fPV7bA5SnasZwFQMtboeI+ofbTZmacz4QHRstNjK00fJixjhm8FQQkpLWyksTSX0tGQwRJSFhsixsuEHMPVubvifUF0V0ccky/zRz/8J1b09ephC4mTnPz2cj1BdQbDnMcVEGjlv/o9TcxFc2ju7StSfFtj9XbLrSGUP04nI8e+Cwn+JmjYfPUwJUTZfqV2eo9+WhDj1Luphwqtm+WsXP0ojPLBpbeymidMmyA7ZtXIGRcWSbUeQBuE3bT56mLaAKfti5/GxozRJU3zi1m85EXJJ7oSUB8v1qvP7kDvUtMToYTq/sCnp98w5pv2MaqoraaSQxiQLqzHpJMBEguITwt7z1KPAF4Z97KZ9RMzFKMXjo7p/zBZ83zDiXvPvWWpUtms6FatVXecoJrO6RsupisUisq1rY+p5ru+QCGnEW500BppLhXhMCq0lxa6JYt3jfzetrmw9st2NIrvXS0a/tEpphU/8NOuzGJIyaE0ZKyJlaFQqB6IRw6mj2jFJ2fLVvWFYNcC0x2DUtXQGh8lqGvOFKYk0WU2Bn5uAfxXnUI3dLgpSiw23IcRIzvQtASGBsD+xew9iUv5VRTQeKZW+UKrCgCiNZLoSg7lCiIkd9qMnpeYwVeHggJNxVruWtFxrGHQNhc3vuqgwiHhq2QBrmiR7sMxl+h5aUJISeswTLJWAjoowfqfLsTte2QiMUhXiZjpVPl1UjT0HhiQkiW5soqd571pbChJXi93GVIsolZxrTPRPF3LaKKLk3RIcNvKM2MRvN3RlxKrNC7udBBBeKNQ9ginuq2fBhl/OmolrVk70qfrejDwf2QVkHxUV7EZ6ZeOYgxJs13hZ+66wl1vrZtUyseZQpkWkfsyiFZNWKaZaeAGjKcgPKrt8nRop8HmBsv/5UL6l/XWnakOyMwrPapbF11OnybjB5WqO8N+4hGIbk1xLx/rSSZPy3rVvPIlNrntDeW9Xf4WOv2KgysM/XQkKIpiAFw6VCXCFXC0pjiqDrcKkMZ5pFiAjB88QnHBQZjXHqCND6pQdaK2a31b3uNurjWkgDNPCZFNJ4dVnkOjl6nizrY3LW7zKwhJ0PW3GZX61O5UOJpvNpF1P83YqRpw1h54so6OV7VY0otXypWycXWKK+s6I3PCeTbfoidQKCZ94JPRzLuUkqm6wpabDOOFxyPNUVYxyDqMa06n8XS3nbaqKatsKOUidDK7bwtTyOaoLhEM6CL+f9N23MdFbt6sJyelICZpbGskUfP6Obs+YqEwsVLZQJauvJaZNuW1LHoQdMBV6JK2Uok5b92YAAAJvSURBVNLJzrQxNbXGdZvSPR2g3J+wvI0pWDXFwxoTrKyjw57oOO6MaYTtM6dbJS+3p1uO2SifJVXCoKx8mAwqiJ3if71t3akthD5pfkqrHygbJL3691Ozn2Q23QXjqzudheoao4B2ob2wd+AtLyouR7lflPI8TG0b7csdYrNqjIq/NVXoG7FWpwC7o57NVl1L3txYXcEub86UK9NYuZdQvIYvNmwV4D2x7GzZ86qFBoNLwClhg9bpc92iYocTW7DeFb6rCvP9uvO21Fzrvcgp5ENrodqYvHv19nr/6KWuD+nY8J9yPq7N+laGm/1s6RKznNmQ9v8u+yCHfNG0U07KiH+YUeGYXf2wb1eHXQfDbO2hplZnHW4zU9ZcQSeNTRhX75Tg4Thj+/oZ9SNlvfpGIfCnowAjLYvH8viipo1etGRwtYK7ZtBhzYhCbZcOJrMUP7tdjEamf+4ug5+RxzuK95q5WrExVzZTwzCE/0fA5cUfTbCelRnk3t7qf/DPkNJXL9Zt2ZmGjxKGTFzVwRPasRFEO0wZeKz9Ac0eeJjlAE6JY1pLgWkQVkuhIpn4Y0h7vMOHi6G6joi80t+ffZkhRbNdR0jjPNKz+6O5Le8TNFRpAKqE6DF9xX2vWcUQrRWLluKYkrBP/XwHILbH7iAeeD/ANff3MP2m62qaInZJATEnb1wsJcF0FTieNBfkxzkSnk73BSHEC9lsbSyfY0aE5jtQ4j232AbjsAV6vHg63rajhK+PzOT5rke73Bck0/3EPQ5LiVZuWnmU0XpH8joCnQ83jrb078OEr8N06Hg3RRDARhBCSXVt7Y3WBb+k/wDqLHl/7ABVpQAAAABJRU5ErkJggg==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53975" y="-1951038"/>
            <a:ext cx="3600450" cy="40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4" name="AutoShape 6" descr="data:image/png;base64,iVBORw0KGgoAAAANSUhEUgAAANMAAADvCAMAAABfYRE9AAAAgVBMVEX///8AAAC3t7f7+/vIyMjp6en4+PjV1dXs7OxfX1+SkpLR0dHy8vL5+fnk5OTKysrd3d1mZmba2tqgoKCGhoYxMTG+vr5/f39ycnKzs7OdnZ04ODhVVVUWFhatra1tbW0hISFCQkJKSkqBgYGPj480NDQ+Pj5QUFAkJCQcHBwODg5Vaq74AAAgAElEQVR4nNVdiZqiOBA23JccgoiIqIiivv8DblXCGU67dWa2vm93ulvF/Eml7lRWqw+QYsm2q6qSJAhpGsdBsIui00kvist2uz2SEXpst1mhn6IoMOI0FQRJMlXVdV1blmULqPUFIvyqfGKkI6N3TScM974BA/eSw+M1MuLt45BlxcnzdgFQbuRtMvBv8FqWjT9g5LFJlO9Na36kMyTajmBcvezGff3rfMN53uWxn+5hmjcb29Y05f0vFBVNtu3NxpGcUMC1Tn2gPKimIDDg1zjIg+iU3NhX6/Hmp2hcIde3DMH5npwCGL3gqMAemiL+8Jm/JsWWfO8JuHbuux8V1bigbJ/kqeMOsbMIbK5pGrC/rPKEmwJJQ8LdYSki0CcwMbL3Otm+9QlF8JB5o1TtcpIlm+E+DiI9O2zPb22EcrHPZxANW9hqF13XvSiKdtdrYBgG8NteQDkRmqap2rYtl3OxVpT1yCC3hzcQOSf4+pOgNRBlNfSDkpdx7bLEi665UY5DktQNkMtog+sklSQg7XHEsRHHBiDYnU4nDwBlgAvgLRERRyCciu3hQklH8gqyX4wofRASOSWbaKa/y57s0ZmX+6FpW10OUjTbdk0JBu77MOFG4Lwxe4yAKRUFRKosw5TAhJhsMvYoKeIYlUMA4gEW1aNoQEkAPYi/9Pk+sFzKRq36OsMSGYIpd961gccn2f1wvxQJfBksGQiPMMSVcbShx36eTLJw8qQjudO3KnvE89jt1UFdt3a1TylBFB1dDbuQHsWSd1kJeYb4Q5gAntwZEFMg6UCTAHs4DtUlPtUklOeulMCEKCmpqTjcS7qdGZW76AUEG+WRFfe35TJw1ILPSIQY+G8Ku3IXumq4T2MjiCJdTy6Hx/P1IsfX7XBJQD5EYB1cEQlCShGcICFMxzEbcd6QVdEnDZw1Oc2+JyBblyEqnBWYB6C9U9giIFllYLS/pmJFBXjDBRsjFEB2okWmF9nhma9WBrFnPquTCP6v3kii/omhdoiJPVfFgaepQUfuJQWI7cP2druA5vB21zj29/sQrBgX5hinWCH69FMvJF4hjx6lLw0bxg17EbSXKSFTx0aOsjkB4/1+u90Oh3uBOg+5GWxHc+NS7ph+ZkzGp1+M7IQI+MMM8jmCYYOWsTd02KCu8l2EyhWm+3AHfZlliX7agWlKxy2Zpgs2r6X8fJO9bqMvyeRCgD9X4n4CeEnA3hrqRhR7YD/H+TU6eUlyueCg73TY3okprL0QOo7roo0zat/8jkKSjr4GlgO8aIMAH/+8kR1u1FYD9gb+BhfDQBsNhAh6cWCY/Q0pkpBRxXYgxFutwMp7oLlguU4a53SfIunZBT9o2crfE34NKQpyCW5KYBLHGt8sh9eWoOQDVRgUr4O3M9JQcswNJWCePznoatQYCoBNScX3CXbl/fE4Hp8PsOkL4JIoQE90A5pHGMNEcrIBC8rPCfk+ABCBlm3joMMwRbV+xTBAdtu+qHnxeGQZ1eo4ajAiYW5d2RrTkNkY922JCiYESr2cmRK/Jxi2a5qob3y0m9AauVxu2+fzed7einJDgg2yh0GrGxSAHTlCrUAw1G15UxsmDprIvMuukWQM0+rxXK3uL1wy097ArhJRBVaxgTjPA9QmC/ZTDoL7BqIE5tq7BrlB5xosJtM1XRe8EuQqMwS2Qr7KgbF2J4+6U4D4QdkLvaXnASijxuKpNiAxWnPtCbr9iM8BmAxgvgCsQhtNSzAut0l0DeI4NVBY7IIUzDeNX2VqwoE/am/q+Aj4PAbsARwrhsPAIQGP5AAYwRy4ZDqopx1GkUDSg90Fvomjqi51akFN/VBPeYO2rHgkK5cEsKHAlohIVpwTHfQN0D0DBxvnZ2gnhnfwVQuYSh1DXjBYcGWRm0CfhuVYwRawvi0slddQXEJ8EXF1B8mHUQuTJN0JW2sYkTTDhkwTRKItfy2K+CaZZNf/4xoxoU4OiATMd1kp8ib08xO4GIfKoMFASEVBsDudEmAr2DrRn8fQI4OEvb9ZBATE6vUEIXJAowLsyVOQYuhhVsuuP2D0wE7CTUkFCLqaYViKppyKJrC90EhHY/d+fwy6FwMCnWFKYaFQlGfE/P04V1QcW4rGtL4JcnjPzNochBcaJwW4EefzE2QdmOWwMUH2nU4gQkDEY/w8BYGD8Q2Q4S7GCcHKpKGxwa/SSNbHRHfZA9DeiFDMG7KrNVP2G6o0Ugz8w5zuricc632LQhmGeriD+NBplB84F8UHeMMOSI8NSI8h2UHlqEw9Y2bCVCG1EOZjMmIh9AQ6ZTnca/rKwkhkXzZqHsrl+2WLGuR4Pt/ud+rC04Aj9d4dKjdc27I1Ra44Cdx5sBVgRHufhbR2ZUAL2QjjEu2oBOo0XC9qZDYaiaYQwN2a9mk93uctMa2ugFbUyQDviTQiqYJDBxrTlBxkJFgbGORuByMAhfl4nNnwtttHkWXARhHGyALQVjFgAhsHHA90UsFL7eViPkB8oFkmZVjpjgIEg7DUlmH6Enj++XzcYBILGg0OclDFjOEpI6kshvLZEb5PDmfU1ZisJ4JSdRI4rob68juu3Fdo1+U+tfZCrAc6vCas1CFKHe0f8JemCYNKLMsXpuTSZpYG00pJyN1cWeHuXgb7dRoTE/alCSFhDE9lxv/Mt+HXYaKMiomSwG9YoPTGaK1Y8gZjBnF+PYFH1curwi65lALQQS+3Ip+QIlxjdjD0o4LPDXbSDdtLoZ+u1zwuKbgGYLcmxeWwPU7mK7ZFBF7nJD5xbdEssROCWZzvvORye3bHT799l4M1DIoME317jIqQUqpLpG3hWAF8osgFWyknXMNgslMSzjZzPyO9uAxkY0EsX0CceKg8Y2p+S9VnafguxjTqlnt/1gSiQZxvt8/ecx+AILpiGBWGP5alBItkQ170x5B0rTZR8Ogzz8nVD1V5RqaJNU2/r0trm2bnwMMtCnBGzo+KwBsoaJoYtFK6lxzTrbf1GmNWNBaBXj21O3eeDquzfZyPNR8ynhPAz+BJc9JdUr3tfNF3YLAIZbZfKwlULKaLQGMBOQLbMkKL6gWqo+hl3s2tYugYgG2I2RAuKEOalqPBNmMXYTCiv3L1QmNNQnJCNY1avcy0CeQ6tgaus4+BVx5Tu+P7dN4W4BzAkGPmNlPvTNPEAVUTlkGXdEkQQkFn3qHZmcrnABPOR1OTrUUvT62azUaqVo5WCVAyhoi+guarhGu7AVPrXSctJVL5b/zmJ/9d8ksL3G9btRvy02qKf4Ly0gKP2xlsZyIG/T+gykQy2pg2n4rw/R06lS7vtR2glQcE+/+IEsK0WQeTRf6FsMmPCcNfSCfSSg6uf5lX+8v0GMK0evXiFf8nqgKYXsdbf4wnFP99EqsIkt6JFB3Of2MwHyKrcpu6mC7kr4zmMyRXEq4g7Qqp4peYmN+hMKpLWUoLUJ7//K/IrjRRF1MyhEmk5Wd7Znti6VkUnbCS6HJhCZDn+Xx+DljUNG5Xx+6yy7f1eW0xXDqY9CFMdqHrUbRDY5wGwtBTwonHfC8uA6uJfNsz/DhJlWV36yRxI9K174X3iwz/Hu2rFMdhElO6vERznuTFxZE/o8p9osH/hnhMHyX7y0ZKXKnaZwfF/xpTUCUwnn9uneSRzP+nKCqhiMePrJOmufFs5kpbVMT6c9LLwYvk2BbAP8SUktd2N1sEY11+8uzllJXuk0hev8a01D5QvozpUCrXD2ByFvuRX8Z0Ll0Nhaaoazp1MWlLlmBXOyvBTCT6nTMW75NIyjlTunlDzt7bLzHRGpfL6JcqjLzzG6RUFVXTmKQFIReVsl5+At3gzhR9H75a/WJVNefTmMyxWHqLcjRIpMxHhTpzKOn+1cyvXZXpcJgur87bNt5qlu4oYwpzhTtxN10xkn0V06Zyn3hM3XWy5zW/i7A1+FgEm8mZXlf9q16hWblPMukIo22Xe7R56UvlQhADnnnm8+bOI/yKavdJJvf23zlM6/lTexfc91QDvJS5UZ++enJCqKKvHKYjtzATNeeMqK0tUYM7gkeGk4mf65fOTjDyK/eJw8THLGcxxTg3CX2YCZtPmVzY4KuYavepi6kXW57lPay1sErBcgTmy6Ys2XisHvwjVGWfOEwK4YT3diZqQgWjn7NfkPnSKf/c/2QkoEdRFYXoYurlNeY0P535qv7RSWb8iY9GN3qkl64Gh0njk/CXGaeoANazazMOxd/ULOy/mjouhjH1cmrFNCbquQY1u6HajSfWQvhq1LLKPnGYXD73mUxrfrpBmoCGA7tRnnDQpQXm48/pUQm0LiaVLy3VpzV/BoxmNiBEnKnDeN3fVzGJr2ord+09k8+7T2OyEM6uJaA9adKJMr+ZWa3dJw6Tw58oOk3WSzDWawmF8FQatcO0mT9U+3Oqs08cppBwmn4aE8o4qa2l18h84zrtq5i0Wg91MQk9TFNWJxUHXucThVo6iYM0sYS/J7eW2V1MKV+KvZuy0FDhip3w4CoNplbjq8Flsy6c6sbCfP4YwCQmlHBhFwA6h6v78Nu/jEmqZbZI2t56zB8DmMJEw9869wY8Nn8dS1p9FZNQy2yrU/mf86ckg4nolgGsZ724P8ZxFUkaoK9iqjNqsLNeLRw5f+7GmPAOzvCfwA/fxlDAYUTyfRWTX/f+cIjnN/wf8encCUxUiCW9QBGqqzHm+yomo5YFAkj1bW08vIMpDxtvsEVoVqgD5+GQvoqpzqiB9L4C/1W80ku7T2CiR8H6BhzVwSOS76v6KaoLCGK0xE+VtnoDExUEQ51U8BG7YeZTv4nJq2WBgVJdq3698GJsHBOGXLXjwAvYKmSE+bRv+rlJbXgGVKrvyjG8gQmd23jIx0vxj6Nq93uU1TuIlc4rpTy/8BM/iolGkY9DnoiN8bOZwPk36FAn0iLmXeRMIvXK90YxocHuDkfKjtqXPaVhqt3cCtOKKSydF7ZjmBRUrcFw4TaGxOYDg58msQm3Vpic4URuB5NtmlXnxRA3DX5kvTexQSKraStfwzX6QTe031Hj5taYVtfBwFwHk5Tu03Lc6NNL+BBLPzSHXhhgBQXNqM33LWp1MqkxrZKh8t4R3qORyWTMZr8j8NlI+4dJa7ptASZZqH7s88sIpjQtg0SDRPfZSLz/a0cv5aZBQUTCTaVlQtJrwjWCaTqJiTHmxg7yg7BxNLHrBjkekhM2hsVmQs4Gu2VZ1q/rGV2SVz9eSSo2Bo7EC4phTHMpUarlSsknpmHeNR9Ei/ZWTH0Dez7p+v3+qA/PvR7nPj2XaPDGdWd2hDQa880HMbEQns1Op/cpoRbyXLHEMClDtGQJpSY0STHViqbXzWjYd7/RL1HMEXJdXO4F+e03KJ1LxwnN+SADl8yUy3jwhQ92D2JaaCQ8PikOpoIIlBrXnfkasMMYM975uR3EFC1LNX80gzYZwEJKm9BkzLaWynb0fdE60fcqriP4hsH6WOa0kQQ2zZFoTw/6Nqun8KSf591nMbX68flMBJpkhZwi86mZoTgsyyJtsbEY7TCCvTjo+WojNq5BEMRGuUAXXuKffp5/msWUN2E8v4zIOsOOw1C8nObZNtMSwMbJ6eV2v4np2tT++3WUORkS2wOYGEtF03uWipFeYUGvmdVymsUUNSE9wFTWgmniwDfq/YADVcPis//eDtHkxkxG7h2axdSEIwDTrm4MGffnfmBU1L0PR6JdNVGNG34ufzuLSW9jOl4q0yPs+3h9TEw5JXNnk2koT/yccT6Lqc66o1i/WxUnCn1MRS9HTXeYNu/G0pqCzxVNzWJqhVJSUL9G6XkMNMDp1xLQqY9riaZothliQz2kPRBrupCKVOiZcyy6mGYx3RqeoFHm46gQ65UPMfl8qNBfCHneE4/2xcKG69haFUmXFcrRh5UVbrQPtKybxfRswkM0ImuPVpX3qlK2+IdaOSkTvY1oacXVsb3k/jg/tvfCi2jrRL9sTy+VFi9rlcHa5Y+3FpzF9GpqK5m4uI4JqAM3Zubp7ap1DSas2RANlLKgVlxb9sbErjd+HBuGgau6Kz0TvSg7sVxut/P5eHxuDwXYKL5guq0vn8MktjqhFXSJ1GSsgSf3Ow2Et5TTo7FTnb1Pt5QU7v0IHWaq9u7vll+L4DKqTpga19OlFV6fw7RutetkW8slI50xeExn/F/YZDO02iIptrRpWRR5pygXUAXQLFScm672w7LytFX8NIep3Se7ZMMwHPaPOQXDzgUkLeMiLUNou36ynfKpQk7JgQYhnocD8Bh2bANLPi97YDuqPbojU/IG72mtKr2KDRVigABc+5yE4jDR2IrW+eNBYI8c+J4zPiwqtTZrdavS/iwg6/3UMPIg8orbEURncTL2Kidi42d7LHOY5AZTs7U8jISZXM2H2OU9luczOqqZJeSMfNUnWva25HiEBb7YjitJ23VjqHOY3KbysNW0fJ/gK13jnKvFZnXHz+72iBDOYJtWC/l5veyAkHXuesU6x8vzmOq5E4m3qobzkHuYujXzIlVrJpfsQ9PKHY5fJsh3i4zzTZdBxAu/unOY1GaZAZNVGX9GAq90Pyp33G/m4Hp8tDb2VvpwhoPa5UuKK8PuOlvPXqXwVFED0gimFQbJukan28ndUENp3V+SV86nFytC1lXaEnV4zfxuWYY90MN7DlMrvIe8t2lilinhrnFp8xkD6PcVWTjaI5ymC71mDZRBHr12z6+pQ/1c38KEAz1Vvxvcd3bOP0X0q57v+N+0RExqZKI8JDCS7gYNB2/OmMPUClkyTF71AY/L5zqtrbqms7l574wtPRzVCE+zX/ShPLpqwB/usz6PqX6DSDt01uvEx/fayoV5Gaf3jlxQF76JcYa9GhF+7wQj3uYcprTVdpmelfTVFUN15rRCu8iduh3jSadhooJTrZ+a8puRF0r6WIhtqmydPrnBtCYvpkET9hs3j60IHYtD7IfshSmijvK5Hhkno3lGu48Wa+9nGpn5jRaySXmTEv2LxZfM+82TmPTawhDfutlojyjq8zSc0NxdOual9Rw/+5DOYIobYemQoCrBC1SwRLl5bHJI1M5hEuIt9qOZ39ockTo+ZNb1KIfUUk1vYBLAb4oYq3ohGLfcJ5sSZJZci/D38/TTOaL2UVapvZapaB27q2JOthmfw5Q3nQNjRLGl33jAOw64ndgUF57xfyxed55+OkfUhQ/723DD9YcXpi90msMUNB/Hhvms3nN1tnombCOFmdHGJMR5+ukciZTveqHokOvIGD+mdbkwc8yoqUhcnagsNfADygBHe9UXb+k33nBB3w2uUuHCm9Xxqwshmuu9NoeplQIo2JLR63d8ReXvC6j8BKZhWAhMebO7ANXbXHI3yrr+dDF76OENTDemICj3xfqGr/pIyjey9AaVECvt3dwztQw6+TUOgnied0fewPQqTwHgtSlyrvKYytoOJsgVtineLmqlm3LfaIn1k++gviDxO4epSdWs69Ma1JzoXc9YhmGvlCV9NhTn3Rg4NYSbKIDGQdgsuipiQHJ2qEnVWFVrDHZavYeJiYNSKujsU+8nlSicqBw5z9/hktsT50M1DSa7iV7imZ8eJsZt3bzsHBf0CdtlVO6lw0Hwj8v8seWY1KZATDmLY5i2nROCwttdv5hTSA/7C5xLfL0sTHnMYWqqlqXW2dXwNMJ7YfmeKxPs/oxGH6Bt9Tmfi6Ppi+XNckxhO0x+Cl1OPzF5V507ltnRkh9gor0wwJp1u6siHpZ32J07MtpgStuG+Nrj7QgbzXCtftqGCpT3ea8U5B4nDKzlF/u2/cphajAZXbnK23sbLnzgoAXzvoxYWXRaOPZx+bOLk7QcU9BlNh5TLx2LB0ze1k81dYwq57224nOYmiawu66+43mPzayzrxrF77Hc+ucHftonU9I37w1cjinqOi0a5xMKVAhfs6KkjL78frvVsoq4ZVXl7xb3LcekdzHxfq41eIL/7ZqH8Fyy2b1SdNHbNZhz9eoNpqwbS+757h+hfe0bVUG64v2C+jmObzDdu1zdi7F8hBrRyrwo5fGDMiR5MaZug07QGJyctqKYFabs8bJWdn2Wsd/TC2r2Kd5sab91pxJ6UYtcix4tx/Qi3QAbj0kM0xhLJ6/0ll96K324P0d4t0YcBCe9uGyfeB/PvdB3tHw07VfERHgjTZBK6sYxHpueXf5xTKSbOOphGqSiG+DBi1Y3jiT4sZEHQe8BhY83N5p7AyZGEsHCfP8yd6Q3MHXzGMqiKw6KN0Yl3rsaLx2/m3ia3sB07rywDJO+3ACwHl1GM+b6JY3SYkxco7qFmLzFmGSO0WYjXhOPWorJ6jaqW4gpWrrJN5z98wO1VNMbmLoVOcsw7RYeLpG6DuB6+26ep02LMcn83cevJTb3yNFInvbd+bJev9Lnb2Dicp3HJdwRL3KgjO4g7IErYd+hxZhsvjXdIkyLcoVRd8UH6wPeocWYXMJZ8IswhQvepHfXUppOxCygH2MSR+9Wa5M56yiIl65Jt/+ppm3ox5iWyT15rsWwte1GGuLz7/v3LsakchdUL8O0GqsuKsk+dpVy8Il22HOY7pWV91NMkwbO5tX1jk8faVgyh6mOG/GYltnlq9vU7pCOXUZLPnNI/A1M3S9ciKmYEGJ7rrbm/qHLzBZjcjheWxiP8MZ1TdxV4srjNx0s2w7mPKbS3ZZIV30uxBSM1mYEXTlqvX4TswnaXDOHqc7V8Jh6tQTDNFCWyCjqLrv2K3so19vxr7nWfb/FFI7sEc54sH8WeShJeq7clrs1F98bxcTXlozQQGUhUtJltA3f9+4tEom8kluVGHNxWG8MUy+nNkz24DmIrGsP8UnON2lnYJ1Y8/scprqW4IeYlKFKllt3iUPyq57yNgbl2wWQc2fsf4tJfPYMifWTz6b/zmrV6YHZFqa53GcLU/edCzGtevVO4qtr4gnP31mtG8p172Cqa6hCzm5YiunO8ZXIFwgQ31HlmZjzWpHxCnhXrY7g4cXx5WcyiT22efc8ptK4EbiY/1JMXNTS4lZpJaV5VOA11sfHJdN1/UTJg5+yy+VxrhqVPB54I15RHsHLsvsDX3kdEp0JcasVUZ2vdfslpu6RDYWHVJNoabbtui67l3pDrwzHW/Im+8lYsiuxvdE+aPULTMvSxp0D/MrjW7cxaOfm5/1M1GkU00I7YtVuhKNsv3bBhN1yqBfXjvKYevWwI9Q6qSZ+D9LKbjnIc5Umo5iW5gmboqr1fZZbRVG0LEvDPmkbVXWwKYiQpqkRx3hOlJ7UPekNRfiHIMjjODVamObONoxiWugTtjDZAXaAPNzv90vSUAa/3w/nx+P8onR+nOEteGRcP0URDNiP8SwvlidQ6WFuGipvud+nadw+NZDPWKKjmJbFwnpNSSzsU+e2GhxtaOc6vAV09akrQOfO3o1iWj2W1WlNXqLxHYpm4ri7yr7sYcqWha3+Aqbp5vAte6+HabesRsX/85jmTo+OY/KXVQEZ3ygNmaapWBVS7RP2MJnLHN3rV+/SGaR8xnfRRzEpZFEhm/feAbw/QeOYhu9u7j/gV275V6iO7/UxSYssib977fQgZVUQv49pxV+WNEUGOR4fDzAQdG+3u1J7xsD2OQItUZImKCy76yD5WLxkVHYSmknJ/XI5PB6P5/F4fPV7bA5SnasZwFQMtboeI+ofbTZmacz4QHRstNjK00fJixjhm8FQQkpLWyksTSX0tGQwRJSFhsixsuEHMPVubvifUF0V0ccky/zRz/8J1b09ephC4mTnPz2cj1BdQbDnMcVEGjlv/o9TcxFc2ju7StSfFtj9XbLrSGUP04nI8e+Cwn+JmjYfPUwJUTZfqV2eo9+WhDj1Luphwqtm+WsXP0ojPLBpbeymidMmyA7ZtXIGRcWSbUeQBuE3bT56mLaAKfti5/GxozRJU3zi1m85EXJJ7oSUB8v1qvP7kDvUtMToYTq/sCnp98w5pv2MaqoraaSQxiQLqzHpJMBEguITwt7z1KPAF4Z97KZ9RMzFKMXjo7p/zBZ83zDiXvPvWWpUtms6FatVXecoJrO6RsupisUisq1rY+p5ru+QCGnEW500BppLhXhMCq0lxa6JYt3jfzetrmw9st2NIrvXS0a/tEpphU/8NOuzGJIyaE0ZKyJlaFQqB6IRw6mj2jFJ2fLVvWFYNcC0x2DUtXQGh8lqGvOFKYk0WU2Bn5uAfxXnUI3dLgpSiw23IcRIzvQtASGBsD+xew9iUv5VRTQeKZW+UKrCgCiNZLoSg7lCiIkd9qMnpeYwVeHggJNxVruWtFxrGHQNhc3vuqgwiHhq2QBrmiR7sMxl+h5aUJISeswTLJWAjoowfqfLsTte2QiMUhXiZjpVPl1UjT0HhiQkiW5soqd571pbChJXi93GVIsolZxrTPRPF3LaKKLk3RIcNvKM2MRvN3RlxKrNC7udBBBeKNQ9ginuq2fBhl/OmolrVk70qfrejDwf2QVkHxUV7EZ6ZeOYgxJs13hZ+66wl1vrZtUyseZQpkWkfsyiFZNWKaZaeAGjKcgPKrt8nRop8HmBsv/5UL6l/XWnakOyMwrPapbF11OnybjB5WqO8N+4hGIbk1xLx/rSSZPy3rVvPIlNrntDeW9Xf4WOv2KgysM/XQkKIpiAFw6VCXCFXC0pjiqDrcKkMZ5pFiAjB88QnHBQZjXHqCND6pQdaK2a31b3uNurjWkgDNPCZFNJ4dVnkOjl6nizrY3LW7zKwhJ0PW3GZX61O5UOJpvNpF1P83YqRpw1h54so6OV7VY0otXypWycXWKK+s6I3PCeTbfoidQKCZ94JPRzLuUkqm6wpabDOOFxyPNUVYxyDqMa06n8XS3nbaqKatsKOUidDK7bwtTyOaoLhEM6CL+f9N23MdFbt6sJyelICZpbGskUfP6Obs+YqEwsVLZQJauvJaZNuW1LHoQdMBV6JK2Uok5b92YAAAJvSURBVNLJzrQxNbXGdZvSPR2g3J+wvI0pWDXFwxoTrKyjw57oOO6MaYTtM6dbJS+3p1uO2SifJVXCoKx8mAwqiJ3if71t3akthD5pfkqrHygbJL3691Ozn2Q23QXjqzudheoao4B2ob2wd+AtLyouR7lflPI8TG0b7csdYrNqjIq/NVXoG7FWpwC7o57NVl1L3txYXcEub86UK9NYuZdQvIYvNmwV4D2x7GzZ86qFBoNLwClhg9bpc92iYocTW7DeFb6rCvP9uvO21Fzrvcgp5ENrodqYvHv19nr/6KWuD+nY8J9yPq7N+laGm/1s6RKznNmQ9v8u+yCHfNG0U07KiH+YUeGYXf2wb1eHXQfDbO2hplZnHW4zU9ZcQSeNTRhX75Tg4Thj+/oZ9SNlvfpGIfCnowAjLYvH8viipo1etGRwtYK7ZtBhzYhCbZcOJrMUP7tdjEamf+4ug5+RxzuK95q5WrExVzZTwzCE/0fA5cUfTbCelRnk3t7qf/DPkNJXL9Zt2ZmGjxKGTFzVwRPasRFEO0wZeKz9Ac0eeJjlAE6JY1pLgWkQVkuhIpn4Y0h7vMOHi6G6joi80t+ffZkhRbNdR0jjPNKz+6O5Le8TNFRpAKqE6DF9xX2vWcUQrRWLluKYkrBP/XwHILbH7iAeeD/ANff3MP2m62qaInZJATEnb1wsJcF0FTieNBfkxzkSnk73BSHEC9lsbSyfY0aE5jtQ4j232AbjsAV6vHg63rajhK+PzOT5rke73Bck0/3EPQ5LiVZuWnmU0XpH8joCnQ83jrb078OEr8N06Hg3RRDARhBCSXVt7Y3WBb+k/wDqLHl/7ABVpQAAAABJRU5ErkJggg==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206375" y="-1798638"/>
            <a:ext cx="3600450" cy="40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5" name="ZoneTexte 4"/>
          <p:cNvSpPr txBox="1"/>
          <p:nvPr/>
        </p:nvSpPr>
        <p:spPr>
          <a:xfrm>
            <a:off x="1475656" y="2780928"/>
            <a:ext cx="35028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SD : sans doublon</a:t>
            </a:r>
          </a:p>
          <a:p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3082814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91264" cy="1714202"/>
          </a:xfrm>
        </p:spPr>
        <p:txBody>
          <a:bodyPr>
            <a:noAutofit/>
          </a:bodyPr>
          <a:lstStyle/>
          <a:p>
            <a:pPr algn="l"/>
            <a:r>
              <a:rPr lang="fr-BE" dirty="0">
                <a:latin typeface="Calibri" panose="020F0502020204030204" pitchFamily="34" charset="0"/>
              </a:rPr>
              <a:t>Suppression d’un élément </a:t>
            </a:r>
            <a:br>
              <a:rPr lang="fr-BE" dirty="0">
                <a:latin typeface="Calibri" panose="020F0502020204030204" pitchFamily="34" charset="0"/>
              </a:rPr>
            </a:br>
            <a:r>
              <a:rPr lang="fr-BE" dirty="0">
                <a:latin typeface="Calibri" panose="020F0502020204030204" pitchFamily="34" charset="0"/>
              </a:rPr>
              <a:t>dans une liste doublement chaînée: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971600" y="4188322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600" dirty="0"/>
              <a:t>recherche du nœud via parcours : O(N)</a:t>
            </a:r>
          </a:p>
          <a:p>
            <a:r>
              <a:rPr lang="fr-BE" sz="3600" dirty="0"/>
              <a:t>+ suppression du nœud : O(1)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3707904" y="2852936"/>
            <a:ext cx="1440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4400" dirty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230269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2205176"/>
          </a:xfrm>
        </p:spPr>
        <p:txBody>
          <a:bodyPr>
            <a:noAutofit/>
          </a:bodyPr>
          <a:lstStyle/>
          <a:p>
            <a:pPr algn="l"/>
            <a:r>
              <a:rPr lang="fr-BE" dirty="0">
                <a:latin typeface="+mn-lt"/>
              </a:rPr>
              <a:t>Suppression d’un élément </a:t>
            </a:r>
            <a:br>
              <a:rPr lang="fr-BE" dirty="0">
                <a:latin typeface="+mn-lt"/>
              </a:rPr>
            </a:br>
            <a:r>
              <a:rPr lang="fr-BE" dirty="0">
                <a:latin typeface="+mn-lt"/>
              </a:rPr>
              <a:t>dans une liste doublement chaînée</a:t>
            </a:r>
            <a:br>
              <a:rPr lang="fr-BE" dirty="0">
                <a:latin typeface="+mn-lt"/>
              </a:rPr>
            </a:br>
            <a:r>
              <a:rPr lang="fr-BE" dirty="0">
                <a:latin typeface="+mn-lt"/>
              </a:rPr>
              <a:t>+ </a:t>
            </a:r>
            <a:r>
              <a:rPr lang="fr-BE" dirty="0" err="1">
                <a:latin typeface="+mn-lt"/>
              </a:rPr>
              <a:t>HashMap</a:t>
            </a:r>
            <a:r>
              <a:rPr lang="fr-BE" dirty="0">
                <a:latin typeface="+mn-lt"/>
              </a:rPr>
              <a:t>&lt;</a:t>
            </a:r>
            <a:r>
              <a:rPr lang="fr-BE" dirty="0" err="1">
                <a:latin typeface="+mn-lt"/>
              </a:rPr>
              <a:t>E,Nœud</a:t>
            </a:r>
            <a:r>
              <a:rPr lang="fr-BE" dirty="0">
                <a:latin typeface="+mn-lt"/>
              </a:rPr>
              <a:t>&gt;: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971600" y="4188322"/>
            <a:ext cx="6912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600" dirty="0"/>
              <a:t>recherche du nœud via </a:t>
            </a:r>
            <a:r>
              <a:rPr lang="fr-BE" sz="3600" dirty="0" err="1"/>
              <a:t>map</a:t>
            </a:r>
            <a:r>
              <a:rPr lang="fr-BE" sz="3600" dirty="0"/>
              <a:t> : O(1)</a:t>
            </a:r>
          </a:p>
          <a:p>
            <a:r>
              <a:rPr lang="fr-BE" sz="3600" dirty="0"/>
              <a:t>+ suppression du nœud : O(1)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707904" y="2852936"/>
            <a:ext cx="1440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4400" dirty="0"/>
              <a:t>O(1)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583349"/>
            <a:ext cx="1232589" cy="90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93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Shape 1"/>
          <p:cNvSpPr txBox="1"/>
          <p:nvPr/>
        </p:nvSpPr>
        <p:spPr>
          <a:xfrm>
            <a:off x="457200" y="562461"/>
            <a:ext cx="8229240" cy="85031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Choix d’i</a:t>
            </a:r>
            <a:r>
              <a:rPr lang="fr-FR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mplémentation pour la </a:t>
            </a:r>
            <a:r>
              <a:rPr lang="fr-FR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listeSD</a:t>
            </a:r>
            <a:r>
              <a:rPr lang="fr-FR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: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" name="Image 3" descr="Une image contenant horloge, objet, homme, mètre&#10;&#10;Description générée automatiquement">
            <a:extLst>
              <a:ext uri="{FF2B5EF4-FFF2-40B4-BE49-F238E27FC236}">
                <a16:creationId xmlns="" xmlns:a16="http://schemas.microsoft.com/office/drawing/2014/main" id="{13D4CEE7-73AC-466F-915A-45C4AE0A4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48" y="2252284"/>
            <a:ext cx="8348503" cy="405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590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Conclusion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1490663"/>
            <a:ext cx="3843869" cy="237038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4077072"/>
            <a:ext cx="4660193" cy="219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20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332656"/>
            <a:ext cx="871296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Interface </a:t>
            </a:r>
            <a:r>
              <a:rPr lang="fr-BE" sz="3600" dirty="0" err="1"/>
              <a:t>ListeSD</a:t>
            </a:r>
            <a:r>
              <a:rPr lang="fr-BE" sz="3600" dirty="0"/>
              <a:t> &lt;&gt; </a:t>
            </a:r>
            <a:r>
              <a:rPr lang="fr-BE" sz="3600" dirty="0" err="1"/>
              <a:t>extends</a:t>
            </a:r>
            <a:r>
              <a:rPr lang="fr-BE" sz="3600" dirty="0"/>
              <a:t> </a:t>
            </a:r>
            <a:r>
              <a:rPr lang="fr-BE" sz="3600" dirty="0" err="1"/>
              <a:t>Iterable</a:t>
            </a:r>
            <a:r>
              <a:rPr lang="fr-BE" sz="3600" dirty="0"/>
              <a:t>&lt;E&gt;</a:t>
            </a:r>
          </a:p>
          <a:p>
            <a:pPr hangingPunct="0"/>
            <a:endParaRPr lang="fr-BE" sz="2400" dirty="0"/>
          </a:p>
          <a:p>
            <a:pPr hangingPunct="0"/>
            <a:r>
              <a:rPr lang="fr-BE" dirty="0"/>
              <a:t> 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taille()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hangingPunct="0"/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estVide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hangingPunct="0"/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hangingPunct="0"/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contient(E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 premier()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 dernier()</a:t>
            </a:r>
          </a:p>
          <a:p>
            <a:pPr hangingPunct="0"/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186144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332656"/>
            <a:ext cx="8712968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Interface </a:t>
            </a:r>
            <a:r>
              <a:rPr lang="fr-BE" sz="3600" dirty="0" err="1"/>
              <a:t>ListeSD</a:t>
            </a:r>
            <a:r>
              <a:rPr lang="fr-BE" sz="3600" dirty="0"/>
              <a:t>&lt;E&gt; </a:t>
            </a:r>
            <a:r>
              <a:rPr lang="fr-BE" sz="3600" dirty="0" err="1"/>
              <a:t>extends</a:t>
            </a:r>
            <a:r>
              <a:rPr lang="fr-BE" sz="3600" dirty="0"/>
              <a:t> </a:t>
            </a:r>
            <a:r>
              <a:rPr lang="fr-BE" sz="3600" dirty="0" err="1"/>
              <a:t>Iterable</a:t>
            </a:r>
            <a:r>
              <a:rPr lang="fr-BE" sz="3600" dirty="0"/>
              <a:t>&lt;E</a:t>
            </a:r>
            <a:r>
              <a:rPr lang="fr-BE" sz="3600" dirty="0" smtClean="0"/>
              <a:t>&gt;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fr-BE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insererEnTete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(E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insererEnQueue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(E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insererAvant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(E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E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eAInserer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insererApres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(E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E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eAInserer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hangingPunct="0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supprimer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(E element)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donnerPrecedent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(E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donnerSuivant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(E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hangingPunct="0"/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permuter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 element1, E element2)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818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616700"/>
              </p:ext>
            </p:extLst>
          </p:nvPr>
        </p:nvGraphicFramePr>
        <p:xfrm>
          <a:off x="395536" y="1700808"/>
          <a:ext cx="8496944" cy="4814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ListeSDImpl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LinkedHashSet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endParaRPr lang="fr-BE" sz="2000" b="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423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702172"/>
              </p:ext>
            </p:extLst>
          </p:nvPr>
        </p:nvGraphicFramePr>
        <p:xfrm>
          <a:off x="395536" y="1700808"/>
          <a:ext cx="8496944" cy="4814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ListeSDImpl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LinkedHashSet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r>
                        <a:rPr lang="fr-BE" sz="2000" b="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taille()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size()</a:t>
                      </a:r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GB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estVide</a:t>
                      </a:r>
                      <a:r>
                        <a:rPr lang="en-GB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isEmpty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toString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fr-BE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String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toString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</a:t>
                      </a:r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Iterator</a:t>
                      </a:r>
                      <a:r>
                        <a:rPr lang="fr-BE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&lt;E&gt; </a:t>
                      </a:r>
                      <a:r>
                        <a:rPr lang="fr-BE" sz="20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iterator</a:t>
                      </a:r>
                      <a:r>
                        <a:rPr lang="fr-BE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Iterator&lt;E&gt; iterator()</a:t>
                      </a:r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contient(E </a:t>
                      </a:r>
                      <a:r>
                        <a:rPr lang="fr-BE" sz="20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</a:t>
                      </a:r>
                      <a:r>
                        <a:rPr lang="fr-BE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contains(Object o) </a:t>
                      </a:r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632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247870"/>
              </p:ext>
            </p:extLst>
          </p:nvPr>
        </p:nvGraphicFramePr>
        <p:xfrm>
          <a:off x="395536" y="1700808"/>
          <a:ext cx="8496944" cy="2407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884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ListeSDImpl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LinkedHashSet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insererEnQueue</a:t>
                      </a:r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(E </a:t>
                      </a:r>
                      <a:r>
                        <a:rPr lang="fr-BE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void add(E e)</a:t>
                      </a:r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supprimer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(E e)</a:t>
                      </a:r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remove(Object o)</a:t>
                      </a:r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647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625593"/>
              </p:ext>
            </p:extLst>
          </p:nvPr>
        </p:nvGraphicFramePr>
        <p:xfrm>
          <a:off x="395536" y="1700808"/>
          <a:ext cx="8496944" cy="3616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884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ListeSDImpl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LinkedHashSet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insererEnTete</a:t>
                      </a:r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(E </a:t>
                      </a:r>
                      <a:r>
                        <a:rPr lang="fr-BE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hangingPunct="0"/>
                      <a:r>
                        <a:rPr lang="fr-BE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insererAvant</a:t>
                      </a:r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</a:p>
                    <a:p>
                      <a:pPr hangingPunct="0"/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 </a:t>
                      </a:r>
                      <a:r>
                        <a:rPr lang="fr-BE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E </a:t>
                      </a:r>
                      <a:r>
                        <a:rPr lang="fr-BE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eAInserer</a:t>
                      </a:r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hangingPunct="0"/>
                      <a:r>
                        <a:rPr lang="fr-BE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insererApres</a:t>
                      </a:r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</a:p>
                    <a:p>
                      <a:pPr hangingPunct="0"/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 </a:t>
                      </a:r>
                      <a:r>
                        <a:rPr lang="fr-BE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E </a:t>
                      </a:r>
                      <a:r>
                        <a:rPr lang="fr-BE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eAInserer</a:t>
                      </a:r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363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81495"/>
              </p:ext>
            </p:extLst>
          </p:nvPr>
        </p:nvGraphicFramePr>
        <p:xfrm>
          <a:off x="395536" y="1700808"/>
          <a:ext cx="8496944" cy="4012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884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ListeSDImpl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LinkedHashSet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 premier()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(Via </a:t>
                      </a:r>
                      <a:r>
                        <a:rPr lang="fr-BE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itérateur</a:t>
                      </a:r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 dernier()</a:t>
                      </a:r>
                      <a:endParaRPr lang="en-GB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(Via </a:t>
                      </a:r>
                      <a:r>
                        <a:rPr lang="fr-BE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itérateur</a:t>
                      </a:r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 </a:t>
                      </a:r>
                      <a:r>
                        <a:rPr lang="fr-BE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donnerSuivant</a:t>
                      </a:r>
                      <a:r>
                        <a:rPr lang="fr-BE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 </a:t>
                      </a:r>
                      <a:r>
                        <a:rPr lang="fr-BE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</a:t>
                      </a:r>
                      <a:r>
                        <a:rPr lang="fr-BE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(Via </a:t>
                      </a:r>
                      <a:r>
                        <a:rPr lang="fr-BE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itérateur</a:t>
                      </a:r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 </a:t>
                      </a:r>
                      <a:r>
                        <a:rPr lang="fr-BE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donnerPrecedent</a:t>
                      </a:r>
                      <a:r>
                        <a:rPr lang="fr-BE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 </a:t>
                      </a:r>
                      <a:r>
                        <a:rPr lang="fr-BE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</a:t>
                      </a:r>
                      <a:r>
                        <a:rPr lang="fr-BE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hangingPunct="0"/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(Via </a:t>
                      </a:r>
                      <a:r>
                        <a:rPr lang="fr-BE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itérateur</a:t>
                      </a:r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33081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</TotalTime>
  <Words>817</Words>
  <Application>Microsoft Office PowerPoint</Application>
  <PresentationFormat>Affichage à l'écran (4:3)</PresentationFormat>
  <Paragraphs>218</Paragraphs>
  <Slides>23</Slides>
  <Notes>22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Courier New</vt:lpstr>
      <vt:lpstr>Times New Roman</vt:lpstr>
      <vt:lpstr>Wingdings</vt:lpstr>
      <vt:lpstr>Thème Office</vt:lpstr>
      <vt:lpstr>« ListeSD »</vt:lpstr>
      <vt:lpstr>« ListeSD »</vt:lpstr>
      <vt:lpstr>Présentation PowerPoint</vt:lpstr>
      <vt:lpstr>Présentation PowerPoint</vt:lpstr>
      <vt:lpstr>ET JAVA?</vt:lpstr>
      <vt:lpstr>ET JAVA?</vt:lpstr>
      <vt:lpstr>ET JAVA?</vt:lpstr>
      <vt:lpstr>ET JAVA?</vt:lpstr>
      <vt:lpstr>ET JAVA?</vt:lpstr>
      <vt:lpstr>ET JAVA?</vt:lpstr>
      <vt:lpstr>ET JAVA?</vt:lpstr>
      <vt:lpstr>ET JAVA?</vt:lpstr>
      <vt:lpstr>ET JAVA?</vt:lpstr>
      <vt:lpstr>ET JAVA?</vt:lpstr>
      <vt:lpstr>La LinkedList est coûteuse!</vt:lpstr>
      <vt:lpstr>LinkedList est coûteuse.</vt:lpstr>
      <vt:lpstr>Suppression d’un nœud :</vt:lpstr>
      <vt:lpstr>Suppression d’un nœud :</vt:lpstr>
      <vt:lpstr>Suppression d’un nœud :</vt:lpstr>
      <vt:lpstr>Suppression d’un élément  dans une liste doublement chaînée:</vt:lpstr>
      <vt:lpstr>Suppression d’un élément  dans une liste doublement chaînée + HashMap&lt;E,Nœud&gt;:</vt:lpstr>
      <vt:lpstr>Présentation PowerPoint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annick</dc:creator>
  <cp:lastModifiedBy>Annick Dupont</cp:lastModifiedBy>
  <cp:revision>165</cp:revision>
  <dcterms:created xsi:type="dcterms:W3CDTF">2014-02-21T14:40:47Z</dcterms:created>
  <dcterms:modified xsi:type="dcterms:W3CDTF">2021-03-27T20:14:52Z</dcterms:modified>
</cp:coreProperties>
</file>