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365" r:id="rId9"/>
    <p:sldId id="366" r:id="rId10"/>
    <p:sldId id="262" r:id="rId11"/>
    <p:sldId id="269" r:id="rId12"/>
    <p:sldId id="267" r:id="rId13"/>
    <p:sldId id="271" r:id="rId14"/>
    <p:sldId id="272" r:id="rId15"/>
    <p:sldId id="273" r:id="rId16"/>
    <p:sldId id="274" r:id="rId17"/>
    <p:sldId id="275" r:id="rId18"/>
    <p:sldId id="358" r:id="rId19"/>
    <p:sldId id="359" r:id="rId20"/>
    <p:sldId id="283" r:id="rId21"/>
    <p:sldId id="370" r:id="rId22"/>
    <p:sldId id="371" r:id="rId23"/>
    <p:sldId id="372" r:id="rId24"/>
    <p:sldId id="286" r:id="rId25"/>
    <p:sldId id="346" r:id="rId26"/>
    <p:sldId id="356" r:id="rId27"/>
    <p:sldId id="357" r:id="rId28"/>
    <p:sldId id="349" r:id="rId29"/>
    <p:sldId id="350" r:id="rId30"/>
    <p:sldId id="373" r:id="rId31"/>
    <p:sldId id="374" r:id="rId32"/>
    <p:sldId id="367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05A1F-2BBB-4C81-A022-48FEFBAC90E7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4B56D-7ED9-45DE-B79F-50ADFBF0D2E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87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Utilisation de génériques</a:t>
            </a:r>
            <a:r>
              <a:rPr lang="fr-BE" baseline="0" dirty="0" smtClean="0"/>
              <a:t> depuis Java5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B56D-7ED9-45DE-B79F-50ADFBF0D2E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43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push </a:t>
            </a:r>
            <a:r>
              <a:rPr lang="fr-BE" baseline="0" dirty="0" smtClean="0"/>
              <a:t>doit toujours réussir. Table « infinie ». En Java : la table est redimensionnable, mais il faudra fixer une taille physique de départ, par ex 4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592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taille physique = 4  (</a:t>
            </a:r>
            <a:r>
              <a:rPr lang="fr-BE" baseline="0" dirty="0" err="1" smtClean="0"/>
              <a:t>capacity</a:t>
            </a:r>
            <a:r>
              <a:rPr lang="fr-BE" baseline="0" dirty="0" smtClean="0"/>
              <a:t>)    taille (logique) = 3 (size)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08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taille physique = 4  (</a:t>
            </a:r>
            <a:r>
              <a:rPr lang="fr-BE" baseline="0" dirty="0" err="1" smtClean="0"/>
              <a:t>capacity</a:t>
            </a:r>
            <a:r>
              <a:rPr lang="fr-BE" baseline="0" dirty="0" smtClean="0"/>
              <a:t>)    taille (logique) = 3 (size)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12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push </a:t>
            </a:r>
            <a:r>
              <a:rPr lang="fr-BE" baseline="0" dirty="0" smtClean="0"/>
              <a:t>doit toujours réussir. Table « infinie ». En Java : la table est redimensionnable, mais il faudra fixer une taille physique de départ, par ex 4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894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taille physique = 4  (</a:t>
            </a:r>
            <a:r>
              <a:rPr lang="fr-BE" baseline="0" dirty="0" err="1" smtClean="0"/>
              <a:t>capacity</a:t>
            </a:r>
            <a:r>
              <a:rPr lang="fr-BE" baseline="0" dirty="0" smtClean="0"/>
              <a:t>)    taille (logique) = 3 (size)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159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B56D-7ED9-45DE-B79F-50ADFBF0D2ED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414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5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0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60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8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3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4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CBF3-A65A-4A58-B3C0-9916434F9982}" type="datetimeFigureOut">
              <a:rPr lang="fr-BE" smtClean="0"/>
              <a:t>19-01-21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www.leeloolene.eu/public/2008_09/pile_a_lire_grand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eric.nondsen.chez-alice.fr/images/photos/pile-d'assiettes.gi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PILE (STACK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648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3" name="Rectangle 2"/>
          <p:cNvSpPr/>
          <p:nvPr/>
        </p:nvSpPr>
        <p:spPr>
          <a:xfrm>
            <a:off x="971600" y="2204864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a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97831"/>
              </p:ext>
            </p:extLst>
          </p:nvPr>
        </p:nvGraphicFramePr>
        <p:xfrm>
          <a:off x="3851920" y="3645024"/>
          <a:ext cx="792088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3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0879"/>
              </p:ext>
            </p:extLst>
          </p:nvPr>
        </p:nvGraphicFramePr>
        <p:xfrm>
          <a:off x="3851920" y="3645024"/>
          <a:ext cx="792088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1600" y="2204864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b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53631"/>
              </p:ext>
            </p:extLst>
          </p:nvPr>
        </p:nvGraphicFramePr>
        <p:xfrm>
          <a:off x="3851920" y="3068960"/>
          <a:ext cx="792088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3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4932040" y="3068960"/>
            <a:ext cx="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90985"/>
              </p:ext>
            </p:extLst>
          </p:nvPr>
        </p:nvGraphicFramePr>
        <p:xfrm>
          <a:off x="3851920" y="3068960"/>
          <a:ext cx="792088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7" name="Rectangle 6"/>
          <p:cNvSpPr/>
          <p:nvPr/>
        </p:nvSpPr>
        <p:spPr>
          <a:xfrm>
            <a:off x="971600" y="2204864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c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90985"/>
              </p:ext>
            </p:extLst>
          </p:nvPr>
        </p:nvGraphicFramePr>
        <p:xfrm>
          <a:off x="3851920" y="3068960"/>
          <a:ext cx="792088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55758"/>
              </p:ext>
            </p:extLst>
          </p:nvPr>
        </p:nvGraphicFramePr>
        <p:xfrm>
          <a:off x="3851920" y="2492896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8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55758"/>
              </p:ext>
            </p:extLst>
          </p:nvPr>
        </p:nvGraphicFramePr>
        <p:xfrm>
          <a:off x="3851920" y="2492896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1600" y="1982608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 smtClean="0"/>
              <a:t>Exemple </a:t>
            </a:r>
            <a:r>
              <a:rPr lang="fr-BE" sz="3600" dirty="0"/>
              <a:t>schématique d’utilisation </a:t>
            </a:r>
            <a:r>
              <a:rPr lang="fr-BE" sz="3600" dirty="0" smtClean="0"/>
              <a:t/>
            </a:r>
            <a:br>
              <a:rPr lang="fr-BE" sz="3600" dirty="0" smtClean="0"/>
            </a:br>
            <a:r>
              <a:rPr lang="fr-BE" sz="3600" dirty="0" smtClean="0"/>
              <a:t>d’une </a:t>
            </a:r>
            <a:r>
              <a:rPr lang="fr-BE" sz="3600" dirty="0"/>
              <a:t>pile 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97140"/>
              </p:ext>
            </p:extLst>
          </p:nvPr>
        </p:nvGraphicFramePr>
        <p:xfrm>
          <a:off x="3923928" y="2852936"/>
          <a:ext cx="792088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PILE (STACK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9" name="Picture 11" descr="http://www.leeloolene.eu/public/2008_09/pile_a_lire_grand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24" y="2250232"/>
            <a:ext cx="4477638" cy="309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pile 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85931"/>
              </p:ext>
            </p:extLst>
          </p:nvPr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</a:t>
            </a:r>
            <a:r>
              <a:rPr lang="fr-BE" sz="3600" dirty="0" smtClean="0"/>
              <a:t>pile </a:t>
            </a:r>
            <a:r>
              <a:rPr lang="fr-BE" sz="3600" dirty="0" smtClean="0"/>
              <a:t>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77180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…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771800" y="3717032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14279"/>
              </p:ext>
            </p:extLst>
          </p:nvPr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</a:t>
            </a:r>
            <a:r>
              <a:rPr lang="fr-BE" sz="3600" dirty="0" smtClean="0"/>
              <a:t>pile </a:t>
            </a:r>
            <a:r>
              <a:rPr lang="fr-BE" sz="3600" dirty="0" smtClean="0"/>
              <a:t>via une table </a:t>
            </a:r>
            <a:r>
              <a:rPr lang="fr-BE" sz="3600" dirty="0" smtClean="0"/>
              <a:t>: 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771800" y="3356992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761797" y="4717152"/>
            <a:ext cx="18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taille = 3 </a:t>
            </a:r>
            <a:endParaRPr lang="fr-BE" sz="36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14279"/>
              </p:ext>
            </p:extLst>
          </p:nvPr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3244354" y="1337944"/>
            <a:ext cx="367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redimensionnable</a:t>
            </a:r>
            <a:r>
              <a:rPr lang="fr-BE" sz="3600" dirty="0" smtClean="0"/>
              <a:t>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104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de la </a:t>
            </a:r>
            <a:r>
              <a:rPr lang="fr-BE" sz="3600" dirty="0" smtClean="0"/>
              <a:t>pile </a:t>
            </a:r>
            <a:r>
              <a:rPr lang="fr-BE" sz="3600" dirty="0" smtClean="0"/>
              <a:t>via une table </a:t>
            </a:r>
            <a:r>
              <a:rPr lang="fr-BE" sz="3600" dirty="0" smtClean="0"/>
              <a:t>: 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771800" y="3356992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761797" y="4717152"/>
            <a:ext cx="18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taille = 3 </a:t>
            </a:r>
            <a:endParaRPr lang="fr-BE" sz="36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14279"/>
              </p:ext>
            </p:extLst>
          </p:nvPr>
        </p:nvGraphicFramePr>
        <p:xfrm>
          <a:off x="1043608" y="2420888"/>
          <a:ext cx="792088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2088"/>
              </a:tblGrid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Times New Roman"/>
                        </a:rPr>
                        <a:t>c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210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4000" kern="1400" dirty="0" smtClean="0">
                          <a:effectLst/>
                        </a:rPr>
                        <a:t>a</a:t>
                      </a:r>
                      <a:r>
                        <a:rPr lang="fr-BE" sz="4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40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3244354" y="1337944"/>
            <a:ext cx="449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r</a:t>
            </a:r>
            <a:r>
              <a:rPr lang="fr-BE" sz="3600" dirty="0" smtClean="0"/>
              <a:t>edimensionnable </a:t>
            </a:r>
            <a:r>
              <a:rPr lang="fr-BE" sz="3600" dirty="0" smtClean="0">
                <a:solidFill>
                  <a:srgbClr val="FF0000"/>
                </a:solidFill>
              </a:rPr>
              <a:t>(x2)</a:t>
            </a:r>
            <a:r>
              <a:rPr lang="fr-BE" sz="3600" dirty="0" smtClean="0">
                <a:solidFill>
                  <a:srgbClr val="FF0000"/>
                </a:solidFill>
              </a:rPr>
              <a:t> </a:t>
            </a:r>
            <a:endParaRPr lang="fr-B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Vecteur (VECTOR)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Vecteur (VECTOR)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18036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Un vecteur </a:t>
            </a:r>
            <a:r>
              <a:rPr lang="fr-BE" sz="3600" dirty="0"/>
              <a:t>est une suite </a:t>
            </a:r>
            <a:r>
              <a:rPr lang="fr-BE" sz="3600" dirty="0" smtClean="0"/>
              <a:t>d’objets </a:t>
            </a:r>
            <a:r>
              <a:rPr lang="fr-BE" sz="3600" dirty="0"/>
              <a:t>de même type, possédant un ordre bien précis, et dont le nombre est </a:t>
            </a:r>
            <a:r>
              <a:rPr lang="fr-BE" sz="3600" dirty="0" smtClean="0"/>
              <a:t>variable</a:t>
            </a:r>
            <a:endParaRPr lang="fr-BE" sz="3600" dirty="0"/>
          </a:p>
          <a:p>
            <a:pPr hangingPunct="0"/>
            <a:endParaRPr lang="fr-BE" sz="3600" dirty="0" smtClean="0"/>
          </a:p>
          <a:p>
            <a:pPr hangingPunct="0"/>
            <a:r>
              <a:rPr lang="fr-BE" sz="3600" dirty="0" smtClean="0"/>
              <a:t>(Un vecteur </a:t>
            </a:r>
            <a:r>
              <a:rPr lang="fr-BE" sz="3600" dirty="0"/>
              <a:t>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283762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Vecteur (VECTOR)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177" y="162880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L’ordre </a:t>
            </a:r>
            <a:r>
              <a:rPr lang="fr-BE" sz="3600" dirty="0"/>
              <a:t>des éléments est important.</a:t>
            </a:r>
          </a:p>
          <a:p>
            <a:pPr hangingPunct="0"/>
            <a:r>
              <a:rPr lang="fr-BE" sz="3600" dirty="0"/>
              <a:t>On accède à un élément via son </a:t>
            </a:r>
            <a:r>
              <a:rPr lang="fr-BE" sz="3600" b="1" u="sng" dirty="0"/>
              <a:t>rang</a:t>
            </a:r>
            <a:r>
              <a:rPr lang="fr-BE" sz="3600" dirty="0"/>
              <a:t>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60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Vecteur (VECTOR)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177" y="1628800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L’ordre </a:t>
            </a:r>
            <a:r>
              <a:rPr lang="fr-BE" sz="3600" dirty="0"/>
              <a:t>des éléments est important.</a:t>
            </a:r>
          </a:p>
          <a:p>
            <a:pPr hangingPunct="0"/>
            <a:r>
              <a:rPr lang="fr-BE" sz="3600" dirty="0"/>
              <a:t>On accède à un élément via son </a:t>
            </a:r>
            <a:r>
              <a:rPr lang="fr-BE" sz="3600" b="1" u="sng" dirty="0"/>
              <a:t>rang</a:t>
            </a:r>
            <a:r>
              <a:rPr lang="fr-BE" sz="3600" dirty="0" smtClean="0"/>
              <a:t>.</a:t>
            </a:r>
          </a:p>
          <a:p>
            <a:pPr hangingPunct="0"/>
            <a:endParaRPr lang="fr-BE" sz="3600" dirty="0"/>
          </a:p>
          <a:p>
            <a:pPr hangingPunct="0"/>
            <a:r>
              <a:rPr lang="en-US" sz="3600" dirty="0"/>
              <a:t>On </a:t>
            </a:r>
            <a:r>
              <a:rPr lang="en-US" sz="3600" dirty="0" err="1"/>
              <a:t>appelle</a:t>
            </a:r>
            <a:r>
              <a:rPr lang="en-US" sz="3600" dirty="0"/>
              <a:t> </a:t>
            </a:r>
            <a:r>
              <a:rPr lang="en-US" sz="3600" b="1" u="sng" dirty="0"/>
              <a:t>rang</a:t>
            </a:r>
            <a:r>
              <a:rPr lang="en-US" sz="3600" dirty="0"/>
              <a:t> d'un </a:t>
            </a:r>
            <a:r>
              <a:rPr lang="en-US" sz="3600" dirty="0" err="1"/>
              <a:t>élément</a:t>
            </a:r>
            <a:r>
              <a:rPr lang="en-US" sz="3600" dirty="0"/>
              <a:t> </a:t>
            </a:r>
            <a:r>
              <a:rPr lang="en-US" sz="3600" dirty="0" err="1"/>
              <a:t>d'une</a:t>
            </a:r>
            <a:r>
              <a:rPr lang="en-US" sz="3600" dirty="0"/>
              <a:t> structure </a:t>
            </a:r>
            <a:r>
              <a:rPr lang="en-US" sz="3600" dirty="0" err="1"/>
              <a:t>linéaire</a:t>
            </a:r>
            <a:r>
              <a:rPr lang="en-US" sz="3600" dirty="0"/>
              <a:t>, le </a:t>
            </a:r>
            <a:r>
              <a:rPr lang="en-US" sz="3600" dirty="0" err="1"/>
              <a:t>nombre</a:t>
            </a:r>
            <a:r>
              <a:rPr lang="en-US" sz="3600" dirty="0"/>
              <a:t> </a:t>
            </a:r>
            <a:r>
              <a:rPr lang="en-US" sz="3600" dirty="0" err="1"/>
              <a:t>d'éléments</a:t>
            </a:r>
            <a:r>
              <a:rPr lang="en-US" sz="3600" dirty="0"/>
              <a:t> </a:t>
            </a:r>
            <a:r>
              <a:rPr lang="en-US" sz="3600" dirty="0" err="1"/>
              <a:t>situés</a:t>
            </a:r>
            <a:r>
              <a:rPr lang="en-US" sz="3600" dirty="0"/>
              <a:t> </a:t>
            </a:r>
            <a:r>
              <a:rPr lang="en-US" sz="3600" dirty="0" err="1"/>
              <a:t>avant</a:t>
            </a:r>
            <a:r>
              <a:rPr lang="en-US" sz="3600" dirty="0"/>
              <a:t> </a:t>
            </a:r>
            <a:r>
              <a:rPr lang="en-US" sz="3600" dirty="0" err="1"/>
              <a:t>lui</a:t>
            </a:r>
            <a:r>
              <a:rPr lang="en-US" sz="3600" dirty="0"/>
              <a:t>. On </a:t>
            </a:r>
            <a:r>
              <a:rPr lang="en-US" sz="3600" dirty="0" err="1"/>
              <a:t>abstrait</a:t>
            </a:r>
            <a:r>
              <a:rPr lang="en-US" sz="3600" dirty="0"/>
              <a:t> </a:t>
            </a:r>
            <a:r>
              <a:rPr lang="en-US" sz="3600" dirty="0" err="1"/>
              <a:t>ainsi</a:t>
            </a:r>
            <a:r>
              <a:rPr lang="en-US" sz="3600" dirty="0"/>
              <a:t> la notion </a:t>
            </a:r>
            <a:r>
              <a:rPr lang="en-US" sz="3600" dirty="0" err="1"/>
              <a:t>d'indice</a:t>
            </a:r>
            <a:r>
              <a:rPr lang="en-US" sz="3600" dirty="0"/>
              <a:t> d'un tableau.</a:t>
            </a:r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58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Vecteur&lt;E&gt;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rang) </a:t>
            </a: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VecteurOutException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rang, E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VecteurOutException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92170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Vecteur&lt;E&gt;:</a:t>
            </a:r>
            <a:endParaRPr lang="fr-BE" sz="3600" dirty="0"/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ajoute(E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remplace(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rang, E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VecteurOutException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hangingPunct="0"/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supprime(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rang)</a:t>
            </a:r>
          </a:p>
          <a:p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VecteurOutException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PILE (STACK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8" name="irc_mi" descr="http://eric.nondsen.chez-alice.fr/images/photos/pile-d'assiettes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43" y="1700808"/>
            <a:ext cx="2947988" cy="406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</a:t>
            </a:r>
            <a:r>
              <a:rPr lang="fr-BE" sz="3600" dirty="0" smtClean="0"/>
              <a:t>du vecteur </a:t>
            </a:r>
            <a:r>
              <a:rPr lang="fr-BE" sz="3600" dirty="0" smtClean="0"/>
              <a:t>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77180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…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771800" y="3717032"/>
          <a:ext cx="6096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4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</a:t>
            </a:r>
            <a:r>
              <a:rPr lang="fr-BE" sz="3600" dirty="0" smtClean="0"/>
              <a:t>du vecteur </a:t>
            </a:r>
            <a:r>
              <a:rPr lang="fr-BE" sz="3600" dirty="0" smtClean="0"/>
              <a:t>via une table </a:t>
            </a:r>
            <a:r>
              <a:rPr lang="fr-BE" sz="3600" dirty="0" smtClean="0"/>
              <a:t>: </a:t>
            </a:r>
            <a:r>
              <a:rPr lang="fr-BE" sz="3600" dirty="0"/>
              <a:t/>
            </a:r>
            <a:br>
              <a:rPr lang="fr-BE" sz="3600" dirty="0"/>
            </a:br>
            <a:endParaRPr lang="fr-BE" sz="36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771800" y="3356992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0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1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2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 smtClean="0"/>
                        <a:t>3</a:t>
                      </a:r>
                      <a:endParaRPr lang="fr-B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771800" y="3717032"/>
          <a:ext cx="4064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147424"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a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b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r>
                        <a:rPr lang="fr-BE" sz="3600" dirty="0" smtClean="0"/>
                        <a:t>c</a:t>
                      </a:r>
                      <a:r>
                        <a:rPr lang="fr-BE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/>
                        </a:rPr>
                        <a:t></a:t>
                      </a:r>
                      <a:endParaRPr lang="fr-B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BE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761797" y="4717152"/>
            <a:ext cx="187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taille = 3 </a:t>
            </a:r>
            <a:endParaRPr lang="fr-BE" sz="3600" dirty="0"/>
          </a:p>
        </p:txBody>
      </p:sp>
      <p:sp>
        <p:nvSpPr>
          <p:cNvPr id="10" name="ZoneTexte 9"/>
          <p:cNvSpPr txBox="1"/>
          <p:nvPr/>
        </p:nvSpPr>
        <p:spPr>
          <a:xfrm>
            <a:off x="3244354" y="1337944"/>
            <a:ext cx="449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r</a:t>
            </a:r>
            <a:r>
              <a:rPr lang="fr-BE" sz="3600" dirty="0" smtClean="0"/>
              <a:t>edimensionnable </a:t>
            </a:r>
            <a:r>
              <a:rPr lang="fr-BE" sz="3600" dirty="0" smtClean="0">
                <a:solidFill>
                  <a:srgbClr val="FF0000"/>
                </a:solidFill>
              </a:rPr>
              <a:t>(x2)</a:t>
            </a:r>
            <a:r>
              <a:rPr lang="fr-BE" sz="3600" dirty="0" smtClean="0">
                <a:solidFill>
                  <a:srgbClr val="FF0000"/>
                </a:solidFill>
              </a:rPr>
              <a:t> </a:t>
            </a:r>
            <a:endParaRPr lang="fr-B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Autofit/>
          </a:bodyPr>
          <a:lstStyle/>
          <a:p>
            <a:r>
              <a:rPr lang="fr-BE" sz="3600" dirty="0"/>
              <a:t/>
            </a:r>
            <a:br>
              <a:rPr lang="fr-BE" sz="3600" dirty="0"/>
            </a:br>
            <a:r>
              <a:rPr lang="fr-BE" sz="3600" dirty="0"/>
              <a:t>I</a:t>
            </a:r>
            <a:r>
              <a:rPr lang="fr-BE" sz="3600" dirty="0" smtClean="0"/>
              <a:t>mplémentation du vecteur via une table </a:t>
            </a:r>
            <a:r>
              <a:rPr lang="fr-BE" sz="3600" dirty="0"/>
              <a:t>: </a:t>
            </a:r>
            <a:br>
              <a:rPr lang="fr-BE" sz="3600" dirty="0"/>
            </a:br>
            <a:endParaRPr lang="fr-BE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4941168"/>
            <a:ext cx="295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</a:t>
            </a:r>
            <a:r>
              <a:rPr lang="fr-BE" sz="3600" dirty="0" smtClean="0"/>
              <a:t>able sans trou</a:t>
            </a:r>
            <a:endParaRPr lang="fr-BE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038350"/>
            <a:ext cx="5105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PILE (STACK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pile est une suite d’objets de même type, possédant un ordre bien précis, et dont le nombre est </a:t>
            </a:r>
            <a:r>
              <a:rPr lang="fr-BE" sz="3600" dirty="0" smtClean="0"/>
              <a:t>variable</a:t>
            </a:r>
            <a:endParaRPr lang="fr-BE" sz="3600" dirty="0"/>
          </a:p>
          <a:p>
            <a:pPr hangingPunct="0"/>
            <a:endParaRPr lang="fr-BE" sz="3600" dirty="0" smtClean="0"/>
          </a:p>
          <a:p>
            <a:pPr hangingPunct="0"/>
            <a:r>
              <a:rPr lang="fr-BE" sz="3600" dirty="0" smtClean="0"/>
              <a:t>(</a:t>
            </a:r>
            <a:r>
              <a:rPr lang="fr-BE" sz="3600" dirty="0"/>
              <a:t>Une pile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1276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6201" y="1196752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et le retrait se font « au sommet » de la pile</a:t>
            </a:r>
          </a:p>
          <a:p>
            <a:pPr hangingPunct="0"/>
            <a:r>
              <a:rPr lang="fr-BE" sz="3600" dirty="0"/>
              <a:t> </a:t>
            </a:r>
          </a:p>
          <a:p>
            <a:pPr hangingPunct="0"/>
            <a:r>
              <a:rPr lang="fr-BE" sz="3600" dirty="0"/>
              <a:t>ajouter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 	empiler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	</a:t>
            </a:r>
            <a:r>
              <a:rPr lang="fr-BE" sz="3600" dirty="0" smtClean="0"/>
              <a:t>push</a:t>
            </a:r>
            <a:endParaRPr lang="fr-BE" sz="3600" dirty="0"/>
          </a:p>
          <a:p>
            <a:pPr hangingPunct="0"/>
            <a:r>
              <a:rPr lang="fr-BE" sz="3600" dirty="0"/>
              <a:t>retirer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 	dépiler 	</a:t>
            </a:r>
            <a:r>
              <a:rPr lang="fr-BE" sz="3600" dirty="0">
                <a:sym typeface="Symbol"/>
              </a:rPr>
              <a:t></a:t>
            </a:r>
            <a:r>
              <a:rPr lang="fr-BE" sz="3600" dirty="0"/>
              <a:t>	</a:t>
            </a:r>
            <a:r>
              <a:rPr lang="fr-BE" sz="3600" dirty="0" smtClean="0"/>
              <a:t>pop</a:t>
            </a:r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  <a:p>
            <a:pPr hangingPunct="0"/>
            <a:r>
              <a:rPr lang="en-GB" sz="3600" dirty="0"/>
              <a:t>L.I.F.O (Last In First Out)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0116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Pile&lt;E&gt;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pop()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Pile&lt;E&gt;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pop()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51520" y="3920867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/>
          <p:cNvSpPr/>
          <p:nvPr/>
        </p:nvSpPr>
        <p:spPr>
          <a:xfrm>
            <a:off x="251520" y="4568939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>
            <a:stCxn id="4" idx="5"/>
          </p:cNvCxnSpPr>
          <p:nvPr/>
        </p:nvCxnSpPr>
        <p:spPr>
          <a:xfrm>
            <a:off x="620296" y="5122103"/>
            <a:ext cx="1935480" cy="68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3" idx="5"/>
          </p:cNvCxnSpPr>
          <p:nvPr/>
        </p:nvCxnSpPr>
        <p:spPr>
          <a:xfrm>
            <a:off x="620296" y="4474031"/>
            <a:ext cx="2511544" cy="1331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47664" y="5805264"/>
            <a:ext cx="7621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/>
              <a:t>L’élément qui se trouve au sommet de la pile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4030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Pile&lt;E&gt;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pop()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51520" y="3920867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/>
          <p:cNvSpPr/>
          <p:nvPr/>
        </p:nvSpPr>
        <p:spPr>
          <a:xfrm>
            <a:off x="251520" y="4568939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115616" y="4437112"/>
            <a:ext cx="201622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08895" y="5805264"/>
            <a:ext cx="1487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</a:t>
            </a:r>
            <a:r>
              <a:rPr lang="fr-BE" sz="3200" dirty="0" smtClean="0"/>
              <a:t>e retire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0439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smtClean="0"/>
              <a:t>Pile&lt;E&gt; </a:t>
            </a:r>
            <a:r>
              <a:rPr lang="fr-BE" sz="3600" dirty="0"/>
              <a:t>:</a:t>
            </a:r>
          </a:p>
          <a:p>
            <a:pPr hangingPunct="0"/>
            <a:r>
              <a:rPr lang="fr-BE" dirty="0"/>
              <a:t> </a:t>
            </a:r>
            <a:endParaRPr lang="fr-BE" dirty="0" smtClean="0"/>
          </a:p>
          <a:p>
            <a:pPr hangingPunct="0"/>
            <a:endParaRPr lang="fr-BE" dirty="0"/>
          </a:p>
          <a:p>
            <a:pPr hangingPunct="0"/>
            <a:r>
              <a:rPr lang="fr-B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push(E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pop() throws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PileVideException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51520" y="3920867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/>
          <p:cNvSpPr/>
          <p:nvPr/>
        </p:nvSpPr>
        <p:spPr>
          <a:xfrm>
            <a:off x="251520" y="4568939"/>
            <a:ext cx="4320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259632" y="5122103"/>
            <a:ext cx="2016224" cy="827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008895" y="5805264"/>
            <a:ext cx="2667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n</a:t>
            </a:r>
            <a:r>
              <a:rPr lang="fr-BE" sz="3200" dirty="0" smtClean="0"/>
              <a:t>e le retire pas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1471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456</Words>
  <Application>Microsoft Office PowerPoint</Application>
  <PresentationFormat>Affichage à l'écran (4:3)</PresentationFormat>
  <Paragraphs>212</Paragraphs>
  <Slides>32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Symbol</vt:lpstr>
      <vt:lpstr>Times New Roman</vt:lpstr>
      <vt:lpstr>Thème Office</vt:lpstr>
      <vt:lpstr>PILE (STACK)</vt:lpstr>
      <vt:lpstr>PILE (STACK)</vt:lpstr>
      <vt:lpstr>PILE (STACK)</vt:lpstr>
      <vt:lpstr>PILE (STACK)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Exemple schématique d’utilisation  d’une pile :  </vt:lpstr>
      <vt:lpstr> Implémentation de la pile via une table :  </vt:lpstr>
      <vt:lpstr> Implémentation de la pile via une table :  </vt:lpstr>
      <vt:lpstr> Implémentation de la pile via une table :  </vt:lpstr>
      <vt:lpstr> Implémentation de la pile via une table :  </vt:lpstr>
      <vt:lpstr>Vecteur (VECTOR)</vt:lpstr>
      <vt:lpstr>Vecteur (VECTOR)</vt:lpstr>
      <vt:lpstr>Vecteur (VECTOR)</vt:lpstr>
      <vt:lpstr>Vecteur (VECTOR)</vt:lpstr>
      <vt:lpstr>Présentation PowerPoint</vt:lpstr>
      <vt:lpstr>Présentation PowerPoint</vt:lpstr>
      <vt:lpstr> Implémentation du vecteur via une table :  </vt:lpstr>
      <vt:lpstr> Implémentation du vecteur via une table :  </vt:lpstr>
      <vt:lpstr> Implémentation du vecteur via une table 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128</cp:revision>
  <dcterms:created xsi:type="dcterms:W3CDTF">2014-01-28T19:41:03Z</dcterms:created>
  <dcterms:modified xsi:type="dcterms:W3CDTF">2021-01-19T09:25:14Z</dcterms:modified>
</cp:coreProperties>
</file>