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87" r:id="rId2"/>
    <p:sldId id="284" r:id="rId3"/>
    <p:sldId id="289" r:id="rId4"/>
    <p:sldId id="290" r:id="rId5"/>
    <p:sldId id="291" r:id="rId6"/>
    <p:sldId id="362" r:id="rId7"/>
    <p:sldId id="363" r:id="rId8"/>
    <p:sldId id="364" r:id="rId9"/>
    <p:sldId id="296" r:id="rId10"/>
    <p:sldId id="297" r:id="rId11"/>
    <p:sldId id="298" r:id="rId12"/>
    <p:sldId id="357" r:id="rId13"/>
    <p:sldId id="300" r:id="rId14"/>
    <p:sldId id="358" r:id="rId15"/>
    <p:sldId id="359" r:id="rId16"/>
    <p:sldId id="303" r:id="rId17"/>
    <p:sldId id="360" r:id="rId18"/>
    <p:sldId id="361" r:id="rId19"/>
    <p:sldId id="306" r:id="rId20"/>
    <p:sldId id="371" r:id="rId21"/>
    <p:sldId id="375" r:id="rId22"/>
    <p:sldId id="377" r:id="rId23"/>
    <p:sldId id="376" r:id="rId24"/>
    <p:sldId id="378" r:id="rId25"/>
    <p:sldId id="379" r:id="rId26"/>
    <p:sldId id="380" r:id="rId27"/>
    <p:sldId id="384" r:id="rId28"/>
    <p:sldId id="385" r:id="rId29"/>
    <p:sldId id="383" r:id="rId30"/>
    <p:sldId id="387" r:id="rId31"/>
    <p:sldId id="389" r:id="rId32"/>
    <p:sldId id="390" r:id="rId33"/>
    <p:sldId id="388" r:id="rId34"/>
    <p:sldId id="391" r:id="rId35"/>
    <p:sldId id="392" r:id="rId36"/>
    <p:sldId id="393" r:id="rId37"/>
    <p:sldId id="321" r:id="rId38"/>
    <p:sldId id="322" r:id="rId39"/>
    <p:sldId id="330" r:id="rId40"/>
    <p:sldId id="323" r:id="rId41"/>
    <p:sldId id="331" r:id="rId42"/>
    <p:sldId id="324" r:id="rId43"/>
    <p:sldId id="332" r:id="rId44"/>
    <p:sldId id="325" r:id="rId45"/>
    <p:sldId id="333" r:id="rId46"/>
    <p:sldId id="326" r:id="rId47"/>
    <p:sldId id="334" r:id="rId48"/>
    <p:sldId id="327" r:id="rId49"/>
    <p:sldId id="335" r:id="rId50"/>
    <p:sldId id="328" r:id="rId51"/>
    <p:sldId id="329" r:id="rId52"/>
    <p:sldId id="336" r:id="rId53"/>
    <p:sldId id="337" r:id="rId54"/>
    <p:sldId id="338" r:id="rId55"/>
    <p:sldId id="339" r:id="rId56"/>
    <p:sldId id="394" r:id="rId57"/>
    <p:sldId id="408" r:id="rId58"/>
    <p:sldId id="365" r:id="rId59"/>
    <p:sldId id="367" r:id="rId60"/>
    <p:sldId id="401" r:id="rId61"/>
    <p:sldId id="400" r:id="rId62"/>
    <p:sldId id="397" r:id="rId63"/>
    <p:sldId id="403" r:id="rId64"/>
    <p:sldId id="402" r:id="rId65"/>
    <p:sldId id="416" r:id="rId66"/>
    <p:sldId id="395" r:id="rId67"/>
    <p:sldId id="405" r:id="rId68"/>
    <p:sldId id="404" r:id="rId69"/>
    <p:sldId id="396" r:id="rId70"/>
    <p:sldId id="407" r:id="rId71"/>
    <p:sldId id="406" r:id="rId72"/>
    <p:sldId id="410" r:id="rId73"/>
    <p:sldId id="411" r:id="rId74"/>
    <p:sldId id="412" r:id="rId75"/>
    <p:sldId id="413" r:id="rId76"/>
    <p:sldId id="414" r:id="rId77"/>
    <p:sldId id="415" r:id="rId78"/>
    <p:sldId id="346" r:id="rId79"/>
    <p:sldId id="348" r:id="rId80"/>
    <p:sldId id="355" r:id="rId81"/>
    <p:sldId id="354" r:id="rId82"/>
    <p:sldId id="353" r:id="rId83"/>
    <p:sldId id="349" r:id="rId84"/>
    <p:sldId id="350" r:id="rId85"/>
    <p:sldId id="351" r:id="rId86"/>
    <p:sldId id="352" r:id="rId87"/>
    <p:sldId id="347" r:id="rId8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6A636-E137-4258-9AE5-A56F32C1A604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5C4FD-B352-4607-A367-8EAACBB41A4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35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Donc la tête</a:t>
            </a:r>
            <a:r>
              <a:rPr lang="fr-BE" baseline="0" dirty="0" smtClean="0"/>
              <a:t> de la file est à droite et la queue à gauche. On aurait pu faire l’inverse.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935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4271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59771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8018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5647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6632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192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9497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104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5967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397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La flèche permet de voir le sens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8133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4937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56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3534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Attention perte de place</a:t>
            </a:r>
            <a:r>
              <a:rPr lang="fr-BE" baseline="0" dirty="0" smtClean="0"/>
              <a:t> ! Le début de la table ne sera jamais réutilisé.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57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5127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 smtClean="0"/>
              <a:t>On pourrait ajouter </a:t>
            </a:r>
            <a:r>
              <a:rPr lang="fr-BE" baseline="0" dirty="0" err="1" smtClean="0"/>
              <a:t>indiceQueue</a:t>
            </a:r>
            <a:r>
              <a:rPr lang="fr-BE" baseline="0" dirty="0" smtClean="0"/>
              <a:t> ou </a:t>
            </a:r>
            <a:r>
              <a:rPr lang="fr-BE" baseline="0" dirty="0" err="1" smtClean="0"/>
              <a:t>indiceApresQueue</a:t>
            </a:r>
            <a:r>
              <a:rPr lang="fr-BE" baseline="0" dirty="0" smtClean="0"/>
              <a:t>. Attention, la classe de tests est non prévue pour des variantes.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58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1134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59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8513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137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068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851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3258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287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Enfile</a:t>
            </a:r>
            <a:r>
              <a:rPr lang="fr-BE" baseline="0" dirty="0" smtClean="0"/>
              <a:t> doit toujours réussir. Table « infinie ». En Java : la table est redimensionnable, mais il faudra fixer une taille physique de départ, par ex 4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7415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43876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3298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7391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5015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10280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18554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73961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65146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87129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561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 smtClean="0"/>
              <a:t>taille physique = 4  (</a:t>
            </a:r>
            <a:r>
              <a:rPr lang="fr-BE" baseline="0" dirty="0" err="1" smtClean="0"/>
              <a:t>capacity</a:t>
            </a:r>
            <a:r>
              <a:rPr lang="fr-BE" baseline="0" dirty="0" smtClean="0"/>
              <a:t>)    taille (logique) = 3 (size)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4499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52709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97973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70421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1870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Implémentation</a:t>
            </a:r>
            <a:r>
              <a:rPr lang="fr-BE" baseline="0" dirty="0" smtClean="0"/>
              <a:t> via table </a:t>
            </a:r>
            <a:r>
              <a:rPr lang="fr-BE" baseline="0" dirty="0" err="1" smtClean="0"/>
              <a:t>defile</a:t>
            </a:r>
            <a:r>
              <a:rPr lang="fr-BE" baseline="0" dirty="0" smtClean="0"/>
              <a:t>() version </a:t>
            </a:r>
            <a:r>
              <a:rPr lang="fr-BE" baseline="0" dirty="0" smtClean="0"/>
              <a:t>1 </a:t>
            </a:r>
            <a:r>
              <a:rPr lang="fr-BE" baseline="0" dirty="0" smtClean="0">
                <a:sym typeface="Wingdings" panose="05000000000000000000" pitchFamily="2" charset="2"/>
              </a:rPr>
              <a:t> décalages !!!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80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3284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Implémentation via table circulaire : </a:t>
            </a:r>
            <a:r>
              <a:rPr lang="fr-BE" dirty="0" err="1" smtClean="0"/>
              <a:t>defile</a:t>
            </a:r>
            <a:r>
              <a:rPr lang="fr-BE" dirty="0" smtClean="0"/>
              <a:t>() version </a:t>
            </a:r>
            <a:r>
              <a:rPr lang="fr-BE" dirty="0" smtClean="0"/>
              <a:t>2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81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87914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82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74044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86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13103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peekFirst</a:t>
            </a:r>
            <a:r>
              <a:rPr lang="fr-BE" dirty="0" smtClean="0"/>
              <a:t>() pas</a:t>
            </a:r>
            <a:r>
              <a:rPr lang="fr-BE" baseline="0" dirty="0" smtClean="0"/>
              <a:t> d’exception, mais renvoie </a:t>
            </a:r>
            <a:r>
              <a:rPr lang="fr-BE" baseline="0" dirty="0" err="1" smtClean="0"/>
              <a:t>null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87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31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mtClean="0"/>
              <a:t>Tous les</a:t>
            </a:r>
            <a:r>
              <a:rPr lang="fr-BE" baseline="0" smtClean="0"/>
              <a:t> exemples du diaporama sont mis dans la classe de tests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8028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554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1921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149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268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59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609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24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827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602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64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088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876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1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834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948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168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be/url?sa=i&amp;rct=j&amp;q=&amp;esrc=s&amp;source=images&amp;cd=&amp;cad=rja&amp;docid=W-aHj9Phzg3AhM&amp;tbnid=DhrDjl53C4SZZM:&amp;ved=0CAUQjRw&amp;url=http://www.doubledeclic.com/activites/ISO/iso2010/catalogue/Albums/M/slides/42%20-%20File%20d%20attente%20-%20TEXIER%20FRANCOIS%20-%20france.html&amp;ei=GpXrUpX7Hs-T0AWo0YDIBw&amp;bvm=bv.60444564,d.bGQ&amp;psig=AFQjCNGbIzlVmaqL8aMw_-J3wkyIGVgcUA&amp;ust=1391257100293196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hyperlink" Target="http://www.google.be/url?sa=i&amp;rct=j&amp;q=&amp;esrc=s&amp;source=images&amp;cd=&amp;cad=rja&amp;docid=hGZyk3RR-y54iM&amp;tbnid=Iscs4yHy1Cb68M:&amp;ved=0CAUQjRw&amp;url=http://www.menly.fr/auto-moto/36024-embouteillages-file-etude/&amp;ei=MZbrUq30BtSM0wWpmoH4CA&amp;bvm=bv.60444564,d.bGQ&amp;psig=AFQjCNEy-pTE4ksV6CQr5_HLIpQBp4ldSQ&amp;ust=1391257425355506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be/url?sa=i&amp;rct=j&amp;q=&amp;esrc=s&amp;source=images&amp;cd=&amp;docid=-c2U26_xFEDXpM&amp;tbnid=ztGh2C0ikJ3TtM:&amp;ved=0CAUQjRw&amp;url=http://axiomcafe.fr/book/export/html/227&amp;ei=FpTrUs7-BqeY1AWxzYHYBA&amp;bvm=bv.60444564,d.bGQ&amp;psig=AFQjCNH9LBGIx0EUhgV5R_39DrzSE-b6zw&amp;ust=1391256893222535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</a:t>
            </a:r>
            <a:r>
              <a:rPr lang="fr-BE" dirty="0" smtClean="0"/>
              <a:t>ILE (QUEUE)</a:t>
            </a:r>
            <a:endParaRPr lang="fr-BE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irc_mi" descr="11184469-files-d-39-attente-femme-impatient-a-un-guichet-automati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1728787"/>
            <a:ext cx="51625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9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f</a:t>
            </a:r>
            <a:r>
              <a:rPr lang="fr-BE" sz="3600" dirty="0" smtClean="0"/>
              <a:t>ile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  <p:sp>
        <p:nvSpPr>
          <p:cNvPr id="3" name="Rectangle 2"/>
          <p:cNvSpPr/>
          <p:nvPr/>
        </p:nvSpPr>
        <p:spPr>
          <a:xfrm>
            <a:off x="971600" y="2204864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enfile(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a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8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f</a:t>
            </a:r>
            <a:r>
              <a:rPr lang="fr-BE" sz="3600" dirty="0" smtClean="0"/>
              <a:t>ile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65541"/>
              </p:ext>
            </p:extLst>
          </p:nvPr>
        </p:nvGraphicFramePr>
        <p:xfrm>
          <a:off x="3851920" y="3501008"/>
          <a:ext cx="792088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/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0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f</a:t>
            </a:r>
            <a:r>
              <a:rPr lang="fr-BE" sz="3600" dirty="0" smtClean="0"/>
              <a:t>ile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65541"/>
              </p:ext>
            </p:extLst>
          </p:nvPr>
        </p:nvGraphicFramePr>
        <p:xfrm>
          <a:off x="3851920" y="3501008"/>
          <a:ext cx="792088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/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71600" y="2204864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enfile(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b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41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f</a:t>
            </a:r>
            <a:r>
              <a:rPr lang="fr-BE" sz="3600" dirty="0" smtClean="0"/>
              <a:t>ile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74783"/>
              </p:ext>
            </p:extLst>
          </p:nvPr>
        </p:nvGraphicFramePr>
        <p:xfrm>
          <a:off x="3851920" y="3501008"/>
          <a:ext cx="1656184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2886"/>
                <a:gridCol w="883298"/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f</a:t>
            </a:r>
            <a:r>
              <a:rPr lang="fr-BE" sz="3600" dirty="0" smtClean="0"/>
              <a:t>ile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74783"/>
              </p:ext>
            </p:extLst>
          </p:nvPr>
        </p:nvGraphicFramePr>
        <p:xfrm>
          <a:off x="3851920" y="3501008"/>
          <a:ext cx="1656184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2886"/>
                <a:gridCol w="883298"/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cxnSp>
        <p:nvCxnSpPr>
          <p:cNvPr id="5" name="Connecteur droit avec flèche 4"/>
          <p:cNvCxnSpPr/>
          <p:nvPr/>
        </p:nvCxnSpPr>
        <p:spPr>
          <a:xfrm>
            <a:off x="3923928" y="4554876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f</a:t>
            </a:r>
            <a:r>
              <a:rPr lang="fr-BE" sz="3600" dirty="0" smtClean="0"/>
              <a:t>ile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74783"/>
              </p:ext>
            </p:extLst>
          </p:nvPr>
        </p:nvGraphicFramePr>
        <p:xfrm>
          <a:off x="3851920" y="3501008"/>
          <a:ext cx="1656184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2886"/>
                <a:gridCol w="883298"/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1600" y="2204864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enfile(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c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68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f</a:t>
            </a:r>
            <a:r>
              <a:rPr lang="fr-BE" sz="3600" dirty="0" smtClean="0"/>
              <a:t>ile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25322"/>
              </p:ext>
            </p:extLst>
          </p:nvPr>
        </p:nvGraphicFramePr>
        <p:xfrm>
          <a:off x="3851920" y="3501008"/>
          <a:ext cx="2376264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3210"/>
                <a:gridCol w="826527"/>
                <a:gridCol w="826527"/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8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f</a:t>
            </a:r>
            <a:r>
              <a:rPr lang="fr-BE" sz="3600" dirty="0" smtClean="0"/>
              <a:t>ile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25322"/>
              </p:ext>
            </p:extLst>
          </p:nvPr>
        </p:nvGraphicFramePr>
        <p:xfrm>
          <a:off x="3851920" y="3501008"/>
          <a:ext cx="2376264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3210"/>
                <a:gridCol w="826527"/>
                <a:gridCol w="826527"/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71600" y="2204864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defile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f</a:t>
            </a:r>
            <a:r>
              <a:rPr lang="fr-BE" sz="3600" dirty="0" smtClean="0"/>
              <a:t>ile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89026"/>
              </p:ext>
            </p:extLst>
          </p:nvPr>
        </p:nvGraphicFramePr>
        <p:xfrm>
          <a:off x="3851920" y="3501008"/>
          <a:ext cx="1656184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2886"/>
                <a:gridCol w="883298"/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cs typeface="+mn-cs"/>
                          <a:sym typeface="Symbol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c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/>
              <a:t>I</a:t>
            </a:r>
            <a:r>
              <a:rPr lang="fr-BE" sz="3600" dirty="0" smtClean="0"/>
              <a:t>mplémentation de la file via une table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23950"/>
              </p:ext>
            </p:extLst>
          </p:nvPr>
        </p:nvGraphicFramePr>
        <p:xfrm>
          <a:off x="2771800" y="335699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0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1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2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3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…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53470"/>
              </p:ext>
            </p:extLst>
          </p:nvPr>
        </p:nvGraphicFramePr>
        <p:xfrm>
          <a:off x="2771800" y="3717032"/>
          <a:ext cx="6096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47424"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a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b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c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6153"/>
              </p:ext>
            </p:extLst>
          </p:nvPr>
        </p:nvGraphicFramePr>
        <p:xfrm>
          <a:off x="899592" y="2204864"/>
          <a:ext cx="2664296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0872"/>
                <a:gridCol w="926712"/>
                <a:gridCol w="926712"/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6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</p:txBody>
      </p:sp>
      <p:pic>
        <p:nvPicPr>
          <p:cNvPr id="1028" name="Picture 4" descr="https://encrypted-tbn3.gstatic.com/images?q=tbn:ANd9GcQnoC7vUJdTRZJQn-yyAc_7WPYWiOxfR3dh5gvGrsWwBVfajp1J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9724"/>
            <a:ext cx="4320480" cy="314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encrypted-tbn0.gstatic.com/images?q=tbn:ANd9GcQ2ADKFIC7TrSuyJ56SB4WrDM7tERPGFc6W-tYpE4KGEgMBfvPo7A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84953"/>
            <a:ext cx="41243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8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/>
              <a:t>I</a:t>
            </a:r>
            <a:r>
              <a:rPr lang="fr-BE" sz="3600" dirty="0" smtClean="0"/>
              <a:t>mplémentation de la file via une table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24230"/>
              </p:ext>
            </p:extLst>
          </p:nvPr>
        </p:nvGraphicFramePr>
        <p:xfrm>
          <a:off x="2771800" y="3356992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0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1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2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3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88176"/>
              </p:ext>
            </p:extLst>
          </p:nvPr>
        </p:nvGraphicFramePr>
        <p:xfrm>
          <a:off x="2771800" y="3717032"/>
          <a:ext cx="4064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147424"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a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b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c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sz="3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6153"/>
              </p:ext>
            </p:extLst>
          </p:nvPr>
        </p:nvGraphicFramePr>
        <p:xfrm>
          <a:off x="899592" y="2204864"/>
          <a:ext cx="2664296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0872"/>
                <a:gridCol w="926712"/>
                <a:gridCol w="926712"/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761797" y="4717152"/>
            <a:ext cx="1876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taille = 3 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2080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0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16334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Implémentation </a:t>
            </a:r>
            <a:r>
              <a:rPr lang="fr-BE" sz="3600" dirty="0"/>
              <a:t>: </a:t>
            </a:r>
            <a:r>
              <a:rPr lang="fr-BE" sz="3600" dirty="0" smtClean="0"/>
              <a:t>exemple 1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7320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0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16334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rgbClr val="0070C0"/>
                </a:solidFill>
              </a:rPr>
              <a:t>enfile(‘a’)</a:t>
            </a:r>
            <a:endParaRPr lang="fr-BE" sz="3200" dirty="0">
              <a:solidFill>
                <a:srgbClr val="0070C0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Implémentation </a:t>
            </a:r>
            <a:r>
              <a:rPr lang="fr-BE" sz="3600" dirty="0"/>
              <a:t>: </a:t>
            </a:r>
            <a:r>
              <a:rPr lang="fr-BE" sz="3600" dirty="0" smtClean="0"/>
              <a:t>exemple 1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5653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61169"/>
              </p:ext>
            </p:extLst>
          </p:nvPr>
        </p:nvGraphicFramePr>
        <p:xfrm>
          <a:off x="1534411" y="4248563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0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16334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534411" y="542549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1 </a:t>
            </a:r>
            <a:endParaRPr lang="fr-BE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rgbClr val="0070C0"/>
                </a:solidFill>
              </a:rPr>
              <a:t>enfile(‘a’)</a:t>
            </a:r>
            <a:endParaRPr lang="fr-BE" sz="3200" dirty="0">
              <a:solidFill>
                <a:srgbClr val="0070C0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Implémentation </a:t>
            </a:r>
            <a:r>
              <a:rPr lang="fr-BE" sz="3600" dirty="0"/>
              <a:t>: </a:t>
            </a:r>
            <a:r>
              <a:rPr lang="fr-BE" sz="3600" dirty="0" smtClean="0"/>
              <a:t>exemple 1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7123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</a:t>
            </a:r>
            <a:r>
              <a:rPr lang="fr-BE" sz="2800" dirty="0"/>
              <a:t>1</a:t>
            </a:r>
            <a:r>
              <a:rPr lang="fr-BE" sz="2800" dirty="0" smtClean="0"/>
              <a:t>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33344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Implémentation </a:t>
            </a:r>
            <a:r>
              <a:rPr lang="fr-BE" sz="3600" dirty="0"/>
              <a:t>: </a:t>
            </a:r>
            <a:r>
              <a:rPr lang="fr-BE" sz="3600" dirty="0" smtClean="0"/>
              <a:t>exemple 2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5728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</a:t>
            </a:r>
            <a:r>
              <a:rPr lang="fr-BE" sz="2800" dirty="0"/>
              <a:t>1</a:t>
            </a:r>
            <a:r>
              <a:rPr lang="fr-BE" sz="2800" dirty="0" smtClean="0"/>
              <a:t>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25865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rgbClr val="0070C0"/>
                </a:solidFill>
              </a:rPr>
              <a:t>enfile(‘b’)</a:t>
            </a:r>
            <a:endParaRPr lang="fr-BE" sz="3200" dirty="0">
              <a:solidFill>
                <a:srgbClr val="0070C0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Implémentation </a:t>
            </a:r>
            <a:r>
              <a:rPr lang="fr-BE" sz="3600" dirty="0"/>
              <a:t>: </a:t>
            </a:r>
            <a:r>
              <a:rPr lang="fr-BE" sz="3600" dirty="0" smtClean="0"/>
              <a:t>exemple 2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8082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74337"/>
              </p:ext>
            </p:extLst>
          </p:nvPr>
        </p:nvGraphicFramePr>
        <p:xfrm>
          <a:off x="1534411" y="4248563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</a:t>
            </a:r>
            <a:r>
              <a:rPr lang="fr-BE" sz="2800" dirty="0"/>
              <a:t>1</a:t>
            </a:r>
            <a:r>
              <a:rPr lang="fr-BE" sz="2800" dirty="0" smtClean="0"/>
              <a:t>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03431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534411" y="542549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</a:t>
            </a:r>
            <a:r>
              <a:rPr lang="fr-BE" sz="2800" dirty="0"/>
              <a:t>2</a:t>
            </a:r>
            <a:r>
              <a:rPr lang="fr-BE" sz="2800" dirty="0" smtClean="0"/>
              <a:t> </a:t>
            </a:r>
            <a:endParaRPr lang="fr-BE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rgbClr val="0070C0"/>
                </a:solidFill>
              </a:rPr>
              <a:t>enfile(‘b’)</a:t>
            </a:r>
            <a:endParaRPr lang="fr-BE" sz="3200" dirty="0">
              <a:solidFill>
                <a:srgbClr val="0070C0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Implémentation </a:t>
            </a:r>
            <a:r>
              <a:rPr lang="fr-BE" sz="3600" dirty="0"/>
              <a:t>: </a:t>
            </a:r>
            <a:r>
              <a:rPr lang="fr-BE" sz="3600" dirty="0" smtClean="0"/>
              <a:t>exemple 2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6592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2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53214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Implémentation </a:t>
            </a:r>
            <a:r>
              <a:rPr lang="fr-BE" sz="3600" dirty="0"/>
              <a:t>: </a:t>
            </a:r>
            <a:r>
              <a:rPr lang="fr-BE" sz="3600" dirty="0" smtClean="0"/>
              <a:t>exemple 3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6751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2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/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rgbClr val="0070C0"/>
                </a:solidFill>
              </a:rPr>
              <a:t>enfile(‘c’)</a:t>
            </a:r>
            <a:endParaRPr lang="fr-BE" sz="3200" dirty="0">
              <a:solidFill>
                <a:srgbClr val="0070C0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Implémentation </a:t>
            </a:r>
            <a:r>
              <a:rPr lang="fr-BE" sz="3600" dirty="0"/>
              <a:t>: </a:t>
            </a:r>
            <a:r>
              <a:rPr lang="fr-BE" sz="3600" dirty="0" smtClean="0"/>
              <a:t>exemple 3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0350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69837"/>
              </p:ext>
            </p:extLst>
          </p:nvPr>
        </p:nvGraphicFramePr>
        <p:xfrm>
          <a:off x="1534411" y="4248563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14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</a:t>
            </a:r>
            <a:r>
              <a:rPr lang="fr-BE" sz="2800" dirty="0"/>
              <a:t>2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10971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534411" y="542549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3 </a:t>
            </a:r>
            <a:endParaRPr lang="fr-BE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rgbClr val="0070C0"/>
                </a:solidFill>
              </a:rPr>
              <a:t>enfile(‘c’)</a:t>
            </a:r>
            <a:endParaRPr lang="fr-BE" sz="3200" dirty="0">
              <a:solidFill>
                <a:srgbClr val="0070C0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Implémentation </a:t>
            </a:r>
            <a:r>
              <a:rPr lang="fr-BE" sz="3600" dirty="0"/>
              <a:t>: </a:t>
            </a:r>
            <a:r>
              <a:rPr lang="fr-BE" sz="3600" dirty="0" smtClean="0"/>
              <a:t>exemple 3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8222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FILE (QUEUE)</a:t>
            </a:r>
            <a:endParaRPr lang="fr-BE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803600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</a:t>
            </a:r>
            <a:r>
              <a:rPr lang="fr-BE" sz="3600" dirty="0" smtClean="0"/>
              <a:t>file d’attente est </a:t>
            </a:r>
            <a:r>
              <a:rPr lang="fr-BE" sz="3600" dirty="0"/>
              <a:t>une suite d’objets de même type, possédant un ordre bien précis, et dont le nombre est </a:t>
            </a:r>
            <a:r>
              <a:rPr lang="fr-BE" sz="3600" dirty="0" smtClean="0"/>
              <a:t>variable</a:t>
            </a:r>
            <a:endParaRPr lang="fr-BE" sz="3600" dirty="0"/>
          </a:p>
          <a:p>
            <a:pPr hangingPunct="0"/>
            <a:endParaRPr lang="fr-BE" sz="3600" dirty="0" smtClean="0"/>
          </a:p>
          <a:p>
            <a:pPr hangingPunct="0"/>
            <a:r>
              <a:rPr lang="fr-BE" sz="3600" dirty="0" smtClean="0"/>
              <a:t>(</a:t>
            </a:r>
            <a:r>
              <a:rPr lang="fr-BE" sz="3600" dirty="0"/>
              <a:t>Une </a:t>
            </a:r>
            <a:r>
              <a:rPr lang="fr-BE" sz="3600" dirty="0" smtClean="0"/>
              <a:t>file </a:t>
            </a:r>
            <a:r>
              <a:rPr lang="fr-BE" sz="3600" dirty="0"/>
              <a:t>peut être vide!)</a:t>
            </a:r>
          </a:p>
        </p:txBody>
      </p:sp>
    </p:spTree>
    <p:extLst>
      <p:ext uri="{BB962C8B-B14F-4D97-AF65-F5344CB8AC3E}">
        <p14:creationId xmlns:p14="http://schemas.microsoft.com/office/powerpoint/2010/main" val="38998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4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3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1527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 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Implémentation </a:t>
            </a:r>
            <a:r>
              <a:rPr lang="fr-BE" sz="3600" dirty="0"/>
              <a:t>: </a:t>
            </a:r>
            <a:r>
              <a:rPr lang="fr-BE" sz="3600" dirty="0" smtClean="0"/>
              <a:t>exemple 4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0542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4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3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1527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 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 smtClean="0">
                <a:solidFill>
                  <a:srgbClr val="0070C0"/>
                </a:solidFill>
              </a:rPr>
              <a:t>defile</a:t>
            </a:r>
            <a:r>
              <a:rPr lang="fr-BE" sz="3200" dirty="0" smtClean="0">
                <a:solidFill>
                  <a:srgbClr val="0070C0"/>
                </a:solidFill>
              </a:rPr>
              <a:t>()</a:t>
            </a:r>
            <a:endParaRPr lang="fr-BE" sz="3200" dirty="0">
              <a:solidFill>
                <a:srgbClr val="0070C0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Implémentation </a:t>
            </a:r>
            <a:r>
              <a:rPr lang="fr-BE" sz="3600" dirty="0"/>
              <a:t>: </a:t>
            </a:r>
            <a:r>
              <a:rPr lang="fr-BE" sz="3600" dirty="0" smtClean="0"/>
              <a:t>exemple 4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452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4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3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1527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 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 smtClean="0">
                <a:solidFill>
                  <a:srgbClr val="0070C0"/>
                </a:solidFill>
              </a:rPr>
              <a:t>defile</a:t>
            </a:r>
            <a:r>
              <a:rPr lang="fr-BE" sz="3200" dirty="0" smtClean="0">
                <a:solidFill>
                  <a:srgbClr val="0070C0"/>
                </a:solidFill>
              </a:rPr>
              <a:t>() : version 1</a:t>
            </a:r>
            <a:endParaRPr lang="fr-BE" sz="3200" dirty="0">
              <a:solidFill>
                <a:srgbClr val="0070C0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Implémentation </a:t>
            </a:r>
            <a:r>
              <a:rPr lang="fr-BE" sz="3600" dirty="0"/>
              <a:t>: </a:t>
            </a:r>
            <a:r>
              <a:rPr lang="fr-BE" sz="3600" dirty="0" smtClean="0"/>
              <a:t>exemple 4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3615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96391"/>
              </p:ext>
            </p:extLst>
          </p:nvPr>
        </p:nvGraphicFramePr>
        <p:xfrm>
          <a:off x="1534411" y="4248563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14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3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1527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 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534411" y="542549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</a:t>
            </a:r>
            <a:r>
              <a:rPr lang="fr-BE" sz="2800" dirty="0"/>
              <a:t>2</a:t>
            </a:r>
            <a:r>
              <a:rPr lang="fr-BE" sz="2800" dirty="0" smtClean="0"/>
              <a:t> </a:t>
            </a:r>
            <a:endParaRPr lang="fr-BE" sz="2800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Implémentation </a:t>
            </a:r>
            <a:r>
              <a:rPr lang="fr-BE" sz="3600" dirty="0"/>
              <a:t>: </a:t>
            </a:r>
            <a:r>
              <a:rPr lang="fr-BE" sz="3600" dirty="0" smtClean="0"/>
              <a:t>exemple 4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  <p:sp>
        <p:nvSpPr>
          <p:cNvPr id="9" name="ZoneTexte 8"/>
          <p:cNvSpPr txBox="1"/>
          <p:nvPr/>
        </p:nvSpPr>
        <p:spPr>
          <a:xfrm>
            <a:off x="4788024" y="3360108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 smtClean="0">
                <a:solidFill>
                  <a:srgbClr val="0070C0"/>
                </a:solidFill>
              </a:rPr>
              <a:t>defile</a:t>
            </a:r>
            <a:r>
              <a:rPr lang="fr-BE" sz="3200" dirty="0" smtClean="0">
                <a:solidFill>
                  <a:srgbClr val="0070C0"/>
                </a:solidFill>
              </a:rPr>
              <a:t>() : version 1</a:t>
            </a:r>
            <a:endParaRPr lang="fr-B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4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3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/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 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 smtClean="0">
                <a:solidFill>
                  <a:srgbClr val="0070C0"/>
                </a:solidFill>
              </a:rPr>
              <a:t>defile</a:t>
            </a:r>
            <a:r>
              <a:rPr lang="fr-BE" sz="3200" dirty="0" smtClean="0">
                <a:solidFill>
                  <a:srgbClr val="0070C0"/>
                </a:solidFill>
              </a:rPr>
              <a:t>() : version 2</a:t>
            </a:r>
            <a:endParaRPr lang="fr-BE" sz="3200" dirty="0">
              <a:solidFill>
                <a:srgbClr val="0070C0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Implémentation </a:t>
            </a:r>
            <a:r>
              <a:rPr lang="fr-BE" sz="3600" dirty="0"/>
              <a:t>: </a:t>
            </a:r>
            <a:r>
              <a:rPr lang="fr-BE" sz="3600" dirty="0" smtClean="0"/>
              <a:t>exemple 4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5558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63574"/>
              </p:ext>
            </p:extLst>
          </p:nvPr>
        </p:nvGraphicFramePr>
        <p:xfrm>
          <a:off x="1534411" y="4248563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14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3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/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 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534411" y="542549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/>
              <a:t>taille = 2 </a:t>
            </a:r>
            <a:endParaRPr lang="fr-BE" sz="2800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smtClean="0"/>
              <a:t/>
            </a:r>
            <a:br>
              <a:rPr lang="fr-BE" smtClean="0"/>
            </a:br>
            <a:r>
              <a:rPr lang="fr-BE" smtClean="0"/>
              <a:t>Implémentation : exemple 4</a:t>
            </a:r>
            <a:br>
              <a:rPr lang="fr-BE" smtClean="0"/>
            </a:br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4788024" y="3360108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 smtClean="0">
                <a:solidFill>
                  <a:srgbClr val="0070C0"/>
                </a:solidFill>
              </a:rPr>
              <a:t>defile</a:t>
            </a:r>
            <a:r>
              <a:rPr lang="fr-BE" sz="3200" dirty="0" smtClean="0">
                <a:solidFill>
                  <a:srgbClr val="0070C0"/>
                </a:solidFill>
              </a:rPr>
              <a:t>() : version 2</a:t>
            </a:r>
            <a:endParaRPr lang="fr-B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63574"/>
              </p:ext>
            </p:extLst>
          </p:nvPr>
        </p:nvGraphicFramePr>
        <p:xfrm>
          <a:off x="1534411" y="4248563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3677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0   taille = 3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/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 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534411" y="5425494"/>
            <a:ext cx="541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</a:t>
            </a:r>
            <a:r>
              <a:rPr lang="fr-BE" sz="2800" dirty="0"/>
              <a:t>= </a:t>
            </a:r>
            <a:r>
              <a:rPr lang="fr-BE" sz="2800" dirty="0" smtClean="0"/>
              <a:t>1  taille = 2</a:t>
            </a:r>
            <a:endParaRPr lang="fr-BE" sz="2800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smtClean="0"/>
              <a:t/>
            </a:r>
            <a:br>
              <a:rPr lang="fr-BE" smtClean="0"/>
            </a:br>
            <a:r>
              <a:rPr lang="fr-BE" smtClean="0"/>
              <a:t>Implémentation : exemple 4</a:t>
            </a:r>
            <a:br>
              <a:rPr lang="fr-BE" smtClean="0"/>
            </a:br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4788024" y="3360108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 smtClean="0">
                <a:solidFill>
                  <a:srgbClr val="0070C0"/>
                </a:solidFill>
              </a:rPr>
              <a:t>defile</a:t>
            </a:r>
            <a:r>
              <a:rPr lang="fr-BE" sz="3200" dirty="0" smtClean="0">
                <a:solidFill>
                  <a:srgbClr val="0070C0"/>
                </a:solidFill>
              </a:rPr>
              <a:t>() : version 2</a:t>
            </a:r>
            <a:endParaRPr lang="fr-B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287016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Discussion </a:t>
            </a:r>
            <a:r>
              <a:rPr lang="fr-BE" dirty="0"/>
              <a:t>autour du coût </a:t>
            </a:r>
            <a:r>
              <a:rPr lang="fr-BE" dirty="0" smtClean="0"/>
              <a:t>du </a:t>
            </a:r>
            <a:r>
              <a:rPr lang="fr-BE" dirty="0" err="1" smtClean="0"/>
              <a:t>defile</a:t>
            </a:r>
            <a:r>
              <a:rPr lang="fr-BE" dirty="0" smtClean="0"/>
              <a:t>()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69068"/>
              </p:ext>
            </p:extLst>
          </p:nvPr>
        </p:nvGraphicFramePr>
        <p:xfrm>
          <a:off x="251520" y="2924944"/>
          <a:ext cx="8229604" cy="6553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200" dirty="0" smtClean="0"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  <a:sym typeface="Symbol"/>
                        </a:rPr>
                        <a:t>‘a’</a:t>
                      </a:r>
                      <a:endParaRPr lang="fr-BE" sz="900" kern="1400" dirty="0">
                        <a:effectLst/>
                        <a:latin typeface="+mn-lt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  <a:sym typeface="Symbol"/>
                        </a:rPr>
                        <a:t>‘</a:t>
                      </a: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b’</a:t>
                      </a:r>
                      <a:endParaRPr lang="fr-BE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c’</a:t>
                      </a:r>
                      <a:endParaRPr lang="fr-BE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d’</a:t>
                      </a:r>
                      <a:endParaRPr lang="fr-BE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e’</a:t>
                      </a:r>
                      <a:endParaRPr lang="fr-BE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200" dirty="0" smtClean="0"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  <a:sym typeface="Symbol"/>
                        </a:rPr>
                        <a:t>‘f’</a:t>
                      </a:r>
                      <a:endParaRPr lang="fr-BE" sz="900" kern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g’</a:t>
                      </a: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  <a:sym typeface="Symbol"/>
                        </a:rPr>
                        <a:t> </a:t>
                      </a:r>
                      <a:endParaRPr lang="fr-BE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00319"/>
              </p:ext>
            </p:extLst>
          </p:nvPr>
        </p:nvGraphicFramePr>
        <p:xfrm>
          <a:off x="251520" y="4221088"/>
          <a:ext cx="8229604" cy="6553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48072"/>
                <a:gridCol w="648072"/>
                <a:gridCol w="720080"/>
                <a:gridCol w="725420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5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‘b’</a:t>
                      </a:r>
                      <a:endParaRPr lang="fr-BE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‘c’</a:t>
                      </a:r>
                      <a:endParaRPr lang="fr-BE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‘d’</a:t>
                      </a:r>
                      <a:endParaRPr lang="fr-BE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‘e’</a:t>
                      </a:r>
                      <a:endParaRPr lang="fr-BE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‘f’</a:t>
                      </a:r>
                      <a:endParaRPr lang="fr-BE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‘g’</a:t>
                      </a:r>
                      <a:endParaRPr lang="fr-BE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1560" y="1772816"/>
            <a:ext cx="1881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>
                <a:cs typeface="Courier New" panose="02070309020205020404" pitchFamily="49" charset="0"/>
              </a:rPr>
              <a:t>version 1</a:t>
            </a:r>
            <a:endParaRPr lang="fr-BE" sz="36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539552" y="3529817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1925096" y="3529817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573168" y="3529817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3203848" y="3529817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3851920" y="3529817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1259632" y="3529817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9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6095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‘a’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‘c'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873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24228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‘a’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  <p:sp>
        <p:nvSpPr>
          <p:cNvPr id="2" name="Flèche courbée vers le haut 1"/>
          <p:cNvSpPr/>
          <p:nvPr/>
        </p:nvSpPr>
        <p:spPr>
          <a:xfrm rot="10800000">
            <a:off x="323528" y="2060848"/>
            <a:ext cx="936104" cy="720080"/>
          </a:xfrm>
          <a:prstGeom prst="curvedUp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3648" y="2134597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>
                <a:solidFill>
                  <a:schemeClr val="accent1">
                    <a:lumMod val="75000"/>
                  </a:schemeClr>
                </a:solidFill>
              </a:rPr>
              <a:t>1 x</a:t>
            </a:r>
            <a:endParaRPr lang="fr-BE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225" y="1196752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L’ajout </a:t>
            </a:r>
            <a:r>
              <a:rPr lang="fr-BE" sz="3600" dirty="0"/>
              <a:t>se fait en queue (fin)</a:t>
            </a:r>
          </a:p>
          <a:p>
            <a:pPr hangingPunct="0"/>
            <a:r>
              <a:rPr lang="fr-BE" sz="3600" dirty="0"/>
              <a:t>Le retrait se fait en tête (début)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ajouter 	</a:t>
            </a:r>
            <a:r>
              <a:rPr lang="fr-BE" sz="3600" dirty="0">
                <a:sym typeface="Symbol"/>
              </a:rPr>
              <a:t></a:t>
            </a:r>
            <a:r>
              <a:rPr lang="fr-BE" sz="3600" dirty="0"/>
              <a:t> 	</a:t>
            </a:r>
            <a:r>
              <a:rPr lang="fr-BE" sz="3600" dirty="0" smtClean="0"/>
              <a:t>enfiler </a:t>
            </a:r>
            <a:r>
              <a:rPr lang="fr-BE" sz="3600" dirty="0"/>
              <a:t>	</a:t>
            </a:r>
            <a:r>
              <a:rPr lang="fr-BE" sz="3600" dirty="0">
                <a:sym typeface="Symbol"/>
              </a:rPr>
              <a:t></a:t>
            </a:r>
            <a:r>
              <a:rPr lang="fr-BE" sz="3600" dirty="0"/>
              <a:t>	</a:t>
            </a:r>
            <a:r>
              <a:rPr lang="fr-BE" sz="3600" dirty="0" smtClean="0"/>
              <a:t>enfile</a:t>
            </a:r>
            <a:endParaRPr lang="fr-BE" sz="3600" dirty="0"/>
          </a:p>
          <a:p>
            <a:pPr hangingPunct="0"/>
            <a:r>
              <a:rPr lang="fr-BE" sz="3600" dirty="0"/>
              <a:t>retirer 	</a:t>
            </a:r>
            <a:r>
              <a:rPr lang="fr-BE" sz="3600" dirty="0">
                <a:sym typeface="Symbol"/>
              </a:rPr>
              <a:t></a:t>
            </a:r>
            <a:r>
              <a:rPr lang="fr-BE" sz="3600" dirty="0"/>
              <a:t> 	</a:t>
            </a:r>
            <a:r>
              <a:rPr lang="fr-BE" sz="3600" dirty="0" smtClean="0"/>
              <a:t>défiler </a:t>
            </a:r>
            <a:r>
              <a:rPr lang="fr-BE" sz="3600" dirty="0"/>
              <a:t>	</a:t>
            </a:r>
            <a:r>
              <a:rPr lang="fr-BE" sz="3600" dirty="0">
                <a:sym typeface="Symbol"/>
              </a:rPr>
              <a:t></a:t>
            </a:r>
            <a:r>
              <a:rPr lang="fr-BE" sz="3600" dirty="0"/>
              <a:t>	</a:t>
            </a:r>
            <a:r>
              <a:rPr lang="fr-BE" sz="3600" dirty="0" err="1" smtClean="0"/>
              <a:t>defile</a:t>
            </a:r>
            <a:endParaRPr lang="fr-BE" sz="3600" dirty="0"/>
          </a:p>
          <a:p>
            <a:pPr hangingPunct="0"/>
            <a:r>
              <a:rPr lang="fr-BE" sz="3600" dirty="0"/>
              <a:t> </a:t>
            </a:r>
          </a:p>
          <a:p>
            <a:pPr hangingPunct="0"/>
            <a:r>
              <a:rPr lang="en-GB" sz="3600" dirty="0"/>
              <a:t>F.I.F.O </a:t>
            </a:r>
            <a:endParaRPr lang="en-GB" sz="3600" dirty="0" smtClean="0"/>
          </a:p>
          <a:p>
            <a:pPr hangingPunct="0"/>
            <a:r>
              <a:rPr lang="en-GB" sz="3600" dirty="0" smtClean="0"/>
              <a:t>(</a:t>
            </a:r>
            <a:r>
              <a:rPr lang="en-GB" sz="3600" dirty="0"/>
              <a:t>First In First Out</a:t>
            </a:r>
            <a:r>
              <a:rPr lang="en-GB" sz="3600" dirty="0" smtClean="0"/>
              <a:t>)</a:t>
            </a:r>
            <a:endParaRPr lang="fr-BE" sz="3600" dirty="0"/>
          </a:p>
        </p:txBody>
      </p:sp>
      <p:pic>
        <p:nvPicPr>
          <p:cNvPr id="4" name="Picture 2" descr="http://axiomcafe.fr/sites/axiomcafe.fr/files/enqueue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293096"/>
            <a:ext cx="38481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7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2720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08063"/>
                <a:gridCol w="763343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‘d’ 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0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34723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  <p:sp>
        <p:nvSpPr>
          <p:cNvPr id="5" name="Flèche courbée vers le haut 4"/>
          <p:cNvSpPr/>
          <p:nvPr/>
        </p:nvSpPr>
        <p:spPr>
          <a:xfrm rot="10800000">
            <a:off x="971600" y="2132856"/>
            <a:ext cx="936104" cy="720080"/>
          </a:xfrm>
          <a:prstGeom prst="curvedUp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08845" y="2132856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BE" sz="3600" dirty="0" smtClean="0">
                <a:solidFill>
                  <a:schemeClr val="accent1">
                    <a:lumMod val="75000"/>
                  </a:schemeClr>
                </a:solidFill>
              </a:rPr>
              <a:t> x</a:t>
            </a:r>
            <a:endParaRPr lang="fr-BE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13983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5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6672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  <p:sp>
        <p:nvSpPr>
          <p:cNvPr id="3" name="Flèche courbée vers le haut 2"/>
          <p:cNvSpPr/>
          <p:nvPr/>
        </p:nvSpPr>
        <p:spPr>
          <a:xfrm rot="10800000">
            <a:off x="1691680" y="2132856"/>
            <a:ext cx="936104" cy="720080"/>
          </a:xfrm>
          <a:prstGeom prst="curvedUp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5816" y="2132856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fr-BE" sz="3600" dirty="0" smtClean="0">
                <a:solidFill>
                  <a:schemeClr val="accent1">
                    <a:lumMod val="75000"/>
                  </a:schemeClr>
                </a:solidFill>
              </a:rPr>
              <a:t> x</a:t>
            </a:r>
            <a:endParaRPr lang="fr-BE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32972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8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13660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  <p:sp>
        <p:nvSpPr>
          <p:cNvPr id="3" name="Flèche courbée vers le haut 2"/>
          <p:cNvSpPr/>
          <p:nvPr/>
        </p:nvSpPr>
        <p:spPr>
          <a:xfrm rot="10800000">
            <a:off x="2411760" y="2132856"/>
            <a:ext cx="936104" cy="720080"/>
          </a:xfrm>
          <a:prstGeom prst="curvedUp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635896" y="2132856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fr-BE" sz="3600" dirty="0" smtClean="0">
                <a:solidFill>
                  <a:schemeClr val="accent1">
                    <a:lumMod val="75000"/>
                  </a:schemeClr>
                </a:solidFill>
              </a:rPr>
              <a:t> x</a:t>
            </a:r>
            <a:endParaRPr lang="fr-BE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3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093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671771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  <p:sp>
        <p:nvSpPr>
          <p:cNvPr id="3" name="Flèche courbée vers le haut 2"/>
          <p:cNvSpPr/>
          <p:nvPr/>
        </p:nvSpPr>
        <p:spPr>
          <a:xfrm rot="10800000">
            <a:off x="3059832" y="2132856"/>
            <a:ext cx="936104" cy="720080"/>
          </a:xfrm>
          <a:prstGeom prst="curvedUp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83968" y="2132112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fr-BE" sz="3600" dirty="0" smtClean="0">
                <a:solidFill>
                  <a:schemeClr val="accent1">
                    <a:lumMod val="75000"/>
                  </a:schemeClr>
                </a:solidFill>
              </a:rPr>
              <a:t> x</a:t>
            </a:r>
            <a:endParaRPr lang="fr-BE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39772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1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18760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‘f'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  <p:sp>
        <p:nvSpPr>
          <p:cNvPr id="3" name="Flèche courbée vers le haut 2"/>
          <p:cNvSpPr/>
          <p:nvPr/>
        </p:nvSpPr>
        <p:spPr>
          <a:xfrm rot="10800000">
            <a:off x="3779912" y="2132856"/>
            <a:ext cx="936104" cy="720080"/>
          </a:xfrm>
          <a:prstGeom prst="curvedUp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932040" y="2161562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fr-BE" sz="3600" dirty="0" smtClean="0">
                <a:solidFill>
                  <a:schemeClr val="accent1">
                    <a:lumMod val="75000"/>
                  </a:schemeClr>
                </a:solidFill>
              </a:rPr>
              <a:t> x</a:t>
            </a:r>
            <a:endParaRPr lang="fr-BE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8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smtClean="0"/>
              <a:t>File </a:t>
            </a:r>
            <a:r>
              <a:rPr lang="fr-BE" sz="3600" dirty="0"/>
              <a:t>:</a:t>
            </a:r>
          </a:p>
          <a:p>
            <a:pPr hangingPunct="0"/>
            <a:r>
              <a:rPr lang="fr-BE" dirty="0"/>
              <a:t> </a:t>
            </a:r>
            <a:endParaRPr lang="fr-BE" dirty="0" smtClean="0"/>
          </a:p>
          <a:p>
            <a:pPr hangingPunct="0"/>
            <a:endParaRPr lang="fr-BE" dirty="0"/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enfile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 element)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defile()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premier()throws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29957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3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40621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  <a:latin typeface="+mn-lt"/>
                          <a:ea typeface="+mn-ea"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‘g’</a:t>
                      </a:r>
                      <a:endParaRPr lang="fr-BE" sz="900" kern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5148064" y="4653136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smtClean="0"/>
              <a:t>Coût : O(N)</a:t>
            </a:r>
            <a:endParaRPr lang="fr-BE" sz="4000" dirty="0"/>
          </a:p>
        </p:txBody>
      </p:sp>
    </p:spTree>
    <p:extLst>
      <p:ext uri="{BB962C8B-B14F-4D97-AF65-F5344CB8AC3E}">
        <p14:creationId xmlns:p14="http://schemas.microsoft.com/office/powerpoint/2010/main" val="26194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287016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Discussion </a:t>
            </a:r>
            <a:r>
              <a:rPr lang="fr-BE" dirty="0"/>
              <a:t>autour du coût </a:t>
            </a:r>
            <a:r>
              <a:rPr lang="fr-BE" dirty="0" smtClean="0"/>
              <a:t>du </a:t>
            </a:r>
            <a:r>
              <a:rPr lang="fr-BE" dirty="0" err="1" smtClean="0"/>
              <a:t>defile</a:t>
            </a:r>
            <a:r>
              <a:rPr lang="fr-BE" dirty="0" smtClean="0"/>
              <a:t>()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94733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‘a’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‘d'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1560" y="1772816"/>
            <a:ext cx="1881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>
                <a:cs typeface="Courier New" panose="02070309020205020404" pitchFamily="49" charset="0"/>
              </a:rPr>
              <a:t>version </a:t>
            </a:r>
            <a:r>
              <a:rPr lang="fr-BE" sz="3600" dirty="0" smtClean="0">
                <a:cs typeface="Courier New" panose="02070309020205020404" pitchFamily="49" charset="0"/>
              </a:rPr>
              <a:t>2</a:t>
            </a:r>
            <a:endParaRPr lang="fr-BE" sz="3600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39044"/>
              </p:ext>
            </p:extLst>
          </p:nvPr>
        </p:nvGraphicFramePr>
        <p:xfrm>
          <a:off x="323528" y="4077072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08673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‘a’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  <p:cxnSp>
        <p:nvCxnSpPr>
          <p:cNvPr id="3" name="Connecteur droit avec flèche 2"/>
          <p:cNvCxnSpPr/>
          <p:nvPr/>
        </p:nvCxnSpPr>
        <p:spPr>
          <a:xfrm flipH="1">
            <a:off x="539552" y="2060848"/>
            <a:ext cx="360040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043608" y="1772080"/>
            <a:ext cx="93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 smtClean="0"/>
              <a:t>tete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5340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73362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‘a’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  <p:cxnSp>
        <p:nvCxnSpPr>
          <p:cNvPr id="3" name="Connecteur droit avec flèche 2"/>
          <p:cNvCxnSpPr/>
          <p:nvPr/>
        </p:nvCxnSpPr>
        <p:spPr>
          <a:xfrm flipH="1">
            <a:off x="1330776" y="2178972"/>
            <a:ext cx="360040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691680" y="1770778"/>
            <a:ext cx="93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 smtClean="0"/>
              <a:t>tete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7212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0238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‘a’</a:t>
                      </a:r>
                      <a:endParaRPr lang="fr-BE" sz="9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  <p:cxnSp>
        <p:nvCxnSpPr>
          <p:cNvPr id="3" name="Connecteur droit avec flèche 2"/>
          <p:cNvCxnSpPr/>
          <p:nvPr/>
        </p:nvCxnSpPr>
        <p:spPr>
          <a:xfrm flipH="1">
            <a:off x="1330776" y="2178972"/>
            <a:ext cx="360040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691680" y="1770778"/>
            <a:ext cx="93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 smtClean="0"/>
              <a:t>tete</a:t>
            </a:r>
            <a:endParaRPr lang="fr-BE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5148064" y="4653136"/>
            <a:ext cx="2449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smtClean="0"/>
              <a:t>Coût : O(1)</a:t>
            </a:r>
            <a:endParaRPr lang="fr-BE" sz="4000" dirty="0"/>
          </a:p>
        </p:txBody>
      </p:sp>
    </p:spTree>
    <p:extLst>
      <p:ext uri="{BB962C8B-B14F-4D97-AF65-F5344CB8AC3E}">
        <p14:creationId xmlns:p14="http://schemas.microsoft.com/office/powerpoint/2010/main" val="1910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287016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Discussion </a:t>
            </a:r>
            <a:r>
              <a:rPr lang="fr-BE" dirty="0"/>
              <a:t>autour du coût </a:t>
            </a:r>
            <a:r>
              <a:rPr lang="fr-BE" dirty="0" smtClean="0"/>
              <a:t>du </a:t>
            </a:r>
            <a:r>
              <a:rPr lang="fr-BE" dirty="0" err="1" smtClean="0"/>
              <a:t>defile</a:t>
            </a:r>
            <a:r>
              <a:rPr lang="fr-BE" dirty="0" smtClean="0"/>
              <a:t>()</a:t>
            </a:r>
            <a:br>
              <a:rPr lang="fr-BE" dirty="0" smtClean="0"/>
            </a:br>
            <a:r>
              <a:rPr lang="fr-BE" dirty="0" smtClean="0"/>
              <a:t>version 2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611560" y="1772816"/>
            <a:ext cx="4477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>
                <a:cs typeface="Courier New" panose="02070309020205020404" pitchFamily="49" charset="0"/>
              </a:rPr>
              <a:t>A</a:t>
            </a:r>
            <a:r>
              <a:rPr lang="fr-BE" sz="3600" dirty="0" smtClean="0">
                <a:cs typeface="Courier New" panose="02070309020205020404" pitchFamily="49" charset="0"/>
              </a:rPr>
              <a:t>près plusieurs </a:t>
            </a:r>
            <a:r>
              <a:rPr lang="fr-BE" sz="3600" dirty="0" err="1" smtClean="0">
                <a:cs typeface="Courier New" panose="02070309020205020404" pitchFamily="49" charset="0"/>
              </a:rPr>
              <a:t>defile</a:t>
            </a:r>
            <a:r>
              <a:rPr lang="fr-BE" sz="3600" dirty="0" smtClean="0">
                <a:cs typeface="Courier New" panose="02070309020205020404" pitchFamily="49" charset="0"/>
              </a:rPr>
              <a:t>()</a:t>
            </a:r>
            <a:endParaRPr lang="fr-BE" sz="3600" dirty="0"/>
          </a:p>
        </p:txBody>
      </p:sp>
      <p:sp>
        <p:nvSpPr>
          <p:cNvPr id="6" name="ZoneTexte 5"/>
          <p:cNvSpPr txBox="1"/>
          <p:nvPr/>
        </p:nvSpPr>
        <p:spPr>
          <a:xfrm>
            <a:off x="4366322" y="3851458"/>
            <a:ext cx="93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 smtClean="0"/>
              <a:t>tete</a:t>
            </a:r>
            <a:endParaRPr lang="fr-BE" sz="36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3969067" y="3549784"/>
            <a:ext cx="397255" cy="50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21019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287016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Discussion </a:t>
            </a:r>
            <a:r>
              <a:rPr lang="fr-BE" dirty="0"/>
              <a:t>autour du coût </a:t>
            </a:r>
            <a:r>
              <a:rPr lang="fr-BE" dirty="0" smtClean="0"/>
              <a:t>du </a:t>
            </a:r>
            <a:r>
              <a:rPr lang="fr-BE" dirty="0" err="1" smtClean="0"/>
              <a:t>defile</a:t>
            </a:r>
            <a:r>
              <a:rPr lang="fr-BE" dirty="0" smtClean="0"/>
              <a:t>()</a:t>
            </a:r>
            <a:br>
              <a:rPr lang="fr-BE" dirty="0" smtClean="0"/>
            </a:br>
            <a:r>
              <a:rPr lang="fr-BE" dirty="0" smtClean="0"/>
              <a:t>version 2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611560" y="1772816"/>
            <a:ext cx="4477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>
                <a:cs typeface="Courier New" panose="02070309020205020404" pitchFamily="49" charset="0"/>
              </a:rPr>
              <a:t>A</a:t>
            </a:r>
            <a:r>
              <a:rPr lang="fr-BE" sz="3600" dirty="0" smtClean="0">
                <a:cs typeface="Courier New" panose="02070309020205020404" pitchFamily="49" charset="0"/>
              </a:rPr>
              <a:t>près plusieurs </a:t>
            </a:r>
            <a:r>
              <a:rPr lang="fr-BE" sz="3600" dirty="0" err="1" smtClean="0">
                <a:cs typeface="Courier New" panose="02070309020205020404" pitchFamily="49" charset="0"/>
              </a:rPr>
              <a:t>defile</a:t>
            </a:r>
            <a:r>
              <a:rPr lang="fr-BE" sz="3600" dirty="0" smtClean="0">
                <a:cs typeface="Courier New" panose="02070309020205020404" pitchFamily="49" charset="0"/>
              </a:rPr>
              <a:t>()</a:t>
            </a:r>
            <a:endParaRPr lang="fr-BE" sz="3600" dirty="0"/>
          </a:p>
        </p:txBody>
      </p:sp>
      <p:sp>
        <p:nvSpPr>
          <p:cNvPr id="6" name="ZoneTexte 5"/>
          <p:cNvSpPr txBox="1"/>
          <p:nvPr/>
        </p:nvSpPr>
        <p:spPr>
          <a:xfrm>
            <a:off x="4366322" y="3851458"/>
            <a:ext cx="93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 smtClean="0"/>
              <a:t>tete</a:t>
            </a:r>
            <a:endParaRPr lang="fr-BE" sz="36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3969067" y="3549784"/>
            <a:ext cx="397255" cy="50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21019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/>
                <a:gridCol w="685411"/>
                <a:gridCol w="685411"/>
                <a:gridCol w="685411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  <a:gridCol w="685995"/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 smtClean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</a:tr>
            </a:tbl>
          </a:graphicData>
        </a:graphic>
      </p:graphicFrame>
      <p:cxnSp>
        <p:nvCxnSpPr>
          <p:cNvPr id="4" name="Connecteur droit avec flèche 3"/>
          <p:cNvCxnSpPr/>
          <p:nvPr/>
        </p:nvCxnSpPr>
        <p:spPr>
          <a:xfrm>
            <a:off x="251520" y="3851458"/>
            <a:ext cx="345638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</a:t>
            </a:r>
            <a:r>
              <a:rPr lang="fr-BE" dirty="0"/>
              <a:t>de la file </a:t>
            </a:r>
            <a:r>
              <a:rPr lang="fr-BE" dirty="0" smtClean="0"/>
              <a:t>via une </a:t>
            </a:r>
            <a:r>
              <a:rPr lang="fr-BE" dirty="0"/>
              <a:t>table </a:t>
            </a:r>
            <a:r>
              <a:rPr lang="fr-BE" b="1" dirty="0">
                <a:solidFill>
                  <a:srgbClr val="00B0F0"/>
                </a:solidFill>
              </a:rPr>
              <a:t>circulaire</a:t>
            </a:r>
            <a:r>
              <a:rPr lang="fr-BE" b="1" dirty="0"/>
              <a:t> </a:t>
            </a:r>
            <a:r>
              <a:rPr lang="fr-BE" dirty="0"/>
              <a:t>: </a:t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24269"/>
              </p:ext>
            </p:extLst>
          </p:nvPr>
        </p:nvGraphicFramePr>
        <p:xfrm>
          <a:off x="1403649" y="2780928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cxnSp>
        <p:nvCxnSpPr>
          <p:cNvPr id="4" name="Connecteur droit avec flèche 3"/>
          <p:cNvCxnSpPr/>
          <p:nvPr/>
        </p:nvCxnSpPr>
        <p:spPr>
          <a:xfrm flipV="1">
            <a:off x="4114826" y="3898793"/>
            <a:ext cx="288032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114826" y="4384478"/>
            <a:ext cx="93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/>
              <a:t>t</a:t>
            </a:r>
            <a:r>
              <a:rPr lang="fr-BE" sz="3600" dirty="0" err="1" smtClean="0"/>
              <a:t>ete</a:t>
            </a:r>
            <a:endParaRPr lang="fr-BE" sz="3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453560" y="5465469"/>
            <a:ext cx="4280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 smtClean="0"/>
              <a:t>indiceTete</a:t>
            </a:r>
            <a:r>
              <a:rPr lang="fr-BE" sz="3600" dirty="0" smtClean="0"/>
              <a:t>     +     taille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2239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2 , taille = 2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76415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5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0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smtClean="0"/>
              <a:t>File </a:t>
            </a:r>
            <a:r>
              <a:rPr lang="fr-BE" sz="3600" dirty="0"/>
              <a:t>:</a:t>
            </a:r>
          </a:p>
          <a:p>
            <a:pPr hangingPunct="0"/>
            <a:r>
              <a:rPr lang="fr-BE" dirty="0"/>
              <a:t> </a:t>
            </a:r>
            <a:endParaRPr lang="fr-BE" dirty="0" smtClean="0"/>
          </a:p>
          <a:p>
            <a:pPr hangingPunct="0"/>
            <a:endParaRPr lang="fr-BE" dirty="0"/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enfile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 element)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defile()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premier()throws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51520" y="3861048"/>
            <a:ext cx="43204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Ellipse 3"/>
          <p:cNvSpPr/>
          <p:nvPr/>
        </p:nvSpPr>
        <p:spPr>
          <a:xfrm>
            <a:off x="251520" y="4619470"/>
            <a:ext cx="43204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1547664" y="5805264"/>
            <a:ext cx="4904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L’objet qui se trouve en tête </a:t>
            </a:r>
            <a:endParaRPr lang="fr-BE" sz="32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683568" y="4509120"/>
            <a:ext cx="115212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83568" y="5157192"/>
            <a:ext cx="86409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1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2 , taille = 2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032892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5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rgbClr val="0070C0"/>
                </a:solidFill>
              </a:rPr>
              <a:t>enfile(‘c’)</a:t>
            </a:r>
            <a:endParaRPr lang="fr-B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47397"/>
              </p:ext>
            </p:extLst>
          </p:nvPr>
        </p:nvGraphicFramePr>
        <p:xfrm>
          <a:off x="1534411" y="4248563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2 , taille = 2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67907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534411" y="542549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2 , taille = 3 </a:t>
            </a:r>
            <a:endParaRPr lang="fr-BE" sz="2800" dirty="0"/>
          </a:p>
        </p:txBody>
      </p:sp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5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rgbClr val="0070C0"/>
                </a:solidFill>
              </a:rPr>
              <a:t>enfile(‘c’)</a:t>
            </a:r>
            <a:endParaRPr lang="fr-B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7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2 , taille = </a:t>
            </a:r>
            <a:r>
              <a:rPr lang="fr-BE" sz="2800" dirty="0"/>
              <a:t>3</a:t>
            </a:r>
            <a:r>
              <a:rPr lang="fr-BE" sz="2800" dirty="0" smtClean="0"/>
              <a:t>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65412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</a:t>
            </a:r>
            <a:r>
              <a:rPr lang="fr-BE" dirty="0"/>
              <a:t>6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397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2 , taille = </a:t>
            </a:r>
            <a:r>
              <a:rPr lang="fr-BE" sz="2800" dirty="0"/>
              <a:t>3</a:t>
            </a:r>
            <a:r>
              <a:rPr lang="fr-BE" sz="2800" dirty="0" smtClean="0"/>
              <a:t>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65412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</a:t>
            </a:r>
            <a:r>
              <a:rPr lang="fr-BE" dirty="0"/>
              <a:t>6</a:t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rgbClr val="0070C0"/>
                </a:solidFill>
              </a:rPr>
              <a:t>enfile(‘d’)</a:t>
            </a:r>
            <a:endParaRPr lang="fr-B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53403"/>
              </p:ext>
            </p:extLst>
          </p:nvPr>
        </p:nvGraphicFramePr>
        <p:xfrm>
          <a:off x="1534411" y="4248563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‘d’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2 , taille = </a:t>
            </a:r>
            <a:r>
              <a:rPr lang="fr-BE" sz="2800" dirty="0"/>
              <a:t>3</a:t>
            </a:r>
            <a:r>
              <a:rPr lang="fr-BE" sz="2800" dirty="0" smtClean="0"/>
              <a:t>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65412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534411" y="542549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2 , taille = 4 </a:t>
            </a:r>
            <a:endParaRPr lang="fr-BE" sz="2800" dirty="0"/>
          </a:p>
        </p:txBody>
      </p:sp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</a:t>
            </a:r>
            <a:r>
              <a:rPr lang="fr-BE" dirty="0"/>
              <a:t>6</a:t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rgbClr val="0070C0"/>
                </a:solidFill>
              </a:rPr>
              <a:t>enfile(‘d’)</a:t>
            </a:r>
            <a:endParaRPr lang="fr-B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</a:t>
            </a:r>
            <a:r>
              <a:rPr lang="fr-BE" dirty="0"/>
              <a:t>de la file </a:t>
            </a:r>
            <a:r>
              <a:rPr lang="fr-BE" dirty="0" smtClean="0"/>
              <a:t>via une </a:t>
            </a:r>
            <a:r>
              <a:rPr lang="fr-BE" dirty="0"/>
              <a:t>table </a:t>
            </a:r>
            <a:r>
              <a:rPr lang="fr-BE" b="1" dirty="0"/>
              <a:t>circulaire </a:t>
            </a:r>
            <a:r>
              <a:rPr lang="fr-BE" b="1" dirty="0" smtClean="0">
                <a:solidFill>
                  <a:srgbClr val="00B0F0"/>
                </a:solidFill>
              </a:rPr>
              <a:t>redimensionnable</a:t>
            </a:r>
            <a:r>
              <a:rPr lang="fr-BE" dirty="0" smtClean="0"/>
              <a:t>: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1403649" y="2780928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cxnSp>
        <p:nvCxnSpPr>
          <p:cNvPr id="4" name="Connecteur droit avec flèche 3"/>
          <p:cNvCxnSpPr/>
          <p:nvPr/>
        </p:nvCxnSpPr>
        <p:spPr>
          <a:xfrm flipV="1">
            <a:off x="4114826" y="3898793"/>
            <a:ext cx="288032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114826" y="4384478"/>
            <a:ext cx="93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/>
              <a:t>t</a:t>
            </a:r>
            <a:r>
              <a:rPr lang="fr-BE" sz="3600" dirty="0" err="1" smtClean="0"/>
              <a:t>ete</a:t>
            </a:r>
            <a:endParaRPr lang="fr-BE" sz="3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453560" y="5465469"/>
            <a:ext cx="4280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 smtClean="0"/>
              <a:t>indiceTete</a:t>
            </a:r>
            <a:r>
              <a:rPr lang="fr-BE" sz="3600" dirty="0" smtClean="0"/>
              <a:t>     +     taille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748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2 , taille = </a:t>
            </a:r>
            <a:r>
              <a:rPr lang="fr-BE" sz="2800" dirty="0"/>
              <a:t>4</a:t>
            </a:r>
            <a:r>
              <a:rPr lang="fr-BE" sz="2800" dirty="0" smtClean="0"/>
              <a:t>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57405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‘d’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7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161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2 , taille = </a:t>
            </a:r>
            <a:r>
              <a:rPr lang="fr-BE" sz="2800" dirty="0"/>
              <a:t>4</a:t>
            </a:r>
            <a:r>
              <a:rPr lang="fr-BE" sz="2800" dirty="0" smtClean="0"/>
              <a:t>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57405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‘d’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7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rgbClr val="0070C0"/>
                </a:solidFill>
              </a:rPr>
              <a:t>enfile(‘e’)</a:t>
            </a:r>
            <a:endParaRPr lang="fr-B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06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85645"/>
              </p:ext>
            </p:extLst>
          </p:nvPr>
        </p:nvGraphicFramePr>
        <p:xfrm>
          <a:off x="1534411" y="4248563"/>
          <a:ext cx="598991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68491"/>
                <a:gridCol w="756930"/>
                <a:gridCol w="720080"/>
                <a:gridCol w="792088"/>
                <a:gridCol w="689948"/>
                <a:gridCol w="754126"/>
                <a:gridCol w="754126"/>
                <a:gridCol w="754126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‘d’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‘e’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2 , taille = </a:t>
            </a:r>
            <a:r>
              <a:rPr lang="fr-BE" sz="2800" dirty="0"/>
              <a:t>4</a:t>
            </a:r>
            <a:r>
              <a:rPr lang="fr-BE" sz="2800" dirty="0" smtClean="0"/>
              <a:t>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57405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‘d’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534411" y="542549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0 , taille = </a:t>
            </a:r>
            <a:r>
              <a:rPr lang="fr-BE" sz="2800" dirty="0"/>
              <a:t>5</a:t>
            </a:r>
            <a:r>
              <a:rPr lang="fr-BE" sz="2800" dirty="0" smtClean="0"/>
              <a:t> </a:t>
            </a:r>
            <a:endParaRPr lang="fr-BE" sz="2800" dirty="0"/>
          </a:p>
        </p:txBody>
      </p:sp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7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rgbClr val="0070C0"/>
                </a:solidFill>
              </a:rPr>
              <a:t>enfile(‘e’)</a:t>
            </a:r>
            <a:endParaRPr lang="fr-B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3 , taille = </a:t>
            </a:r>
            <a:r>
              <a:rPr lang="fr-BE" sz="2800" dirty="0"/>
              <a:t>4</a:t>
            </a:r>
            <a:r>
              <a:rPr lang="fr-BE" sz="2800" dirty="0" smtClean="0"/>
              <a:t>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15687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‘d’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</a:t>
            </a:r>
            <a:r>
              <a:rPr lang="fr-BE" dirty="0"/>
              <a:t>8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107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smtClean="0"/>
              <a:t>File </a:t>
            </a:r>
            <a:r>
              <a:rPr lang="fr-BE" sz="3600" dirty="0"/>
              <a:t>:</a:t>
            </a:r>
          </a:p>
          <a:p>
            <a:pPr hangingPunct="0"/>
            <a:r>
              <a:rPr lang="fr-BE" dirty="0"/>
              <a:t> </a:t>
            </a:r>
            <a:endParaRPr lang="fr-BE" dirty="0" smtClean="0"/>
          </a:p>
          <a:p>
            <a:pPr hangingPunct="0"/>
            <a:endParaRPr lang="fr-BE" dirty="0"/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enfile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 element)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defile()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premier()throws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619672" y="4360584"/>
            <a:ext cx="1584176" cy="144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008895" y="5805264"/>
            <a:ext cx="1487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l</a:t>
            </a:r>
            <a:r>
              <a:rPr lang="fr-BE" sz="3200" dirty="0" smtClean="0"/>
              <a:t>e retire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7967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3 , taille = </a:t>
            </a:r>
            <a:r>
              <a:rPr lang="fr-BE" sz="2800" dirty="0"/>
              <a:t>4</a:t>
            </a:r>
            <a:r>
              <a:rPr lang="fr-BE" sz="2800" dirty="0" smtClean="0"/>
              <a:t>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15687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‘d’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</a:t>
            </a:r>
            <a:r>
              <a:rPr lang="fr-BE" dirty="0"/>
              <a:t>8</a:t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rgbClr val="0070C0"/>
                </a:solidFill>
              </a:rPr>
              <a:t>enfile(‘e’)</a:t>
            </a:r>
            <a:endParaRPr lang="fr-B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85645"/>
              </p:ext>
            </p:extLst>
          </p:nvPr>
        </p:nvGraphicFramePr>
        <p:xfrm>
          <a:off x="1534411" y="4248563"/>
          <a:ext cx="598991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68491"/>
                <a:gridCol w="756930"/>
                <a:gridCol w="720080"/>
                <a:gridCol w="792088"/>
                <a:gridCol w="689948"/>
                <a:gridCol w="754126"/>
                <a:gridCol w="754126"/>
                <a:gridCol w="754126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‘d’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‘e’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3 , taille = </a:t>
            </a:r>
            <a:r>
              <a:rPr lang="fr-BE" sz="2800" dirty="0"/>
              <a:t>4</a:t>
            </a:r>
            <a:r>
              <a:rPr lang="fr-BE" sz="2800" dirty="0" smtClean="0"/>
              <a:t>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15687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166949"/>
                <a:gridCol w="1036076"/>
                <a:gridCol w="1145137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r>
                        <a:rPr lang="fr-BE" sz="3200" kern="1400" dirty="0" smtClean="0">
                          <a:effectLst/>
                        </a:rPr>
                        <a:t>‘d’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534411" y="542549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0 , taille = </a:t>
            </a:r>
            <a:r>
              <a:rPr lang="fr-BE" sz="2800" dirty="0"/>
              <a:t>5</a:t>
            </a:r>
            <a:r>
              <a:rPr lang="fr-BE" sz="2800" dirty="0" smtClean="0"/>
              <a:t> </a:t>
            </a:r>
            <a:endParaRPr lang="fr-BE" sz="2800" dirty="0"/>
          </a:p>
        </p:txBody>
      </p:sp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</a:t>
            </a:r>
            <a:r>
              <a:rPr lang="fr-BE" dirty="0"/>
              <a:t>8</a:t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rgbClr val="0070C0"/>
                </a:solidFill>
              </a:rPr>
              <a:t>enfile(‘e’)</a:t>
            </a:r>
            <a:endParaRPr lang="fr-B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9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2 , taille = 3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/>
          </p:nvPr>
        </p:nvGraphicFramePr>
        <p:xfrm>
          <a:off x="1403649" y="1572255"/>
          <a:ext cx="444967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036076"/>
                <a:gridCol w="1145137"/>
                <a:gridCol w="1101513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9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9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</a:t>
            </a:r>
            <a:r>
              <a:rPr lang="fr-BE" sz="2800" dirty="0"/>
              <a:t>2</a:t>
            </a:r>
            <a:r>
              <a:rPr lang="fr-BE" sz="2800" dirty="0" smtClean="0"/>
              <a:t> , taille = 3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/>
          </p:nvPr>
        </p:nvGraphicFramePr>
        <p:xfrm>
          <a:off x="1403649" y="1572255"/>
          <a:ext cx="444967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036076"/>
                <a:gridCol w="1145137"/>
                <a:gridCol w="1101513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>
                <a:solidFill>
                  <a:srgbClr val="0070C0"/>
                </a:solidFill>
              </a:rPr>
              <a:t>d</a:t>
            </a:r>
            <a:r>
              <a:rPr lang="fr-BE" sz="3200" dirty="0" err="1" smtClean="0">
                <a:solidFill>
                  <a:srgbClr val="0070C0"/>
                </a:solidFill>
              </a:rPr>
              <a:t>efile</a:t>
            </a:r>
            <a:r>
              <a:rPr lang="fr-BE" sz="3200" dirty="0" smtClean="0">
                <a:solidFill>
                  <a:srgbClr val="0070C0"/>
                </a:solidFill>
              </a:rPr>
              <a:t>()</a:t>
            </a:r>
            <a:endParaRPr lang="fr-B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9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2986"/>
              </p:ext>
            </p:extLst>
          </p:nvPr>
        </p:nvGraphicFramePr>
        <p:xfrm>
          <a:off x="1534411" y="4248563"/>
          <a:ext cx="444967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036076"/>
                <a:gridCol w="1145137"/>
                <a:gridCol w="1101513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2 , taille = 3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/>
          </p:nvPr>
        </p:nvGraphicFramePr>
        <p:xfrm>
          <a:off x="1403649" y="1572255"/>
          <a:ext cx="444967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036076"/>
                <a:gridCol w="1145137"/>
                <a:gridCol w="1101513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534411" y="542549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3 , taille = 2 </a:t>
            </a:r>
            <a:endParaRPr lang="fr-BE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>
                <a:solidFill>
                  <a:srgbClr val="0070C0"/>
                </a:solidFill>
              </a:rPr>
              <a:t>d</a:t>
            </a:r>
            <a:r>
              <a:rPr lang="fr-BE" sz="3200" dirty="0" err="1" smtClean="0">
                <a:solidFill>
                  <a:srgbClr val="0070C0"/>
                </a:solidFill>
              </a:rPr>
              <a:t>efile</a:t>
            </a:r>
            <a:r>
              <a:rPr lang="fr-BE" sz="3200" dirty="0" smtClean="0">
                <a:solidFill>
                  <a:srgbClr val="0070C0"/>
                </a:solidFill>
              </a:rPr>
              <a:t>()</a:t>
            </a:r>
            <a:endParaRPr lang="fr-B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3 , taille = 2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/>
          </p:nvPr>
        </p:nvGraphicFramePr>
        <p:xfrm>
          <a:off x="1403649" y="1572255"/>
          <a:ext cx="444967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036076"/>
                <a:gridCol w="1145137"/>
                <a:gridCol w="1101513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10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351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3 , taille = 2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/>
          </p:nvPr>
        </p:nvGraphicFramePr>
        <p:xfrm>
          <a:off x="1403649" y="1572255"/>
          <a:ext cx="444967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036076"/>
                <a:gridCol w="1145137"/>
                <a:gridCol w="1101513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10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>
                <a:solidFill>
                  <a:srgbClr val="0070C0"/>
                </a:solidFill>
              </a:rPr>
              <a:t>d</a:t>
            </a:r>
            <a:r>
              <a:rPr lang="fr-BE" sz="3200" dirty="0" err="1" smtClean="0">
                <a:solidFill>
                  <a:srgbClr val="0070C0"/>
                </a:solidFill>
              </a:rPr>
              <a:t>efile</a:t>
            </a:r>
            <a:r>
              <a:rPr lang="fr-BE" sz="3200" dirty="0" smtClean="0">
                <a:solidFill>
                  <a:srgbClr val="0070C0"/>
                </a:solidFill>
              </a:rPr>
              <a:t>()</a:t>
            </a:r>
            <a:endParaRPr lang="fr-B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1534411" y="4248563"/>
          <a:ext cx="444967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036076"/>
                <a:gridCol w="1145137"/>
                <a:gridCol w="1101513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3 , taille = 2 </a:t>
            </a:r>
            <a:endParaRPr lang="fr-BE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/>
          </p:nvPr>
        </p:nvGraphicFramePr>
        <p:xfrm>
          <a:off x="1403649" y="1572255"/>
          <a:ext cx="444967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/>
                <a:gridCol w="1036076"/>
                <a:gridCol w="1145137"/>
                <a:gridCol w="1101513"/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534411" y="542549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/>
              <a:t>indiceTete</a:t>
            </a:r>
            <a:r>
              <a:rPr lang="fr-BE" sz="2800" dirty="0" smtClean="0"/>
              <a:t> = 0 , taille = 1 </a:t>
            </a:r>
            <a:endParaRPr lang="fr-BE" sz="2800" dirty="0"/>
          </a:p>
        </p:txBody>
      </p:sp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Implémentation : exemple 10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>
                <a:solidFill>
                  <a:srgbClr val="0070C0"/>
                </a:solidFill>
              </a:rPr>
              <a:t>d</a:t>
            </a:r>
            <a:r>
              <a:rPr lang="fr-BE" sz="3200" dirty="0" err="1" smtClean="0">
                <a:solidFill>
                  <a:srgbClr val="0070C0"/>
                </a:solidFill>
              </a:rPr>
              <a:t>efile</a:t>
            </a:r>
            <a:r>
              <a:rPr lang="fr-BE" sz="3200" dirty="0" smtClean="0">
                <a:solidFill>
                  <a:srgbClr val="0070C0"/>
                </a:solidFill>
              </a:rPr>
              <a:t>()</a:t>
            </a:r>
            <a:endParaRPr lang="fr-B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999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70449"/>
              </p:ext>
            </p:extLst>
          </p:nvPr>
        </p:nvGraphicFramePr>
        <p:xfrm>
          <a:off x="395536" y="1340768"/>
          <a:ext cx="8496944" cy="80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608512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FileImpl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ArrayList</a:t>
                      </a:r>
                      <a:endParaRPr lang="fr-B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4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smtClean="0"/>
              <a:t>File </a:t>
            </a:r>
            <a:r>
              <a:rPr lang="fr-BE" sz="3600" dirty="0"/>
              <a:t>:</a:t>
            </a:r>
          </a:p>
          <a:p>
            <a:pPr hangingPunct="0"/>
            <a:r>
              <a:rPr lang="fr-BE" dirty="0"/>
              <a:t> </a:t>
            </a:r>
            <a:endParaRPr lang="fr-BE" dirty="0" smtClean="0"/>
          </a:p>
          <a:p>
            <a:pPr hangingPunct="0"/>
            <a:endParaRPr lang="fr-BE" dirty="0"/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enfile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 element)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defile()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premier()throws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907704" y="5217011"/>
            <a:ext cx="936104" cy="588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008895" y="5805264"/>
            <a:ext cx="2667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n</a:t>
            </a:r>
            <a:r>
              <a:rPr lang="fr-BE" sz="3200" dirty="0" smtClean="0"/>
              <a:t>e le retire pas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9569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43291"/>
              </p:ext>
            </p:extLst>
          </p:nvPr>
        </p:nvGraphicFramePr>
        <p:xfrm>
          <a:off x="395536" y="1340768"/>
          <a:ext cx="8496944" cy="80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608512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FileImpl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ArrayList</a:t>
                      </a:r>
                      <a:endParaRPr lang="fr-BE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Connecteur droit 4"/>
          <p:cNvCxnSpPr/>
          <p:nvPr/>
        </p:nvCxnSpPr>
        <p:spPr>
          <a:xfrm>
            <a:off x="4283968" y="1124744"/>
            <a:ext cx="2016224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4346222" y="1196752"/>
            <a:ext cx="1737946" cy="11625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10586"/>
              </p:ext>
            </p:extLst>
          </p:nvPr>
        </p:nvGraphicFramePr>
        <p:xfrm>
          <a:off x="395536" y="1340768"/>
          <a:ext cx="8496944" cy="80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608512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FileImpl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ArrayDeque</a:t>
                      </a:r>
                      <a:endParaRPr lang="fr-B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3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27619"/>
              </p:ext>
            </p:extLst>
          </p:nvPr>
        </p:nvGraphicFramePr>
        <p:xfrm>
          <a:off x="395536" y="134076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608512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FileImpl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ArrayDeque</a:t>
                      </a:r>
                      <a:endParaRPr lang="fr-BE" sz="2800" dirty="0"/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15872"/>
              </p:ext>
            </p:extLst>
          </p:nvPr>
        </p:nvGraphicFramePr>
        <p:xfrm>
          <a:off x="395536" y="134076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608512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FileImpl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ArrayDeque</a:t>
                      </a:r>
                      <a:endParaRPr lang="fr-BE" sz="2800" dirty="0"/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7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39251"/>
              </p:ext>
            </p:extLst>
          </p:nvPr>
        </p:nvGraphicFramePr>
        <p:xfrm>
          <a:off x="395536" y="1340768"/>
          <a:ext cx="8496944" cy="320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608512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FileImpl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ArrayDeque</a:t>
                      </a:r>
                      <a:endParaRPr lang="fr-BE" sz="2800" dirty="0"/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GB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enfile</a:t>
                      </a:r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</a:t>
                      </a:r>
                      <a:r>
                        <a:rPr lang="en-GB" sz="20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</a:t>
                      </a:r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addLast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 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9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2335"/>
              </p:ext>
            </p:extLst>
          </p:nvPr>
        </p:nvGraphicFramePr>
        <p:xfrm>
          <a:off x="395536" y="134076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608512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FileImpl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ArrayDeque</a:t>
                      </a:r>
                      <a:endParaRPr lang="fr-BE" sz="2800" dirty="0"/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GB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enfile</a:t>
                      </a:r>
                      <a:r>
                        <a:rPr lang="en-GB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</a:t>
                      </a:r>
                      <a:r>
                        <a:rPr lang="en-GB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</a:t>
                      </a:r>
                      <a:r>
                        <a:rPr lang="en-GB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addLast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 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defile() throws </a:t>
                      </a:r>
                      <a:r>
                        <a:rPr lang="en-GB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FileVideException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 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removeFirst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NoSuchElementException</a:t>
                      </a:r>
                      <a:endParaRPr lang="fr-BE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8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17029"/>
              </p:ext>
            </p:extLst>
          </p:nvPr>
        </p:nvGraphicFramePr>
        <p:xfrm>
          <a:off x="395536" y="1340768"/>
          <a:ext cx="8496944" cy="501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608512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FileImpl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ArrayDeque</a:t>
                      </a:r>
                      <a:endParaRPr lang="fr-BE" sz="2800" dirty="0"/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GB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enfile</a:t>
                      </a:r>
                      <a:r>
                        <a:rPr lang="en-GB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</a:t>
                      </a:r>
                      <a:r>
                        <a:rPr lang="en-GB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</a:t>
                      </a:r>
                      <a:r>
                        <a:rPr lang="en-GB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addLast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 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defile() throws </a:t>
                      </a:r>
                      <a:r>
                        <a:rPr lang="en-GB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FileVideException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 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removeFirst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NoSuchElementException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premier() throws </a:t>
                      </a:r>
                      <a:r>
                        <a:rPr lang="en-GB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FileVideException</a:t>
                      </a:r>
                      <a:endParaRPr lang="fr-BE" sz="2000" b="1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 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getFirst</a:t>
                      </a:r>
                      <a:r>
                        <a:rPr lang="fr-BE" sz="20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NoSuchElementException</a:t>
                      </a:r>
                      <a:endParaRPr lang="fr-BE" sz="20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51495"/>
              </p:ext>
            </p:extLst>
          </p:nvPr>
        </p:nvGraphicFramePr>
        <p:xfrm>
          <a:off x="395536" y="1340768"/>
          <a:ext cx="8496944" cy="501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608512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FileImpl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ArrayDeque</a:t>
                      </a:r>
                      <a:endParaRPr lang="fr-BE" sz="2800" dirty="0"/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GB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enfile</a:t>
                      </a:r>
                      <a:r>
                        <a:rPr lang="en-GB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 element)</a:t>
                      </a:r>
                      <a:endParaRPr lang="fr-BE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addLast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 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defile() throws </a:t>
                      </a:r>
                      <a:r>
                        <a:rPr lang="en-GB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FileVideException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 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removeFirst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NoSuchElementException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premier() throws </a:t>
                      </a:r>
                      <a:r>
                        <a:rPr lang="en-GB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FileVideException</a:t>
                      </a:r>
                      <a:endParaRPr lang="fr-BE" sz="2000" b="1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 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peekFirst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9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f</a:t>
            </a:r>
            <a:r>
              <a:rPr lang="fr-BE" sz="3600" dirty="0" smtClean="0"/>
              <a:t>ile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42792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1973</Words>
  <Application>Microsoft Office PowerPoint</Application>
  <PresentationFormat>Affichage à l'écran (4:3)</PresentationFormat>
  <Paragraphs>1270</Paragraphs>
  <Slides>87</Slides>
  <Notes>48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87</vt:i4>
      </vt:variant>
    </vt:vector>
  </HeadingPairs>
  <TitlesOfParts>
    <vt:vector size="94" baseType="lpstr">
      <vt:lpstr>Arial</vt:lpstr>
      <vt:lpstr>Calibri</vt:lpstr>
      <vt:lpstr>Courier New</vt:lpstr>
      <vt:lpstr>Symbol</vt:lpstr>
      <vt:lpstr>Times New Roman</vt:lpstr>
      <vt:lpstr>Wingdings</vt:lpstr>
      <vt:lpstr>Thème Office</vt:lpstr>
      <vt:lpstr>FILE (QUEUE)</vt:lpstr>
      <vt:lpstr>Présentation PowerPoint</vt:lpstr>
      <vt:lpstr>FILE (QUEUE)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Exemple schématique d’utilisation  d’une file :  </vt:lpstr>
      <vt:lpstr> Exemple schématique d’utilisation  d’une file :  </vt:lpstr>
      <vt:lpstr> Exemple schématique d’utilisation  d’une file :  </vt:lpstr>
      <vt:lpstr> Exemple schématique d’utilisation  d’une file :  </vt:lpstr>
      <vt:lpstr> Exemple schématique d’utilisation  d’une file :  </vt:lpstr>
      <vt:lpstr> Exemple schématique d’utilisation  d’une file :  </vt:lpstr>
      <vt:lpstr> Exemple schématique d’utilisation  d’une file :  </vt:lpstr>
      <vt:lpstr> Exemple schématique d’utilisation  d’une file :  </vt:lpstr>
      <vt:lpstr> Exemple schématique d’utilisation  d’une file :  </vt:lpstr>
      <vt:lpstr> Exemple schématique d’utilisation  d’une file :  </vt:lpstr>
      <vt:lpstr> Implémentation de la file via une table :  </vt:lpstr>
      <vt:lpstr> Implémentation de la file via une table :  </vt:lpstr>
      <vt:lpstr> Implémentation : exemple 1 </vt:lpstr>
      <vt:lpstr> Implémentation : exemple 1 </vt:lpstr>
      <vt:lpstr> Implémentation : exemple 1 </vt:lpstr>
      <vt:lpstr> Implémentation : exemple 2 </vt:lpstr>
      <vt:lpstr> Implémentation : exemple 2 </vt:lpstr>
      <vt:lpstr> Implémentation : exemple 2 </vt:lpstr>
      <vt:lpstr> Implémentation : exemple 3 </vt:lpstr>
      <vt:lpstr> Implémentation : exemple 3 </vt:lpstr>
      <vt:lpstr> Implémentation : exemple 3 </vt:lpstr>
      <vt:lpstr> Implémentation : exemple 4 </vt:lpstr>
      <vt:lpstr> Implémentation : exemple 4 </vt:lpstr>
      <vt:lpstr> Implémentation : exemple 4 </vt:lpstr>
      <vt:lpstr> Implémentation : exemple 4 </vt:lpstr>
      <vt:lpstr> Implémentation : exemple 4 </vt:lpstr>
      <vt:lpstr> Implémentation : exemple 4 </vt:lpstr>
      <vt:lpstr> Implémentation : exemple 4 </vt:lpstr>
      <vt:lpstr> Discussion autour du coût du defile()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Discussion autour du coût du defile() </vt:lpstr>
      <vt:lpstr>Présentation PowerPoint</vt:lpstr>
      <vt:lpstr>Présentation PowerPoint</vt:lpstr>
      <vt:lpstr>Présentation PowerPoint</vt:lpstr>
      <vt:lpstr> Discussion autour du coût du defile() version 2 </vt:lpstr>
      <vt:lpstr> Discussion autour du coût du defile() version 2 </vt:lpstr>
      <vt:lpstr> Implémentation de la file via une table circulaire :  </vt:lpstr>
      <vt:lpstr> Implémentation : exemple 5 </vt:lpstr>
      <vt:lpstr> Implémentation : exemple 5 </vt:lpstr>
      <vt:lpstr> Implémentation : exemple 5 </vt:lpstr>
      <vt:lpstr> Implémentation : exemple 6 </vt:lpstr>
      <vt:lpstr> Implémentation : exemple 6 </vt:lpstr>
      <vt:lpstr> Implémentation : exemple 6 </vt:lpstr>
      <vt:lpstr> Implémentation de la file via une table circulaire redimensionnable:  </vt:lpstr>
      <vt:lpstr> Implémentation : exemple 7 </vt:lpstr>
      <vt:lpstr> Implémentation : exemple 7 </vt:lpstr>
      <vt:lpstr> Implémentation : exemple 7 </vt:lpstr>
      <vt:lpstr> Implémentation : exemple 8 </vt:lpstr>
      <vt:lpstr> Implémentation : exemple 8 </vt:lpstr>
      <vt:lpstr> Implémentation : exemple 8 </vt:lpstr>
      <vt:lpstr> Implémentation : exemple 9 </vt:lpstr>
      <vt:lpstr> Implémentation : exemple 9 </vt:lpstr>
      <vt:lpstr> Implémentation : exemple 9 </vt:lpstr>
      <vt:lpstr> Implémentation : exemple 10 </vt:lpstr>
      <vt:lpstr> Implémentation : exemple 10 </vt:lpstr>
      <vt:lpstr> Implémentation : exemple 10 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125</cp:revision>
  <dcterms:created xsi:type="dcterms:W3CDTF">2014-01-28T19:41:03Z</dcterms:created>
  <dcterms:modified xsi:type="dcterms:W3CDTF">2021-01-19T09:05:09Z</dcterms:modified>
</cp:coreProperties>
</file>