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61" r:id="rId5"/>
    <p:sldId id="379" r:id="rId6"/>
    <p:sldId id="262" r:id="rId7"/>
    <p:sldId id="419" r:id="rId8"/>
    <p:sldId id="421" r:id="rId9"/>
    <p:sldId id="425" r:id="rId10"/>
    <p:sldId id="422" r:id="rId11"/>
    <p:sldId id="426" r:id="rId12"/>
    <p:sldId id="423" r:id="rId13"/>
    <p:sldId id="424" r:id="rId14"/>
    <p:sldId id="427" r:id="rId15"/>
    <p:sldId id="265" r:id="rId16"/>
    <p:sldId id="412" r:id="rId17"/>
    <p:sldId id="413" r:id="rId18"/>
    <p:sldId id="414" r:id="rId19"/>
    <p:sldId id="269" r:id="rId20"/>
    <p:sldId id="336" r:id="rId21"/>
    <p:sldId id="337" r:id="rId22"/>
    <p:sldId id="270" r:id="rId23"/>
    <p:sldId id="274" r:id="rId24"/>
    <p:sldId id="275" r:id="rId25"/>
    <p:sldId id="276" r:id="rId26"/>
    <p:sldId id="431" r:id="rId27"/>
    <p:sldId id="432" r:id="rId28"/>
    <p:sldId id="433" r:id="rId29"/>
    <p:sldId id="434" r:id="rId30"/>
    <p:sldId id="441" r:id="rId31"/>
    <p:sldId id="284" r:id="rId32"/>
    <p:sldId id="285" r:id="rId33"/>
    <p:sldId id="286" r:id="rId34"/>
    <p:sldId id="435" r:id="rId35"/>
    <p:sldId id="437" r:id="rId36"/>
    <p:sldId id="438" r:id="rId37"/>
    <p:sldId id="439" r:id="rId38"/>
    <p:sldId id="440" r:id="rId39"/>
    <p:sldId id="323" r:id="rId40"/>
    <p:sldId id="395" r:id="rId41"/>
    <p:sldId id="396" r:id="rId42"/>
    <p:sldId id="397" r:id="rId43"/>
    <p:sldId id="378" r:id="rId44"/>
    <p:sldId id="308" r:id="rId45"/>
    <p:sldId id="309" r:id="rId46"/>
    <p:sldId id="310" r:id="rId47"/>
    <p:sldId id="391" r:id="rId48"/>
    <p:sldId id="314" r:id="rId49"/>
    <p:sldId id="417" r:id="rId50"/>
    <p:sldId id="418" r:id="rId5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355" autoAdjust="0"/>
  </p:normalViewPr>
  <p:slideViewPr>
    <p:cSldViewPr>
      <p:cViewPr varScale="1">
        <p:scale>
          <a:sx n="71" d="100"/>
          <a:sy n="71" d="100"/>
        </p:scale>
        <p:origin x="1759" y="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DB772-2AEE-4D57-91FE-51C2E6DA4656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98901-525C-4262-832E-F71B3DEC22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119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/>
              <a:t>C’est la JVM (machine virtuelle Java) qui s’occupe de l’allocation de mémoire.</a:t>
            </a:r>
          </a:p>
          <a:p>
            <a:r>
              <a:rPr lang="fr-BE" dirty="0"/>
              <a:t>Les tableaux en Java sont statiques,</a:t>
            </a:r>
            <a:r>
              <a:rPr lang="fr-BE" baseline="0" dirty="0"/>
              <a:t> mais il y a moyen de contrer ce problème. </a:t>
            </a:r>
          </a:p>
          <a:p>
            <a:r>
              <a:rPr lang="fr-BE" baseline="0" dirty="0"/>
              <a:t>Les pointeurs </a:t>
            </a:r>
            <a:r>
              <a:rPr lang="fr-BE" baseline="0" dirty="0">
                <a:sym typeface="Wingdings" panose="05000000000000000000" pitchFamily="2" charset="2"/>
              </a:rPr>
              <a:t> allocation dynamique</a:t>
            </a:r>
          </a:p>
          <a:p>
            <a:r>
              <a:rPr lang="fr-BE" baseline="0" dirty="0">
                <a:sym typeface="Wingdings" panose="05000000000000000000" pitchFamily="2" charset="2"/>
              </a:rPr>
              <a:t>« </a:t>
            </a:r>
            <a:r>
              <a:rPr lang="fr-BE" baseline="0" dirty="0" err="1">
                <a:sym typeface="Wingdings" panose="05000000000000000000" pitchFamily="2" charset="2"/>
              </a:rPr>
              <a:t>garbage</a:t>
            </a:r>
            <a:r>
              <a:rPr lang="fr-BE" baseline="0" dirty="0">
                <a:sym typeface="Wingdings" panose="05000000000000000000" pitchFamily="2" charset="2"/>
              </a:rPr>
              <a:t> collector »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6740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9657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252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8100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745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5553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5979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à l’ordre des instructions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5354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Une simple permutation</a:t>
            </a:r>
            <a:r>
              <a:rPr lang="fr-BE" baseline="0" dirty="0"/>
              <a:t> et plus rien ne fonctionne (perte du chaînage, boucles infinies, …)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9010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761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404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programmeur ne doit s’occuper de rien. La</a:t>
            </a:r>
            <a:r>
              <a:rPr lang="fr-BE" baseline="0" dirty="0"/>
              <a:t> gestion de la mémoire est invisible pour lui.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5756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8465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497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Bonjour les boucles infinies!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852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Ramasse-miette</a:t>
            </a:r>
            <a:r>
              <a:rPr lang="fr-BE" baseline="0" dirty="0"/>
              <a:t> </a:t>
            </a:r>
            <a:r>
              <a:rPr lang="fr-BE" baseline="0" dirty="0">
                <a:sym typeface="Wingdings" panose="05000000000000000000" pitchFamily="2" charset="2"/>
              </a:rPr>
              <a:t> le programmeur Java ne doit pas s’occuper de libérer la place devenue inutile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61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new</a:t>
            </a:r>
            <a:r>
              <a:rPr lang="fr-BE" baseline="0" dirty="0"/>
              <a:t> </a:t>
            </a:r>
            <a:r>
              <a:rPr lang="fr-BE" baseline="0" dirty="0">
                <a:sym typeface="Wingdings" panose="05000000000000000000" pitchFamily="2" charset="2"/>
              </a:rPr>
              <a:t> demande de la mémoire.  Cette demande peut se faire lors de l’exécution du programme. </a:t>
            </a:r>
          </a:p>
          <a:p>
            <a:r>
              <a:rPr lang="fr-BE" baseline="0" dirty="0">
                <a:sym typeface="Wingdings" panose="05000000000000000000" pitchFamily="2" charset="2"/>
              </a:rPr>
              <a:t>Dans le cas d’une table, il s’agit d’une zone contigüe dont il faut fixer la capacité (taille physique).</a:t>
            </a:r>
          </a:p>
          <a:p>
            <a:r>
              <a:rPr lang="fr-BE" baseline="0" dirty="0">
                <a:sym typeface="Wingdings" panose="05000000000000000000" pitchFamily="2" charset="2"/>
              </a:rPr>
              <a:t>Une fois la taille fixée, il est impossible de l’agrandir. On parle de table « statique »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26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Par exemple</a:t>
            </a:r>
            <a:r>
              <a:rPr lang="fr-BE" baseline="0" dirty="0"/>
              <a:t> t[14563] </a:t>
            </a:r>
            <a:r>
              <a:rPr lang="fr-BE" baseline="0" dirty="0">
                <a:sym typeface="Wingdings" panose="05000000000000000000" pitchFamily="2" charset="2"/>
              </a:rPr>
              <a:t> </a:t>
            </a:r>
            <a:r>
              <a:rPr lang="fr-BE" dirty="0"/>
              <a:t>Coût en O(1)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310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New </a:t>
            </a:r>
            <a:r>
              <a:rPr lang="fr-BE" dirty="0">
                <a:sym typeface="Wingdings" panose="05000000000000000000" pitchFamily="2" charset="2"/>
              </a:rPr>
              <a:t> c</a:t>
            </a:r>
            <a:r>
              <a:rPr lang="fr-BE" dirty="0"/>
              <a:t>haque fois qu’on ajoute un nouvel élément</a:t>
            </a:r>
          </a:p>
          <a:p>
            <a:r>
              <a:rPr lang="fr-BE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911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Référence</a:t>
            </a:r>
            <a:r>
              <a:rPr lang="fr-BE" baseline="0" dirty="0"/>
              <a:t> = une adresse, pas énorme. Mais pour chaque donnée, il faut une référence!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754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</a:t>
            </a:r>
            <a:r>
              <a:rPr lang="fr-BE" baseline="0" dirty="0"/>
              <a:t> arriver à la 14563ème donnée, il a fallu passer par toutes les précédentes.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1455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98901-525C-4262-832E-F71B3DEC221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97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01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654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599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766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36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5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041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636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52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845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331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F614C-5EEA-4919-94D1-1113F34DBD94}" type="datetimeFigureOut">
              <a:rPr lang="fr-BE" smtClean="0"/>
              <a:t>13-02-23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594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BE" dirty="0"/>
              <a:t>PILE</a:t>
            </a:r>
          </a:p>
        </p:txBody>
      </p:sp>
    </p:spTree>
    <p:extLst>
      <p:ext uri="{BB962C8B-B14F-4D97-AF65-F5344CB8AC3E}">
        <p14:creationId xmlns:p14="http://schemas.microsoft.com/office/powerpoint/2010/main" val="402634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 mémoire (Java) 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15585" y="3789040"/>
            <a:ext cx="827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t = new char[4];</a:t>
            </a:r>
          </a:p>
          <a:p>
            <a:r>
              <a:rPr lang="fr-BE" sz="3600" dirty="0"/>
              <a:t>table « statique » (pas moyen de l’agrandir)</a:t>
            </a:r>
          </a:p>
          <a:p>
            <a:r>
              <a:rPr lang="fr-BE" sz="3600" u="sng" dirty="0">
                <a:solidFill>
                  <a:schemeClr val="bg1"/>
                </a:solidFill>
              </a:rPr>
              <a:t>zone « contigüe »</a:t>
            </a:r>
          </a:p>
          <a:p>
            <a:r>
              <a:rPr lang="fr-BE" sz="3600" dirty="0">
                <a:solidFill>
                  <a:schemeClr val="bg1"/>
                </a:solidFill>
              </a:rPr>
              <a:t>manipulation aisée et directe (t[0], t[1], …)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600000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 mémoire (Java) 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15585" y="3789040"/>
            <a:ext cx="827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t = new char[4];</a:t>
            </a:r>
          </a:p>
          <a:p>
            <a:r>
              <a:rPr lang="fr-BE" sz="3600" dirty="0">
                <a:solidFill>
                  <a:schemeClr val="bg1"/>
                </a:solidFill>
              </a:rPr>
              <a:t>table « statique » (pas moyen de l’agrandir)</a:t>
            </a:r>
          </a:p>
          <a:p>
            <a:r>
              <a:rPr lang="fr-BE" sz="3600" u="sng" dirty="0"/>
              <a:t>zone « contigüe »</a:t>
            </a:r>
          </a:p>
          <a:p>
            <a:r>
              <a:rPr lang="fr-BE" sz="3600" dirty="0"/>
              <a:t>accès direct (t[0], t[1], …)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600000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2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 mémoire (Java):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15585" y="3789040"/>
            <a:ext cx="500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liste chaînée </a:t>
            </a:r>
          </a:p>
          <a:p>
            <a:r>
              <a:rPr lang="fr-BE" sz="3600" dirty="0"/>
              <a:t>allocation « dynamique »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600000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3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 mémoire (Java):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15585" y="3789040"/>
            <a:ext cx="84040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liste chaînée </a:t>
            </a:r>
          </a:p>
          <a:p>
            <a:r>
              <a:rPr lang="fr-BE" sz="3600" dirty="0">
                <a:solidFill>
                  <a:schemeClr val="bg1"/>
                </a:solidFill>
              </a:rPr>
              <a:t>allocation « dynamique »</a:t>
            </a:r>
          </a:p>
          <a:p>
            <a:r>
              <a:rPr lang="fr-BE" sz="3600" dirty="0"/>
              <a:t>zone non contigüe </a:t>
            </a:r>
            <a:r>
              <a:rPr lang="fr-BE" sz="3600" dirty="0">
                <a:sym typeface="Wingdings" panose="05000000000000000000" pitchFamily="2" charset="2"/>
              </a:rPr>
              <a:t> gestion d’un chaînage</a:t>
            </a:r>
          </a:p>
          <a:p>
            <a:r>
              <a:rPr lang="fr-BE" sz="3600" dirty="0">
                <a:sym typeface="Wingdings" panose="05000000000000000000" pitchFamily="2" charset="2"/>
              </a:rPr>
              <a:t>« pointeur » (référence) vers le suivant </a:t>
            </a:r>
          </a:p>
          <a:p>
            <a:r>
              <a:rPr lang="fr-BE" sz="3600" dirty="0">
                <a:sym typeface="Wingdings" panose="05000000000000000000" pitchFamily="2" charset="2"/>
              </a:rPr>
              <a:t>Attention cela prend de la place!</a:t>
            </a:r>
            <a:endParaRPr lang="fr-BE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591" y="3375720"/>
            <a:ext cx="3176054" cy="1720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268760"/>
            <a:ext cx="600000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5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 mémoire (Java):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15585" y="3789040"/>
            <a:ext cx="4915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liste chaînée </a:t>
            </a:r>
          </a:p>
          <a:p>
            <a:r>
              <a:rPr lang="fr-BE" sz="3600" dirty="0">
                <a:solidFill>
                  <a:schemeClr val="bg1"/>
                </a:solidFill>
              </a:rPr>
              <a:t>allocation « dynamique »</a:t>
            </a:r>
          </a:p>
          <a:p>
            <a:r>
              <a:rPr lang="fr-BE" sz="3600" dirty="0"/>
              <a:t>Pas d’accès direct </a:t>
            </a:r>
            <a:r>
              <a:rPr lang="fr-BE" sz="3600" dirty="0">
                <a:sym typeface="Wingdings" panose="05000000000000000000" pitchFamily="2" charset="2"/>
              </a:rPr>
              <a:t>!</a:t>
            </a:r>
            <a:endParaRPr lang="fr-BE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591" y="3375720"/>
            <a:ext cx="3176054" cy="1720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268760"/>
            <a:ext cx="600000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6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 java :</a:t>
            </a:r>
          </a:p>
        </p:txBody>
      </p:sp>
      <p:sp>
        <p:nvSpPr>
          <p:cNvPr id="4" name="Rectangle 3"/>
          <p:cNvSpPr/>
          <p:nvPr/>
        </p:nvSpPr>
        <p:spPr>
          <a:xfrm>
            <a:off x="791072" y="1484784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suivant){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this.suivant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suivant;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069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 java :</a:t>
            </a:r>
          </a:p>
        </p:txBody>
      </p:sp>
      <p:sp>
        <p:nvSpPr>
          <p:cNvPr id="4" name="Rectangle 3"/>
          <p:cNvSpPr/>
          <p:nvPr/>
        </p:nvSpPr>
        <p:spPr>
          <a:xfrm>
            <a:off x="791072" y="1484784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suivant){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this.suivant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suivant;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Ellipse 4"/>
          <p:cNvSpPr/>
          <p:nvPr/>
        </p:nvSpPr>
        <p:spPr>
          <a:xfrm>
            <a:off x="2339752" y="1412776"/>
            <a:ext cx="2304256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211960" y="1988840"/>
            <a:ext cx="792088" cy="316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3347864" y="5157192"/>
            <a:ext cx="5616624" cy="118072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BE" sz="4200" dirty="0"/>
              <a:t>Chaque élément est placé dans un objet « conteneur »</a:t>
            </a:r>
          </a:p>
          <a:p>
            <a:pPr marL="0" inden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97093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 java :</a:t>
            </a:r>
          </a:p>
        </p:txBody>
      </p:sp>
      <p:sp>
        <p:nvSpPr>
          <p:cNvPr id="4" name="Rectangle 3"/>
          <p:cNvSpPr/>
          <p:nvPr/>
        </p:nvSpPr>
        <p:spPr>
          <a:xfrm>
            <a:off x="791072" y="1484784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suivant){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this.suivant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suivant;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355976" y="2708920"/>
            <a:ext cx="576064" cy="20817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178005" y="4790658"/>
            <a:ext cx="519492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3600" dirty="0"/>
              <a:t>L’élément</a:t>
            </a:r>
          </a:p>
        </p:txBody>
      </p:sp>
      <p:sp>
        <p:nvSpPr>
          <p:cNvPr id="9" name="Ellipse 8"/>
          <p:cNvSpPr/>
          <p:nvPr/>
        </p:nvSpPr>
        <p:spPr>
          <a:xfrm>
            <a:off x="2771800" y="2132856"/>
            <a:ext cx="216024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521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 java :</a:t>
            </a:r>
          </a:p>
        </p:txBody>
      </p:sp>
      <p:sp>
        <p:nvSpPr>
          <p:cNvPr id="4" name="Rectangle 3"/>
          <p:cNvSpPr/>
          <p:nvPr/>
        </p:nvSpPr>
        <p:spPr>
          <a:xfrm>
            <a:off x="791072" y="1484784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suivant){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this.suivant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suivant;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355976" y="3166232"/>
            <a:ext cx="648072" cy="19909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2915816" y="2564904"/>
            <a:ext cx="216024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3635896" y="5049404"/>
            <a:ext cx="5194920" cy="1180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sz="3600" dirty="0"/>
              <a:t>Un pointeur vers le nœud suivant</a:t>
            </a:r>
          </a:p>
        </p:txBody>
      </p:sp>
    </p:spTree>
    <p:extLst>
      <p:ext uri="{BB962C8B-B14F-4D97-AF65-F5344CB8AC3E}">
        <p14:creationId xmlns:p14="http://schemas.microsoft.com/office/powerpoint/2010/main" val="171305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 java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196752"/>
            <a:ext cx="9937104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PileImplChainee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Pile{</a:t>
            </a:r>
          </a:p>
          <a:p>
            <a:endParaRPr lang="fr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sommet;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taille;</a:t>
            </a:r>
          </a:p>
          <a:p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PileImplChainee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this.sommet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this.taille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fr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endParaRPr lang="fr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76" y="1196752"/>
            <a:ext cx="302433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346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BE" dirty="0"/>
              <a:t>PILE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3528" y="1545759"/>
            <a:ext cx="78762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L’ajout et le retrait se font « au sommet »</a:t>
            </a:r>
            <a:endParaRPr kumimoji="0" lang="fr-BE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Symbol" pitchFamily="18" charset="2"/>
                <a:sym typeface="Symbol" pitchFamily="18" charset="2"/>
              </a:rPr>
              <a:t> 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4388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 java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196752"/>
            <a:ext cx="993710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PileImplChainee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Pile{</a:t>
            </a:r>
          </a:p>
          <a:p>
            <a:endParaRPr lang="fr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sommet;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taille;</a:t>
            </a:r>
          </a:p>
          <a:p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PileImplChainee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this.sommet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this.taille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fr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endParaRPr lang="fr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</p:txBody>
      </p:sp>
      <p:sp>
        <p:nvSpPr>
          <p:cNvPr id="3" name="Ellipse 2"/>
          <p:cNvSpPr/>
          <p:nvPr/>
        </p:nvSpPr>
        <p:spPr>
          <a:xfrm>
            <a:off x="899592" y="4883459"/>
            <a:ext cx="3816424" cy="6617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355976" y="4293096"/>
            <a:ext cx="5194920" cy="1180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BE" sz="3600" dirty="0"/>
              <a:t>La classe </a:t>
            </a:r>
            <a:r>
              <a:rPr lang="fr-BE" sz="3600" dirty="0" err="1"/>
              <a:t>Noeud</a:t>
            </a:r>
            <a:r>
              <a:rPr lang="fr-BE" sz="3600" dirty="0"/>
              <a:t> est une</a:t>
            </a:r>
          </a:p>
          <a:p>
            <a:pPr marL="0" indent="0">
              <a:buNone/>
            </a:pPr>
            <a:r>
              <a:rPr lang="fr-BE" sz="3600" dirty="0"/>
              <a:t>        classe interne</a:t>
            </a:r>
          </a:p>
        </p:txBody>
      </p:sp>
    </p:spTree>
    <p:extLst>
      <p:ext uri="{BB962C8B-B14F-4D97-AF65-F5344CB8AC3E}">
        <p14:creationId xmlns:p14="http://schemas.microsoft.com/office/powerpoint/2010/main" val="1268854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 java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196752"/>
            <a:ext cx="993710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PileImplChainee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Pile{</a:t>
            </a:r>
          </a:p>
          <a:p>
            <a:endParaRPr lang="fr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sommet;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taille;</a:t>
            </a:r>
          </a:p>
          <a:p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PileImplChainee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this.sommet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this.taille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fr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suivant;</a:t>
            </a:r>
          </a:p>
          <a:p>
            <a:endParaRPr lang="fr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3" name="Ellipse 2"/>
          <p:cNvSpPr/>
          <p:nvPr/>
        </p:nvSpPr>
        <p:spPr>
          <a:xfrm>
            <a:off x="2195736" y="1700808"/>
            <a:ext cx="2448272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3822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Zone de dessin 317"/>
          <p:cNvGrpSpPr/>
          <p:nvPr/>
        </p:nvGrpSpPr>
        <p:grpSpPr>
          <a:xfrm>
            <a:off x="618375" y="2041478"/>
            <a:ext cx="7278784" cy="2376264"/>
            <a:chOff x="0" y="0"/>
            <a:chExt cx="5486400" cy="1905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3200" kern="1400" dirty="0">
                  <a:ea typeface="Times New Roman"/>
                  <a:cs typeface="Shruti" panose="020B0502040204020203" pitchFamily="34" charset="0"/>
                </a:rPr>
                <a:t>   ’c’</a:t>
              </a:r>
              <a:r>
                <a:rPr lang="fr-BE" sz="2200" kern="1400" dirty="0">
                  <a:effectLst/>
                  <a:ea typeface="Times New Roman"/>
                </a:rPr>
                <a:t> </a:t>
              </a:r>
              <a:endParaRPr lang="fr-BE" sz="1000" kern="1400" dirty="0">
                <a:effectLst/>
                <a:ea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  <a:cs typeface="Shruti" panose="020B0502040204020203" pitchFamily="34" charset="0"/>
                </a:rPr>
                <a:t>’b’</a:t>
              </a:r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</a:t>
              </a:r>
              <a:r>
                <a:rPr lang="fr-BE" sz="2200" kern="1400" dirty="0">
                  <a:ea typeface="Times New Roman"/>
                </a:rPr>
                <a:t>    </a:t>
              </a:r>
              <a:r>
                <a:rPr lang="fr-BE" sz="3200" kern="1400" dirty="0">
                  <a:ea typeface="Times New Roman"/>
                  <a:cs typeface="Shruti" panose="020B0502040204020203" pitchFamily="34" charset="0"/>
                </a:rPr>
                <a:t>‘a’</a:t>
              </a:r>
            </a:p>
          </p:txBody>
        </p:sp>
        <p:sp>
          <p:nvSpPr>
            <p:cNvPr id="10" name="Zone de texte 316"/>
            <p:cNvSpPr txBox="1"/>
            <p:nvPr/>
          </p:nvSpPr>
          <p:spPr>
            <a:xfrm>
              <a:off x="684544" y="285750"/>
              <a:ext cx="1599857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3200" kern="1400" dirty="0"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Connecteur droit 1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</a:t>
            </a:r>
          </a:p>
        </p:txBody>
      </p:sp>
    </p:spTree>
    <p:extLst>
      <p:ext uri="{BB962C8B-B14F-4D97-AF65-F5344CB8AC3E}">
        <p14:creationId xmlns:p14="http://schemas.microsoft.com/office/powerpoint/2010/main" val="729167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87624" y="1844824"/>
            <a:ext cx="2608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La pile vide : </a:t>
            </a:r>
          </a:p>
        </p:txBody>
      </p:sp>
      <p:grpSp>
        <p:nvGrpSpPr>
          <p:cNvPr id="21" name="Zone de dessin 77"/>
          <p:cNvGrpSpPr/>
          <p:nvPr/>
        </p:nvGrpSpPr>
        <p:grpSpPr>
          <a:xfrm>
            <a:off x="2051720" y="2996952"/>
            <a:ext cx="3117635" cy="1008112"/>
            <a:chOff x="0" y="0"/>
            <a:chExt cx="2578662" cy="771525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847850" cy="771525"/>
            </a:xfrm>
            <a:prstGeom prst="rect">
              <a:avLst/>
            </a:prstGeom>
          </p:spPr>
        </p:sp>
        <p:sp>
          <p:nvSpPr>
            <p:cNvPr id="23" name="Zone de texte 56"/>
            <p:cNvSpPr txBox="1"/>
            <p:nvPr/>
          </p:nvSpPr>
          <p:spPr>
            <a:xfrm>
              <a:off x="799495" y="180000"/>
              <a:ext cx="1779167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3200" kern="1400" dirty="0"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3200" b="1" kern="1400" dirty="0">
                  <a:effectLst/>
                  <a:latin typeface="Times New Roman"/>
                  <a:ea typeface="Times New Roman"/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37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</a:t>
            </a:r>
          </a:p>
        </p:txBody>
      </p:sp>
      <p:grpSp>
        <p:nvGrpSpPr>
          <p:cNvPr id="8" name="Zone de dessin 49"/>
          <p:cNvGrpSpPr/>
          <p:nvPr/>
        </p:nvGrpSpPr>
        <p:grpSpPr>
          <a:xfrm>
            <a:off x="1195806" y="2143124"/>
            <a:ext cx="6760569" cy="3734147"/>
            <a:chOff x="0" y="0"/>
            <a:chExt cx="5486400" cy="31623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5486400" cy="3162300"/>
            </a:xfrm>
            <a:prstGeom prst="rect">
              <a:avLst/>
            </a:prstGeom>
          </p:spPr>
        </p:sp>
        <p:sp>
          <p:nvSpPr>
            <p:cNvPr id="10" name="Rectangle 9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>
                  <a:effectLst/>
                  <a:latin typeface="Times New Roman"/>
                  <a:ea typeface="Times New Roman"/>
                </a:rPr>
                <a:t>  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>
                  <a:effectLst/>
                  <a:latin typeface="Times New Roman"/>
                  <a:ea typeface="Times New Roman"/>
                </a:rPr>
                <a:t>   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>
                  <a:effectLst/>
                  <a:latin typeface="Times New Roman"/>
                  <a:ea typeface="Times New Roman"/>
                </a:rPr>
                <a:t>      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Zone de texte 40"/>
            <p:cNvSpPr txBox="1"/>
            <p:nvPr/>
          </p:nvSpPr>
          <p:spPr>
            <a:xfrm>
              <a:off x="771525" y="178286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3200" kern="1400" dirty="0"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6" name="Connecteur droit 15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1049020" y="1294107"/>
              <a:ext cx="0" cy="94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>
              <a:off x="2962570" y="1292814"/>
              <a:ext cx="0" cy="9442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4762795" y="1292814"/>
              <a:ext cx="0" cy="9442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75275" y="2295525"/>
              <a:ext cx="1105874" cy="439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400" kern="1400" dirty="0">
                  <a:ea typeface="Times New Roman"/>
                </a:rPr>
                <a:t>"</a:t>
              </a:r>
              <a:r>
                <a:rPr lang="fr-BE" sz="2400" kern="1400" dirty="0" err="1">
                  <a:ea typeface="Times New Roman"/>
                </a:rPr>
                <a:t>c</a:t>
              </a:r>
              <a:r>
                <a:rPr lang="fr-BE" sz="2400" kern="1400" dirty="0" err="1">
                  <a:effectLst/>
                  <a:ea typeface="Times New Roman"/>
                </a:rPr>
                <a:t>hloe</a:t>
              </a:r>
              <a:r>
                <a:rPr lang="fr-BE" sz="2400" kern="1400" dirty="0">
                  <a:ea typeface="Times New Roman"/>
                </a:rPr>
                <a:t> "</a:t>
              </a:r>
              <a:endParaRPr lang="fr-BE" sz="2400" kern="1400" dirty="0">
                <a:effectLst/>
                <a:ea typeface="Times New Roman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51975" y="2295524"/>
              <a:ext cx="876640" cy="4399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4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400" kern="1400" dirty="0">
                  <a:ea typeface="Times New Roman"/>
                </a:rPr>
                <a:t>"</a:t>
              </a:r>
              <a:r>
                <a:rPr lang="fr-BE" sz="2400" kern="1400" dirty="0" err="1">
                  <a:ea typeface="Times New Roman"/>
                </a:rPr>
                <a:t>alex</a:t>
              </a:r>
              <a:r>
                <a:rPr lang="fr-BE" sz="2400" kern="1400" dirty="0">
                  <a:ea typeface="Times New Roman"/>
                </a:rPr>
                <a:t>"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51750" y="2295525"/>
              <a:ext cx="923116" cy="439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r>
                <a:rPr lang="fr-BE" sz="2400" kern="1400" dirty="0">
                  <a:ea typeface="Times New Roman"/>
                </a:rPr>
                <a:t>"ben"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781459" y="1166850"/>
            <a:ext cx="5833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600" dirty="0"/>
              <a:t>Si l’élément est de type objet :</a:t>
            </a:r>
          </a:p>
        </p:txBody>
      </p:sp>
    </p:spTree>
    <p:extLst>
      <p:ext uri="{BB962C8B-B14F-4D97-AF65-F5344CB8AC3E}">
        <p14:creationId xmlns:p14="http://schemas.microsoft.com/office/powerpoint/2010/main" val="41600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 d’un nouveau nœud :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4" y="1863753"/>
            <a:ext cx="8352928" cy="4293642"/>
          </a:xfrm>
          <a:prstGeom prst="rect">
            <a:avLst/>
          </a:prstGeom>
        </p:spPr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6B62C9B-EE55-6AD3-B624-6C50CF014ED8}"/>
              </a:ext>
            </a:extLst>
          </p:cNvPr>
          <p:cNvGrpSpPr/>
          <p:nvPr/>
        </p:nvGrpSpPr>
        <p:grpSpPr>
          <a:xfrm>
            <a:off x="3006042" y="3068960"/>
            <a:ext cx="5848490" cy="1878992"/>
            <a:chOff x="702177" y="4002665"/>
            <a:chExt cx="5848490" cy="1878992"/>
          </a:xfrm>
        </p:grpSpPr>
        <p:sp>
          <p:nvSpPr>
            <p:cNvPr id="5" name="Rectangle 4"/>
            <p:cNvSpPr/>
            <p:nvPr/>
          </p:nvSpPr>
          <p:spPr>
            <a:xfrm>
              <a:off x="1265785" y="5238267"/>
              <a:ext cx="1125045" cy="643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5584" y="5238267"/>
              <a:ext cx="1115518" cy="6433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2263467" y="5538484"/>
              <a:ext cx="10921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35528" y="5212879"/>
              <a:ext cx="1115139" cy="64251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1274727" y="4148443"/>
              <a:ext cx="1809626" cy="52521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2177" y="4002665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6328488" y="5382701"/>
              <a:ext cx="116750" cy="31513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2061808" y="5239139"/>
              <a:ext cx="0" cy="642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904922" y="4411051"/>
              <a:ext cx="530682" cy="801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84534" y="5239139"/>
              <a:ext cx="0" cy="6425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2061808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189424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4343739" y="5536701"/>
              <a:ext cx="109178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0F95C20-19C8-AB44-FFAF-60F8985CC248}"/>
              </a:ext>
            </a:extLst>
          </p:cNvPr>
          <p:cNvGrpSpPr/>
          <p:nvPr/>
        </p:nvGrpSpPr>
        <p:grpSpPr>
          <a:xfrm>
            <a:off x="1141" y="2651942"/>
            <a:ext cx="2774641" cy="2296008"/>
            <a:chOff x="1076244" y="1560878"/>
            <a:chExt cx="2774641" cy="2296008"/>
          </a:xfrm>
        </p:grpSpPr>
        <p:sp>
          <p:nvSpPr>
            <p:cNvPr id="18" name="Rectangle 17"/>
            <p:cNvSpPr/>
            <p:nvPr/>
          </p:nvSpPr>
          <p:spPr>
            <a:xfrm>
              <a:off x="2178558" y="3254230"/>
              <a:ext cx="1305478" cy="6026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40653" y="2177539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732785" y="2453277"/>
              <a:ext cx="530682" cy="80095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076244" y="1560878"/>
              <a:ext cx="2774641" cy="525216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3059490" y="3213496"/>
              <a:ext cx="1" cy="643390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3144398" y="3400010"/>
              <a:ext cx="137977" cy="31513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4169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 d’un nouveau nœud :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4" y="1863753"/>
            <a:ext cx="8352928" cy="4293642"/>
          </a:xfrm>
          <a:prstGeom prst="rect">
            <a:avLst/>
          </a:prstGeom>
        </p:spPr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6B62C9B-EE55-6AD3-B624-6C50CF014ED8}"/>
              </a:ext>
            </a:extLst>
          </p:cNvPr>
          <p:cNvGrpSpPr/>
          <p:nvPr/>
        </p:nvGrpSpPr>
        <p:grpSpPr>
          <a:xfrm>
            <a:off x="3006042" y="3068960"/>
            <a:ext cx="5848490" cy="1878992"/>
            <a:chOff x="702177" y="4002665"/>
            <a:chExt cx="5848490" cy="1878992"/>
          </a:xfrm>
        </p:grpSpPr>
        <p:sp>
          <p:nvSpPr>
            <p:cNvPr id="5" name="Rectangle 4"/>
            <p:cNvSpPr/>
            <p:nvPr/>
          </p:nvSpPr>
          <p:spPr>
            <a:xfrm>
              <a:off x="1265785" y="5238267"/>
              <a:ext cx="1125045" cy="643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5584" y="5238267"/>
              <a:ext cx="1115518" cy="6433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2263467" y="5538484"/>
              <a:ext cx="10921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35528" y="5212879"/>
              <a:ext cx="1115139" cy="64251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1274727" y="4148443"/>
              <a:ext cx="1809626" cy="52521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2177" y="4002665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6328488" y="5382701"/>
              <a:ext cx="116750" cy="31513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2061808" y="5239139"/>
              <a:ext cx="0" cy="642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904922" y="4411051"/>
              <a:ext cx="530682" cy="801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84534" y="5239139"/>
              <a:ext cx="0" cy="6425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2061808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189424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4343739" y="5536701"/>
              <a:ext cx="109178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0F95C20-19C8-AB44-FFAF-60F8985CC248}"/>
              </a:ext>
            </a:extLst>
          </p:cNvPr>
          <p:cNvGrpSpPr/>
          <p:nvPr/>
        </p:nvGrpSpPr>
        <p:grpSpPr>
          <a:xfrm>
            <a:off x="1141" y="2651942"/>
            <a:ext cx="2774641" cy="2296008"/>
            <a:chOff x="1076244" y="1560878"/>
            <a:chExt cx="2774641" cy="2296008"/>
          </a:xfrm>
        </p:grpSpPr>
        <p:sp>
          <p:nvSpPr>
            <p:cNvPr id="18" name="Rectangle 17"/>
            <p:cNvSpPr/>
            <p:nvPr/>
          </p:nvSpPr>
          <p:spPr>
            <a:xfrm>
              <a:off x="2178558" y="3254230"/>
              <a:ext cx="1305478" cy="6026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40653" y="2177539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732785" y="2453277"/>
              <a:ext cx="530682" cy="80095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076244" y="1560878"/>
              <a:ext cx="2774641" cy="525216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3059490" y="3213496"/>
              <a:ext cx="1" cy="643390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559C1AA-936E-2F24-64E0-57CBFED04E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95736" y="4626257"/>
            <a:ext cx="1373914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AB8B50-F497-6594-5A88-D225E4644312}"/>
              </a:ext>
            </a:extLst>
          </p:cNvPr>
          <p:cNvSpPr/>
          <p:nvPr/>
        </p:nvSpPr>
        <p:spPr>
          <a:xfrm>
            <a:off x="2111176" y="1455469"/>
            <a:ext cx="6638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nouveauNoeud.suivant</a:t>
            </a:r>
            <a:r>
              <a:rPr lang="fr-BE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sommet;</a:t>
            </a:r>
          </a:p>
        </p:txBody>
      </p:sp>
    </p:spTree>
    <p:extLst>
      <p:ext uri="{BB962C8B-B14F-4D97-AF65-F5344CB8AC3E}">
        <p14:creationId xmlns:p14="http://schemas.microsoft.com/office/powerpoint/2010/main" val="1233766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 d’un nouveau nœud :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6B62C9B-EE55-6AD3-B624-6C50CF014ED8}"/>
              </a:ext>
            </a:extLst>
          </p:cNvPr>
          <p:cNvGrpSpPr/>
          <p:nvPr/>
        </p:nvGrpSpPr>
        <p:grpSpPr>
          <a:xfrm>
            <a:off x="3006042" y="3068960"/>
            <a:ext cx="5848490" cy="1878992"/>
            <a:chOff x="702177" y="4002665"/>
            <a:chExt cx="5848490" cy="1878992"/>
          </a:xfrm>
        </p:grpSpPr>
        <p:sp>
          <p:nvSpPr>
            <p:cNvPr id="5" name="Rectangle 4"/>
            <p:cNvSpPr/>
            <p:nvPr/>
          </p:nvSpPr>
          <p:spPr>
            <a:xfrm>
              <a:off x="1265785" y="5238267"/>
              <a:ext cx="1125045" cy="643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5584" y="5238267"/>
              <a:ext cx="1115518" cy="6433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2263467" y="5538484"/>
              <a:ext cx="10921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35528" y="5212879"/>
              <a:ext cx="1115139" cy="64251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1274727" y="4148443"/>
              <a:ext cx="1809626" cy="52521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2177" y="4002665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6328488" y="5382701"/>
              <a:ext cx="116750" cy="31513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2061808" y="5239139"/>
              <a:ext cx="0" cy="642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904922" y="4411051"/>
              <a:ext cx="530682" cy="801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84534" y="5239139"/>
              <a:ext cx="0" cy="6425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2061808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189424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4343739" y="5536701"/>
              <a:ext cx="109178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0F95C20-19C8-AB44-FFAF-60F8985CC248}"/>
              </a:ext>
            </a:extLst>
          </p:cNvPr>
          <p:cNvGrpSpPr/>
          <p:nvPr/>
        </p:nvGrpSpPr>
        <p:grpSpPr>
          <a:xfrm>
            <a:off x="1141" y="2651942"/>
            <a:ext cx="2774641" cy="2296008"/>
            <a:chOff x="1076244" y="1560878"/>
            <a:chExt cx="2774641" cy="2296008"/>
          </a:xfrm>
        </p:grpSpPr>
        <p:sp>
          <p:nvSpPr>
            <p:cNvPr id="18" name="Rectangle 17"/>
            <p:cNvSpPr/>
            <p:nvPr/>
          </p:nvSpPr>
          <p:spPr>
            <a:xfrm>
              <a:off x="2178558" y="3254230"/>
              <a:ext cx="1305478" cy="6026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40653" y="2177539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732785" y="2453277"/>
              <a:ext cx="530682" cy="80095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076244" y="1560878"/>
              <a:ext cx="2774641" cy="525216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3059490" y="3213496"/>
              <a:ext cx="1" cy="643390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559C1AA-936E-2F24-64E0-57CBFED04E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95736" y="4626257"/>
            <a:ext cx="1373914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0159875-49F9-28B9-4B04-20FDE2432C16}"/>
              </a:ext>
            </a:extLst>
          </p:cNvPr>
          <p:cNvCxnSpPr>
            <a:cxnSpLocks/>
          </p:cNvCxnSpPr>
          <p:nvPr/>
        </p:nvCxnSpPr>
        <p:spPr>
          <a:xfrm flipH="1">
            <a:off x="1403648" y="3403976"/>
            <a:ext cx="1780715" cy="94131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A7D4F40-5B8A-E1EB-F349-C09396C64659}"/>
              </a:ext>
            </a:extLst>
          </p:cNvPr>
          <p:cNvCxnSpPr/>
          <p:nvPr/>
        </p:nvCxnSpPr>
        <p:spPr>
          <a:xfrm>
            <a:off x="3272785" y="3884366"/>
            <a:ext cx="53068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63428C1-C76B-0892-4DF3-AC5028B00D51}"/>
              </a:ext>
            </a:extLst>
          </p:cNvPr>
          <p:cNvCxnSpPr/>
          <p:nvPr/>
        </p:nvCxnSpPr>
        <p:spPr>
          <a:xfrm flipH="1">
            <a:off x="3399064" y="3691321"/>
            <a:ext cx="243526" cy="4662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AECB635-0269-6F32-B386-54B764D7BFEA}"/>
              </a:ext>
            </a:extLst>
          </p:cNvPr>
          <p:cNvSpPr/>
          <p:nvPr/>
        </p:nvSpPr>
        <p:spPr>
          <a:xfrm>
            <a:off x="2111176" y="1455469"/>
            <a:ext cx="5347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sommet = </a:t>
            </a:r>
            <a:r>
              <a:rPr lang="fr-BE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;</a:t>
            </a:r>
          </a:p>
        </p:txBody>
      </p:sp>
    </p:spTree>
    <p:extLst>
      <p:ext uri="{BB962C8B-B14F-4D97-AF65-F5344CB8AC3E}">
        <p14:creationId xmlns:p14="http://schemas.microsoft.com/office/powerpoint/2010/main" val="1900050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 d’un nouveau nœud :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6B62C9B-EE55-6AD3-B624-6C50CF014ED8}"/>
              </a:ext>
            </a:extLst>
          </p:cNvPr>
          <p:cNvGrpSpPr/>
          <p:nvPr/>
        </p:nvGrpSpPr>
        <p:grpSpPr>
          <a:xfrm>
            <a:off x="3006042" y="3068960"/>
            <a:ext cx="5848490" cy="1878992"/>
            <a:chOff x="702177" y="4002665"/>
            <a:chExt cx="5848490" cy="1878992"/>
          </a:xfrm>
        </p:grpSpPr>
        <p:sp>
          <p:nvSpPr>
            <p:cNvPr id="5" name="Rectangle 4"/>
            <p:cNvSpPr/>
            <p:nvPr/>
          </p:nvSpPr>
          <p:spPr>
            <a:xfrm>
              <a:off x="1265785" y="5238267"/>
              <a:ext cx="1125045" cy="643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5584" y="5238267"/>
              <a:ext cx="1115518" cy="6433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2263467" y="5538484"/>
              <a:ext cx="10921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35528" y="5212879"/>
              <a:ext cx="1115139" cy="64251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1274727" y="4148443"/>
              <a:ext cx="1809626" cy="52521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2177" y="4002665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6328488" y="5382701"/>
              <a:ext cx="116750" cy="31513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2061808" y="5239139"/>
              <a:ext cx="0" cy="642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84534" y="5239139"/>
              <a:ext cx="0" cy="6425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2061808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189424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4343739" y="5536701"/>
              <a:ext cx="109178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0F95C20-19C8-AB44-FFAF-60F8985CC248}"/>
              </a:ext>
            </a:extLst>
          </p:cNvPr>
          <p:cNvGrpSpPr/>
          <p:nvPr/>
        </p:nvGrpSpPr>
        <p:grpSpPr>
          <a:xfrm>
            <a:off x="1141" y="2651942"/>
            <a:ext cx="2774641" cy="2296008"/>
            <a:chOff x="1076244" y="1560878"/>
            <a:chExt cx="2774641" cy="2296008"/>
          </a:xfrm>
        </p:grpSpPr>
        <p:sp>
          <p:nvSpPr>
            <p:cNvPr id="18" name="Rectangle 17"/>
            <p:cNvSpPr/>
            <p:nvPr/>
          </p:nvSpPr>
          <p:spPr>
            <a:xfrm>
              <a:off x="2178558" y="3254230"/>
              <a:ext cx="1305478" cy="6026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40653" y="2177539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732785" y="2453277"/>
              <a:ext cx="530682" cy="80095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076244" y="1560878"/>
              <a:ext cx="2774641" cy="525216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3059490" y="3213496"/>
              <a:ext cx="1" cy="643390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559C1AA-936E-2F24-64E0-57CBFED04E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95736" y="4626257"/>
            <a:ext cx="1373914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0159875-49F9-28B9-4B04-20FDE2432C16}"/>
              </a:ext>
            </a:extLst>
          </p:cNvPr>
          <p:cNvCxnSpPr>
            <a:cxnSpLocks/>
          </p:cNvCxnSpPr>
          <p:nvPr/>
        </p:nvCxnSpPr>
        <p:spPr>
          <a:xfrm flipH="1">
            <a:off x="1403648" y="3403976"/>
            <a:ext cx="1780715" cy="94131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AECB635-0269-6F32-B386-54B764D7BFEA}"/>
              </a:ext>
            </a:extLst>
          </p:cNvPr>
          <p:cNvSpPr/>
          <p:nvPr/>
        </p:nvSpPr>
        <p:spPr>
          <a:xfrm>
            <a:off x="2111176" y="1455469"/>
            <a:ext cx="5347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sommet = </a:t>
            </a:r>
            <a:r>
              <a:rPr lang="fr-BE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;</a:t>
            </a:r>
          </a:p>
        </p:txBody>
      </p:sp>
    </p:spTree>
    <p:extLst>
      <p:ext uri="{BB962C8B-B14F-4D97-AF65-F5344CB8AC3E}">
        <p14:creationId xmlns:p14="http://schemas.microsoft.com/office/powerpoint/2010/main" val="535458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 d’un nouveau nœud :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6B62C9B-EE55-6AD3-B624-6C50CF014ED8}"/>
              </a:ext>
            </a:extLst>
          </p:cNvPr>
          <p:cNvGrpSpPr/>
          <p:nvPr/>
        </p:nvGrpSpPr>
        <p:grpSpPr>
          <a:xfrm>
            <a:off x="3006042" y="3068960"/>
            <a:ext cx="5848490" cy="1878992"/>
            <a:chOff x="702177" y="4002665"/>
            <a:chExt cx="5848490" cy="1878992"/>
          </a:xfrm>
        </p:grpSpPr>
        <p:sp>
          <p:nvSpPr>
            <p:cNvPr id="5" name="Rectangle 4"/>
            <p:cNvSpPr/>
            <p:nvPr/>
          </p:nvSpPr>
          <p:spPr>
            <a:xfrm>
              <a:off x="1265785" y="5238267"/>
              <a:ext cx="1125045" cy="643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5584" y="5238267"/>
              <a:ext cx="1115518" cy="6433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2263467" y="5538484"/>
              <a:ext cx="10921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35528" y="5212879"/>
              <a:ext cx="1115139" cy="64251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1274727" y="4148443"/>
              <a:ext cx="1809626" cy="52521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2177" y="4002665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6328488" y="5382701"/>
              <a:ext cx="116750" cy="31513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2061808" y="5239139"/>
              <a:ext cx="0" cy="642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84534" y="5239139"/>
              <a:ext cx="0" cy="6425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2061808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189424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4343739" y="5536701"/>
              <a:ext cx="109178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0F95C20-19C8-AB44-FFAF-60F8985CC248}"/>
              </a:ext>
            </a:extLst>
          </p:cNvPr>
          <p:cNvGrpSpPr/>
          <p:nvPr/>
        </p:nvGrpSpPr>
        <p:grpSpPr>
          <a:xfrm>
            <a:off x="1103455" y="4304560"/>
            <a:ext cx="1305478" cy="643390"/>
            <a:chOff x="2178558" y="3213496"/>
            <a:chExt cx="1305478" cy="643390"/>
          </a:xfrm>
        </p:grpSpPr>
        <p:sp>
          <p:nvSpPr>
            <p:cNvPr id="18" name="Rectangle 17"/>
            <p:cNvSpPr/>
            <p:nvPr/>
          </p:nvSpPr>
          <p:spPr>
            <a:xfrm>
              <a:off x="2178558" y="3254230"/>
              <a:ext cx="1305478" cy="6026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3059490" y="3213496"/>
              <a:ext cx="1" cy="643390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559C1AA-936E-2F24-64E0-57CBFED04E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95736" y="4626257"/>
            <a:ext cx="1373914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0159875-49F9-28B9-4B04-20FDE2432C16}"/>
              </a:ext>
            </a:extLst>
          </p:cNvPr>
          <p:cNvCxnSpPr>
            <a:cxnSpLocks/>
          </p:cNvCxnSpPr>
          <p:nvPr/>
        </p:nvCxnSpPr>
        <p:spPr>
          <a:xfrm flipH="1">
            <a:off x="1403648" y="3403976"/>
            <a:ext cx="1780715" cy="94131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1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BE" dirty="0"/>
              <a:t>PILE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3528" y="1545758"/>
            <a:ext cx="6636753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taille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boolean</a:t>
            </a: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GB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estVide</a:t>
            </a: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push(E element)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fr-FR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pop() throws </a:t>
            </a:r>
            <a:r>
              <a:rPr kumimoji="0" lang="en-GB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PileVideException</a:t>
            </a:r>
            <a:endParaRPr kumimoji="0" lang="en-GB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fr-FR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GB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sommet</a:t>
            </a: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()throws </a:t>
            </a:r>
            <a:r>
              <a:rPr kumimoji="0" lang="en-GB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PileVideException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Symbol" pitchFamily="18" charset="2"/>
                <a:sym typeface="Symbol" pitchFamily="18" charset="2"/>
              </a:rPr>
              <a:t> 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2569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 d’un nouveau nœud :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6B62C9B-EE55-6AD3-B624-6C50CF014ED8}"/>
              </a:ext>
            </a:extLst>
          </p:cNvPr>
          <p:cNvGrpSpPr/>
          <p:nvPr/>
        </p:nvGrpSpPr>
        <p:grpSpPr>
          <a:xfrm>
            <a:off x="3006042" y="3068960"/>
            <a:ext cx="5848490" cy="1878992"/>
            <a:chOff x="702177" y="4002665"/>
            <a:chExt cx="5848490" cy="1878992"/>
          </a:xfrm>
        </p:grpSpPr>
        <p:sp>
          <p:nvSpPr>
            <p:cNvPr id="5" name="Rectangle 4"/>
            <p:cNvSpPr/>
            <p:nvPr/>
          </p:nvSpPr>
          <p:spPr>
            <a:xfrm>
              <a:off x="1265785" y="5238267"/>
              <a:ext cx="1125045" cy="643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5584" y="5238267"/>
              <a:ext cx="1115518" cy="6433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2263467" y="5538484"/>
              <a:ext cx="10921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35528" y="5212879"/>
              <a:ext cx="1115139" cy="64251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1274727" y="4148443"/>
              <a:ext cx="1809626" cy="52521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2177" y="4002665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6328488" y="5382701"/>
              <a:ext cx="116750" cy="31513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2061808" y="5239139"/>
              <a:ext cx="0" cy="642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904922" y="4411051"/>
              <a:ext cx="530682" cy="801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84534" y="5239139"/>
              <a:ext cx="0" cy="6425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2061808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189424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4343739" y="5536701"/>
              <a:ext cx="109178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0F95C20-19C8-AB44-FFAF-60F8985CC248}"/>
              </a:ext>
            </a:extLst>
          </p:cNvPr>
          <p:cNvGrpSpPr/>
          <p:nvPr/>
        </p:nvGrpSpPr>
        <p:grpSpPr>
          <a:xfrm>
            <a:off x="1141" y="2651942"/>
            <a:ext cx="2774641" cy="2296008"/>
            <a:chOff x="1076244" y="1560878"/>
            <a:chExt cx="2774641" cy="2296008"/>
          </a:xfrm>
        </p:grpSpPr>
        <p:sp>
          <p:nvSpPr>
            <p:cNvPr id="18" name="Rectangle 17"/>
            <p:cNvSpPr/>
            <p:nvPr/>
          </p:nvSpPr>
          <p:spPr>
            <a:xfrm>
              <a:off x="2178558" y="3254230"/>
              <a:ext cx="1305478" cy="6026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40653" y="2177539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732785" y="2453277"/>
              <a:ext cx="530682" cy="80095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076244" y="1560878"/>
              <a:ext cx="2774641" cy="525216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3059490" y="3213496"/>
              <a:ext cx="1" cy="643390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559C1AA-936E-2F24-64E0-57CBFED04E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95736" y="4626257"/>
            <a:ext cx="1373914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0159875-49F9-28B9-4B04-20FDE2432C16}"/>
              </a:ext>
            </a:extLst>
          </p:cNvPr>
          <p:cNvCxnSpPr>
            <a:cxnSpLocks/>
          </p:cNvCxnSpPr>
          <p:nvPr/>
        </p:nvCxnSpPr>
        <p:spPr>
          <a:xfrm flipH="1">
            <a:off x="1403648" y="3403976"/>
            <a:ext cx="1780715" cy="94131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A7D4F40-5B8A-E1EB-F349-C09396C64659}"/>
              </a:ext>
            </a:extLst>
          </p:cNvPr>
          <p:cNvCxnSpPr/>
          <p:nvPr/>
        </p:nvCxnSpPr>
        <p:spPr>
          <a:xfrm>
            <a:off x="3272785" y="3884366"/>
            <a:ext cx="53068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63428C1-C76B-0892-4DF3-AC5028B00D51}"/>
              </a:ext>
            </a:extLst>
          </p:cNvPr>
          <p:cNvCxnSpPr/>
          <p:nvPr/>
        </p:nvCxnSpPr>
        <p:spPr>
          <a:xfrm flipH="1">
            <a:off x="3399064" y="3691321"/>
            <a:ext cx="243526" cy="4662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EAECE76-83A3-EBAB-10C8-D376B2ABC97B}"/>
              </a:ext>
            </a:extLst>
          </p:cNvPr>
          <p:cNvSpPr/>
          <p:nvPr/>
        </p:nvSpPr>
        <p:spPr>
          <a:xfrm>
            <a:off x="1031200" y="1270857"/>
            <a:ext cx="6452407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fr-BE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nouveauNoeud.suivant</a:t>
            </a:r>
            <a:r>
              <a:rPr lang="fr-BE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sommet;</a:t>
            </a:r>
          </a:p>
          <a:p>
            <a:pPr hangingPunct="0"/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sommet = </a:t>
            </a:r>
            <a:r>
              <a:rPr lang="fr-BE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;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83BF7E0-DBEB-5114-EDE6-3CD53B566E3D}"/>
              </a:ext>
            </a:extLst>
          </p:cNvPr>
          <p:cNvSpPr txBox="1"/>
          <p:nvPr/>
        </p:nvSpPr>
        <p:spPr>
          <a:xfrm>
            <a:off x="2757547" y="4649564"/>
            <a:ext cx="5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00B0F0"/>
                </a:solidFill>
              </a:rPr>
              <a:t>(1)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F5F328B-1A9D-9156-C6E4-BE83D7251F1B}"/>
              </a:ext>
            </a:extLst>
          </p:cNvPr>
          <p:cNvSpPr txBox="1"/>
          <p:nvPr/>
        </p:nvSpPr>
        <p:spPr>
          <a:xfrm>
            <a:off x="1712866" y="3515034"/>
            <a:ext cx="5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92D050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665227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 d’un nouveau nœud :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158333"/>
            <a:ext cx="7590539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nouveauNoeud.suivant</a:t>
            </a:r>
            <a:r>
              <a:rPr lang="fr-BE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sommet;</a:t>
            </a:r>
          </a:p>
          <a:p>
            <a:pPr hangingPunct="0"/>
            <a:endParaRPr lang="fr-BE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3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sommet = </a:t>
            </a:r>
            <a:r>
              <a:rPr lang="fr-BE" sz="32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3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;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91880" y="4202962"/>
            <a:ext cx="288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0" dirty="0">
                <a:sym typeface="Wingdings"/>
              </a:rPr>
              <a:t></a:t>
            </a:r>
            <a:endParaRPr lang="fr-BE" sz="8000" dirty="0"/>
          </a:p>
        </p:txBody>
      </p:sp>
    </p:spTree>
    <p:extLst>
      <p:ext uri="{BB962C8B-B14F-4D97-AF65-F5344CB8AC3E}">
        <p14:creationId xmlns:p14="http://schemas.microsoft.com/office/powerpoint/2010/main" val="1469604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 d’un nouveau nœud :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158333"/>
            <a:ext cx="7590539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nouveauNoeud.suivant</a:t>
            </a:r>
            <a:r>
              <a:rPr lang="fr-BE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sommet;</a:t>
            </a:r>
          </a:p>
          <a:p>
            <a:pPr hangingPunct="0"/>
            <a:endParaRPr lang="fr-BE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3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sommet = </a:t>
            </a:r>
            <a:r>
              <a:rPr lang="fr-BE" sz="32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3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;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lèche angle droit à deux pointes 3"/>
          <p:cNvSpPr/>
          <p:nvPr/>
        </p:nvSpPr>
        <p:spPr>
          <a:xfrm rot="19046701">
            <a:off x="7934671" y="2774836"/>
            <a:ext cx="871404" cy="807825"/>
          </a:xfrm>
          <a:prstGeom prst="leftUpArrow">
            <a:avLst>
              <a:gd name="adj1" fmla="val 11579"/>
              <a:gd name="adj2" fmla="val 23264"/>
              <a:gd name="adj3" fmla="val 25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2690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 d’un nouveau nœud :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158333"/>
            <a:ext cx="7590539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sommet = </a:t>
            </a:r>
            <a:r>
              <a:rPr lang="fr-BE" sz="32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32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;</a:t>
            </a:r>
          </a:p>
          <a:p>
            <a:pPr hangingPunct="0"/>
            <a:endParaRPr lang="fr-BE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3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nouveauNoeud.suivant</a:t>
            </a:r>
            <a:r>
              <a:rPr lang="fr-BE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sommet;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91880" y="4202962"/>
            <a:ext cx="288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0" dirty="0">
                <a:sym typeface="Wingdings"/>
              </a:rPr>
              <a:t></a:t>
            </a:r>
            <a:endParaRPr lang="fr-BE" sz="8000" dirty="0"/>
          </a:p>
        </p:txBody>
      </p:sp>
    </p:spTree>
    <p:extLst>
      <p:ext uri="{BB962C8B-B14F-4D97-AF65-F5344CB8AC3E}">
        <p14:creationId xmlns:p14="http://schemas.microsoft.com/office/powerpoint/2010/main" val="319170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 d’un nouveau nœud :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4" y="1863753"/>
            <a:ext cx="8352928" cy="4293642"/>
          </a:xfrm>
          <a:prstGeom prst="rect">
            <a:avLst/>
          </a:prstGeom>
        </p:spPr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6B62C9B-EE55-6AD3-B624-6C50CF014ED8}"/>
              </a:ext>
            </a:extLst>
          </p:cNvPr>
          <p:cNvGrpSpPr/>
          <p:nvPr/>
        </p:nvGrpSpPr>
        <p:grpSpPr>
          <a:xfrm>
            <a:off x="3006042" y="3068960"/>
            <a:ext cx="5848490" cy="1878992"/>
            <a:chOff x="702177" y="4002665"/>
            <a:chExt cx="5848490" cy="1878992"/>
          </a:xfrm>
        </p:grpSpPr>
        <p:sp>
          <p:nvSpPr>
            <p:cNvPr id="5" name="Rectangle 4"/>
            <p:cNvSpPr/>
            <p:nvPr/>
          </p:nvSpPr>
          <p:spPr>
            <a:xfrm>
              <a:off x="1265785" y="5238267"/>
              <a:ext cx="1125045" cy="643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5584" y="5238267"/>
              <a:ext cx="1115518" cy="6433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2263467" y="5538484"/>
              <a:ext cx="10921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35528" y="5212879"/>
              <a:ext cx="1115139" cy="64251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1274727" y="4148443"/>
              <a:ext cx="1809626" cy="52521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2177" y="4002665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6328488" y="5382701"/>
              <a:ext cx="116750" cy="31513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2061808" y="5239139"/>
              <a:ext cx="0" cy="642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904922" y="4411051"/>
              <a:ext cx="530682" cy="801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84534" y="5239139"/>
              <a:ext cx="0" cy="6425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2061808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189424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4343739" y="5536701"/>
              <a:ext cx="109178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0F95C20-19C8-AB44-FFAF-60F8985CC248}"/>
              </a:ext>
            </a:extLst>
          </p:cNvPr>
          <p:cNvGrpSpPr/>
          <p:nvPr/>
        </p:nvGrpSpPr>
        <p:grpSpPr>
          <a:xfrm>
            <a:off x="1141" y="2651942"/>
            <a:ext cx="2774641" cy="2296008"/>
            <a:chOff x="1076244" y="1560878"/>
            <a:chExt cx="2774641" cy="2296008"/>
          </a:xfrm>
        </p:grpSpPr>
        <p:sp>
          <p:nvSpPr>
            <p:cNvPr id="18" name="Rectangle 17"/>
            <p:cNvSpPr/>
            <p:nvPr/>
          </p:nvSpPr>
          <p:spPr>
            <a:xfrm>
              <a:off x="2178558" y="3254230"/>
              <a:ext cx="1305478" cy="6026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40653" y="2177539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732785" y="2453277"/>
              <a:ext cx="530682" cy="80095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076244" y="1560878"/>
              <a:ext cx="2774641" cy="525216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3059490" y="3213496"/>
              <a:ext cx="1" cy="643390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3144398" y="3400010"/>
              <a:ext cx="137977" cy="31513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0763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 d’un nouveau nœud :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6B62C9B-EE55-6AD3-B624-6C50CF014ED8}"/>
              </a:ext>
            </a:extLst>
          </p:cNvPr>
          <p:cNvGrpSpPr/>
          <p:nvPr/>
        </p:nvGrpSpPr>
        <p:grpSpPr>
          <a:xfrm>
            <a:off x="3006042" y="3068960"/>
            <a:ext cx="5848490" cy="1878992"/>
            <a:chOff x="702177" y="4002665"/>
            <a:chExt cx="5848490" cy="1878992"/>
          </a:xfrm>
        </p:grpSpPr>
        <p:sp>
          <p:nvSpPr>
            <p:cNvPr id="5" name="Rectangle 4"/>
            <p:cNvSpPr/>
            <p:nvPr/>
          </p:nvSpPr>
          <p:spPr>
            <a:xfrm>
              <a:off x="1265785" y="5238267"/>
              <a:ext cx="1125045" cy="643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5584" y="5238267"/>
              <a:ext cx="1115518" cy="6433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2263467" y="5538484"/>
              <a:ext cx="10921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35528" y="5212879"/>
              <a:ext cx="1115139" cy="64251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1274727" y="4148443"/>
              <a:ext cx="1809626" cy="52521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2177" y="4002665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6328488" y="5382701"/>
              <a:ext cx="116750" cy="31513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2061808" y="5239139"/>
              <a:ext cx="0" cy="642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904922" y="4411051"/>
              <a:ext cx="530682" cy="801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84534" y="5239139"/>
              <a:ext cx="0" cy="6425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2061808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189424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4343739" y="5536701"/>
              <a:ext cx="109178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0F95C20-19C8-AB44-FFAF-60F8985CC248}"/>
              </a:ext>
            </a:extLst>
          </p:cNvPr>
          <p:cNvGrpSpPr/>
          <p:nvPr/>
        </p:nvGrpSpPr>
        <p:grpSpPr>
          <a:xfrm>
            <a:off x="1141" y="2651942"/>
            <a:ext cx="2774641" cy="2296008"/>
            <a:chOff x="1076244" y="1560878"/>
            <a:chExt cx="2774641" cy="2296008"/>
          </a:xfrm>
        </p:grpSpPr>
        <p:sp>
          <p:nvSpPr>
            <p:cNvPr id="18" name="Rectangle 17"/>
            <p:cNvSpPr/>
            <p:nvPr/>
          </p:nvSpPr>
          <p:spPr>
            <a:xfrm>
              <a:off x="2178558" y="3254230"/>
              <a:ext cx="1305478" cy="6026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40653" y="2177539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732785" y="2453277"/>
              <a:ext cx="530682" cy="80095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076244" y="1560878"/>
              <a:ext cx="2774641" cy="525216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3059490" y="3213496"/>
              <a:ext cx="1" cy="643390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0159875-49F9-28B9-4B04-20FDE2432C16}"/>
              </a:ext>
            </a:extLst>
          </p:cNvPr>
          <p:cNvCxnSpPr>
            <a:cxnSpLocks/>
          </p:cNvCxnSpPr>
          <p:nvPr/>
        </p:nvCxnSpPr>
        <p:spPr>
          <a:xfrm flipH="1">
            <a:off x="1403648" y="3403976"/>
            <a:ext cx="1780715" cy="94131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A7D4F40-5B8A-E1EB-F349-C09396C64659}"/>
              </a:ext>
            </a:extLst>
          </p:cNvPr>
          <p:cNvCxnSpPr/>
          <p:nvPr/>
        </p:nvCxnSpPr>
        <p:spPr>
          <a:xfrm>
            <a:off x="3272785" y="3884366"/>
            <a:ext cx="53068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63428C1-C76B-0892-4DF3-AC5028B00D51}"/>
              </a:ext>
            </a:extLst>
          </p:cNvPr>
          <p:cNvCxnSpPr/>
          <p:nvPr/>
        </p:nvCxnSpPr>
        <p:spPr>
          <a:xfrm flipH="1">
            <a:off x="3399064" y="3691321"/>
            <a:ext cx="243526" cy="4662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AECB635-0269-6F32-B386-54B764D7BFEA}"/>
              </a:ext>
            </a:extLst>
          </p:cNvPr>
          <p:cNvSpPr/>
          <p:nvPr/>
        </p:nvSpPr>
        <p:spPr>
          <a:xfrm>
            <a:off x="2111176" y="1455469"/>
            <a:ext cx="5347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sommet = </a:t>
            </a:r>
            <a:r>
              <a:rPr lang="fr-BE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;</a:t>
            </a:r>
          </a:p>
        </p:txBody>
      </p:sp>
    </p:spTree>
    <p:extLst>
      <p:ext uri="{BB962C8B-B14F-4D97-AF65-F5344CB8AC3E}">
        <p14:creationId xmlns:p14="http://schemas.microsoft.com/office/powerpoint/2010/main" val="2892123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 d’un nouveau nœud :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6B62C9B-EE55-6AD3-B624-6C50CF014ED8}"/>
              </a:ext>
            </a:extLst>
          </p:cNvPr>
          <p:cNvGrpSpPr/>
          <p:nvPr/>
        </p:nvGrpSpPr>
        <p:grpSpPr>
          <a:xfrm>
            <a:off x="3006042" y="3068960"/>
            <a:ext cx="5848490" cy="1878992"/>
            <a:chOff x="702177" y="4002665"/>
            <a:chExt cx="5848490" cy="1878992"/>
          </a:xfrm>
        </p:grpSpPr>
        <p:sp>
          <p:nvSpPr>
            <p:cNvPr id="5" name="Rectangle 4"/>
            <p:cNvSpPr/>
            <p:nvPr/>
          </p:nvSpPr>
          <p:spPr>
            <a:xfrm>
              <a:off x="1265785" y="5238267"/>
              <a:ext cx="1125045" cy="643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5584" y="5238267"/>
              <a:ext cx="1115518" cy="6433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2263467" y="5538484"/>
              <a:ext cx="10921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35528" y="5212879"/>
              <a:ext cx="1115139" cy="64251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1274727" y="4148443"/>
              <a:ext cx="1809626" cy="52521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2177" y="4002665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6328488" y="5382701"/>
              <a:ext cx="116750" cy="31513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2061808" y="5239139"/>
              <a:ext cx="0" cy="642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84534" y="5239139"/>
              <a:ext cx="0" cy="6425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2061808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189424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4343739" y="5536701"/>
              <a:ext cx="109178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0F95C20-19C8-AB44-FFAF-60F8985CC248}"/>
              </a:ext>
            </a:extLst>
          </p:cNvPr>
          <p:cNvGrpSpPr/>
          <p:nvPr/>
        </p:nvGrpSpPr>
        <p:grpSpPr>
          <a:xfrm>
            <a:off x="1141" y="2651942"/>
            <a:ext cx="2774641" cy="2296008"/>
            <a:chOff x="1076244" y="1560878"/>
            <a:chExt cx="2774641" cy="2296008"/>
          </a:xfrm>
        </p:grpSpPr>
        <p:sp>
          <p:nvSpPr>
            <p:cNvPr id="18" name="Rectangle 17"/>
            <p:cNvSpPr/>
            <p:nvPr/>
          </p:nvSpPr>
          <p:spPr>
            <a:xfrm>
              <a:off x="2178558" y="3254230"/>
              <a:ext cx="1305478" cy="6026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40653" y="2177539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732785" y="2453277"/>
              <a:ext cx="530682" cy="80095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076244" y="1560878"/>
              <a:ext cx="2774641" cy="525216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3059490" y="3213496"/>
              <a:ext cx="1" cy="643390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0159875-49F9-28B9-4B04-20FDE2432C16}"/>
              </a:ext>
            </a:extLst>
          </p:cNvPr>
          <p:cNvCxnSpPr>
            <a:cxnSpLocks/>
          </p:cNvCxnSpPr>
          <p:nvPr/>
        </p:nvCxnSpPr>
        <p:spPr>
          <a:xfrm flipH="1">
            <a:off x="1403648" y="3403976"/>
            <a:ext cx="1780715" cy="94131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AECB635-0269-6F32-B386-54B764D7BFEA}"/>
              </a:ext>
            </a:extLst>
          </p:cNvPr>
          <p:cNvSpPr/>
          <p:nvPr/>
        </p:nvSpPr>
        <p:spPr>
          <a:xfrm>
            <a:off x="2111176" y="1455469"/>
            <a:ext cx="5347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sommet = </a:t>
            </a:r>
            <a:r>
              <a:rPr lang="fr-BE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</a:t>
            </a:r>
            <a:r>
              <a:rPr lang="fr-BE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;</a:t>
            </a:r>
          </a:p>
        </p:txBody>
      </p:sp>
    </p:spTree>
    <p:extLst>
      <p:ext uri="{BB962C8B-B14F-4D97-AF65-F5344CB8AC3E}">
        <p14:creationId xmlns:p14="http://schemas.microsoft.com/office/powerpoint/2010/main" val="583952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 d’un nouveau nœud :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6B62C9B-EE55-6AD3-B624-6C50CF014ED8}"/>
              </a:ext>
            </a:extLst>
          </p:cNvPr>
          <p:cNvGrpSpPr/>
          <p:nvPr/>
        </p:nvGrpSpPr>
        <p:grpSpPr>
          <a:xfrm>
            <a:off x="3006042" y="3068960"/>
            <a:ext cx="5848490" cy="1878992"/>
            <a:chOff x="702177" y="4002665"/>
            <a:chExt cx="5848490" cy="1878992"/>
          </a:xfrm>
        </p:grpSpPr>
        <p:sp>
          <p:nvSpPr>
            <p:cNvPr id="5" name="Rectangle 4"/>
            <p:cNvSpPr/>
            <p:nvPr/>
          </p:nvSpPr>
          <p:spPr>
            <a:xfrm>
              <a:off x="1265785" y="5238267"/>
              <a:ext cx="1125045" cy="643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5584" y="5238267"/>
              <a:ext cx="1115518" cy="6433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2263467" y="5538484"/>
              <a:ext cx="10921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35528" y="5212879"/>
              <a:ext cx="1115139" cy="64251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1274727" y="4148443"/>
              <a:ext cx="1809626" cy="52521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2177" y="4002665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6328488" y="5382701"/>
              <a:ext cx="116750" cy="31513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2061808" y="5239139"/>
              <a:ext cx="0" cy="642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84534" y="5239139"/>
              <a:ext cx="0" cy="6425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2061808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189424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4343739" y="5536701"/>
              <a:ext cx="109178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0F95C20-19C8-AB44-FFAF-60F8985CC248}"/>
              </a:ext>
            </a:extLst>
          </p:cNvPr>
          <p:cNvGrpSpPr/>
          <p:nvPr/>
        </p:nvGrpSpPr>
        <p:grpSpPr>
          <a:xfrm>
            <a:off x="1141" y="2651942"/>
            <a:ext cx="2774641" cy="2296008"/>
            <a:chOff x="1076244" y="1560878"/>
            <a:chExt cx="2774641" cy="2296008"/>
          </a:xfrm>
        </p:grpSpPr>
        <p:sp>
          <p:nvSpPr>
            <p:cNvPr id="18" name="Rectangle 17"/>
            <p:cNvSpPr/>
            <p:nvPr/>
          </p:nvSpPr>
          <p:spPr>
            <a:xfrm>
              <a:off x="2178558" y="3254230"/>
              <a:ext cx="1305478" cy="6026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40653" y="2177539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732785" y="2453277"/>
              <a:ext cx="530682" cy="80095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076244" y="1560878"/>
              <a:ext cx="2774641" cy="525216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3059490" y="3213496"/>
              <a:ext cx="1" cy="643390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0159875-49F9-28B9-4B04-20FDE2432C16}"/>
              </a:ext>
            </a:extLst>
          </p:cNvPr>
          <p:cNvCxnSpPr>
            <a:cxnSpLocks/>
          </p:cNvCxnSpPr>
          <p:nvPr/>
        </p:nvCxnSpPr>
        <p:spPr>
          <a:xfrm flipH="1">
            <a:off x="1403648" y="3403976"/>
            <a:ext cx="1780715" cy="94131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86454D7-1712-4AAC-A6B6-25C1AEBC4E63}"/>
              </a:ext>
            </a:extLst>
          </p:cNvPr>
          <p:cNvSpPr/>
          <p:nvPr/>
        </p:nvSpPr>
        <p:spPr>
          <a:xfrm>
            <a:off x="2111176" y="1455469"/>
            <a:ext cx="6638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nouveauNoeud.suivant</a:t>
            </a:r>
            <a:r>
              <a:rPr lang="fr-BE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sommet;</a:t>
            </a:r>
          </a:p>
        </p:txBody>
      </p:sp>
    </p:spTree>
    <p:extLst>
      <p:ext uri="{BB962C8B-B14F-4D97-AF65-F5344CB8AC3E}">
        <p14:creationId xmlns:p14="http://schemas.microsoft.com/office/powerpoint/2010/main" val="3776457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Ajout d’un nouveau nœud :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6B62C9B-EE55-6AD3-B624-6C50CF014ED8}"/>
              </a:ext>
            </a:extLst>
          </p:cNvPr>
          <p:cNvGrpSpPr/>
          <p:nvPr/>
        </p:nvGrpSpPr>
        <p:grpSpPr>
          <a:xfrm>
            <a:off x="3006042" y="3068960"/>
            <a:ext cx="5848490" cy="1878992"/>
            <a:chOff x="702177" y="4002665"/>
            <a:chExt cx="5848490" cy="1878992"/>
          </a:xfrm>
        </p:grpSpPr>
        <p:sp>
          <p:nvSpPr>
            <p:cNvPr id="5" name="Rectangle 4"/>
            <p:cNvSpPr/>
            <p:nvPr/>
          </p:nvSpPr>
          <p:spPr>
            <a:xfrm>
              <a:off x="1265785" y="5238267"/>
              <a:ext cx="1125045" cy="643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5584" y="5238267"/>
              <a:ext cx="1115518" cy="6433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</a:t>
              </a:r>
              <a:r>
                <a:rPr lang="fr-BE" sz="32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2263467" y="5538484"/>
              <a:ext cx="10921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35528" y="5212879"/>
              <a:ext cx="1115139" cy="64251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</a:t>
              </a:r>
              <a:r>
                <a:rPr lang="fr-BE" sz="3200" kern="1400" dirty="0">
                  <a:ea typeface="Times New Roman"/>
                </a:rPr>
                <a:t>’a’</a:t>
              </a:r>
            </a:p>
          </p:txBody>
        </p:sp>
        <p:sp>
          <p:nvSpPr>
            <p:cNvPr id="9" name="Zone de texte 108"/>
            <p:cNvSpPr txBox="1"/>
            <p:nvPr/>
          </p:nvSpPr>
          <p:spPr>
            <a:xfrm>
              <a:off x="1274727" y="4148443"/>
              <a:ext cx="1809626" cy="52521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>
                  <a:effectLst/>
                  <a:ea typeface="Times New Roman"/>
                </a:rPr>
                <a:t>sommet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2177" y="4002665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" name="Connecteur droit 10"/>
            <p:cNvCxnSpPr/>
            <p:nvPr/>
          </p:nvCxnSpPr>
          <p:spPr>
            <a:xfrm flipH="1">
              <a:off x="6328488" y="5382701"/>
              <a:ext cx="116750" cy="31513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2061808" y="5239139"/>
              <a:ext cx="0" cy="642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84534" y="5239139"/>
              <a:ext cx="0" cy="6425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2061808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189424" y="5212879"/>
              <a:ext cx="0" cy="64251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4343739" y="5536701"/>
              <a:ext cx="109178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0F95C20-19C8-AB44-FFAF-60F8985CC248}"/>
              </a:ext>
            </a:extLst>
          </p:cNvPr>
          <p:cNvGrpSpPr/>
          <p:nvPr/>
        </p:nvGrpSpPr>
        <p:grpSpPr>
          <a:xfrm>
            <a:off x="1141" y="2651942"/>
            <a:ext cx="2774641" cy="2296008"/>
            <a:chOff x="1076244" y="1560878"/>
            <a:chExt cx="2774641" cy="2296008"/>
          </a:xfrm>
        </p:grpSpPr>
        <p:sp>
          <p:nvSpPr>
            <p:cNvPr id="18" name="Rectangle 17"/>
            <p:cNvSpPr/>
            <p:nvPr/>
          </p:nvSpPr>
          <p:spPr>
            <a:xfrm>
              <a:off x="2178558" y="3254230"/>
              <a:ext cx="1305478" cy="6026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3200" kern="1400" dirty="0">
                  <a:effectLst/>
                  <a:ea typeface="Times New Roman"/>
                </a:rPr>
                <a:t>‘d’</a:t>
              </a:r>
              <a:endParaRPr lang="fr-BE" sz="3200" dirty="0">
                <a:effectLst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40653" y="2177539"/>
              <a:ext cx="329023" cy="6162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732785" y="2453277"/>
              <a:ext cx="530682" cy="80095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 de texte 82"/>
            <p:cNvSpPr txBox="1"/>
            <p:nvPr/>
          </p:nvSpPr>
          <p:spPr>
            <a:xfrm>
              <a:off x="1076244" y="1560878"/>
              <a:ext cx="2774641" cy="525216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800" kern="1400" dirty="0" err="1">
                  <a:effectLst/>
                  <a:ea typeface="Times New Roman"/>
                </a:rPr>
                <a:t>nouveauNoeud</a:t>
              </a:r>
              <a:endParaRPr lang="fr-BE" sz="2800" dirty="0">
                <a:effectLst/>
                <a:ea typeface="Times New Roman"/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3059490" y="3213496"/>
              <a:ext cx="1" cy="643390"/>
            </a:xfrm>
            <a:prstGeom prst="line">
              <a:avLst/>
            </a:prstGeom>
            <a:ln w="25400" cmpd="thickThin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0159875-49F9-28B9-4B04-20FDE2432C16}"/>
              </a:ext>
            </a:extLst>
          </p:cNvPr>
          <p:cNvCxnSpPr>
            <a:cxnSpLocks/>
          </p:cNvCxnSpPr>
          <p:nvPr/>
        </p:nvCxnSpPr>
        <p:spPr>
          <a:xfrm flipH="1">
            <a:off x="1403648" y="3403976"/>
            <a:ext cx="1780715" cy="94131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86454D7-1712-4AAC-A6B6-25C1AEBC4E63}"/>
              </a:ext>
            </a:extLst>
          </p:cNvPr>
          <p:cNvSpPr/>
          <p:nvPr/>
        </p:nvSpPr>
        <p:spPr>
          <a:xfrm>
            <a:off x="2111176" y="1455469"/>
            <a:ext cx="6638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nouveauNoeud.suivant</a:t>
            </a:r>
            <a:r>
              <a:rPr lang="fr-BE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sommet;</a:t>
            </a:r>
          </a:p>
        </p:txBody>
      </p: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76F73D13-DB3A-F2A9-3450-D61196CE6841}"/>
              </a:ext>
            </a:extLst>
          </p:cNvPr>
          <p:cNvCxnSpPr>
            <a:cxnSpLocks/>
          </p:cNvCxnSpPr>
          <p:nvPr/>
        </p:nvCxnSpPr>
        <p:spPr>
          <a:xfrm>
            <a:off x="2257673" y="4611559"/>
            <a:ext cx="141189" cy="137502"/>
          </a:xfrm>
          <a:prstGeom prst="curvedConnector3">
            <a:avLst>
              <a:gd name="adj1" fmla="val 467633"/>
            </a:avLst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8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49223"/>
              </p:ext>
            </p:extLst>
          </p:nvPr>
        </p:nvGraphicFramePr>
        <p:xfrm>
          <a:off x="661006" y="2379308"/>
          <a:ext cx="807633" cy="1645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600" kern="1400" dirty="0">
                          <a:effectLst/>
                          <a:latin typeface="+mn-lt"/>
                          <a:ea typeface="Times New Roman"/>
                        </a:rPr>
                        <a:t>‘c’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600" kern="1400" dirty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36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600" kern="1400" dirty="0">
                          <a:effectLst/>
                        </a:rPr>
                        <a:t>‘a’</a:t>
                      </a:r>
                      <a:endParaRPr lang="fr-BE" sz="36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Zone de dessin 9"/>
          <p:cNvGrpSpPr/>
          <p:nvPr/>
        </p:nvGrpSpPr>
        <p:grpSpPr>
          <a:xfrm>
            <a:off x="2334439" y="627180"/>
            <a:ext cx="5486400" cy="2228850"/>
            <a:chOff x="0" y="0"/>
            <a:chExt cx="5486400" cy="222885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9" name="Rectangle 8"/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>
                  <a:effectLst/>
                  <a:ea typeface="Times New Roman"/>
                </a:rPr>
                <a:t>‘c’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0" y="352425"/>
              <a:ext cx="542925" cy="619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9" idx="3"/>
              <a:endCxn id="10" idx="1"/>
            </p:cNvCxnSpPr>
            <p:nvPr/>
          </p:nvCxnSpPr>
          <p:spPr>
            <a:xfrm>
              <a:off x="1152525" y="1309687"/>
              <a:ext cx="86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>
                  <a:ea typeface="Times New Roman"/>
                </a:rPr>
                <a:t> ’a’</a:t>
              </a: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3019425" y="1294107"/>
              <a:ext cx="8655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 de texte 19"/>
            <p:cNvSpPr txBox="1"/>
            <p:nvPr/>
          </p:nvSpPr>
          <p:spPr>
            <a:xfrm>
              <a:off x="466724" y="295275"/>
              <a:ext cx="15516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</p:grpSp>
      <p:sp>
        <p:nvSpPr>
          <p:cNvPr id="34" name="Titre 33"/>
          <p:cNvSpPr>
            <a:spLocks noGrp="1"/>
          </p:cNvSpPr>
          <p:nvPr>
            <p:ph type="title"/>
          </p:nvPr>
        </p:nvSpPr>
        <p:spPr>
          <a:xfrm>
            <a:off x="420801" y="8486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Comment chaîner?</a:t>
            </a:r>
          </a:p>
        </p:txBody>
      </p:sp>
    </p:spTree>
    <p:extLst>
      <p:ext uri="{BB962C8B-B14F-4D97-AF65-F5344CB8AC3E}">
        <p14:creationId xmlns:p14="http://schemas.microsoft.com/office/powerpoint/2010/main" val="267851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BE" dirty="0"/>
              <a:t>PILE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3528" y="1545758"/>
            <a:ext cx="645240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taille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boolean</a:t>
            </a: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GB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estVide</a:t>
            </a: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push(E element)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fr-FR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pop() throws </a:t>
            </a:r>
            <a:r>
              <a:rPr kumimoji="0" lang="en-GB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PileVideException</a:t>
            </a:r>
            <a:endParaRPr kumimoji="0" lang="en-GB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fr-FR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GB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sommet</a:t>
            </a: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()throws </a:t>
            </a:r>
            <a:r>
              <a:rPr kumimoji="0" lang="en-GB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PileVideException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Symbol" pitchFamily="18" charset="2"/>
                <a:sym typeface="Symbol" pitchFamily="18" charset="2"/>
              </a:rPr>
              <a:t> 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Symbol" pitchFamily="18" charset="2"/>
              <a:sym typeface="Symbol" pitchFamily="18" charset="2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259632" y="3427551"/>
            <a:ext cx="93610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611560" y="4270720"/>
            <a:ext cx="93610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8996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49223"/>
              </p:ext>
            </p:extLst>
          </p:nvPr>
        </p:nvGraphicFramePr>
        <p:xfrm>
          <a:off x="661006" y="2379308"/>
          <a:ext cx="807633" cy="1645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600" kern="1400" dirty="0">
                          <a:effectLst/>
                          <a:latin typeface="+mn-lt"/>
                          <a:ea typeface="Times New Roman"/>
                        </a:rPr>
                        <a:t>‘c’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600" kern="1400" dirty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36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600" kern="1400" dirty="0">
                          <a:effectLst/>
                        </a:rPr>
                        <a:t>‘a’</a:t>
                      </a:r>
                      <a:endParaRPr lang="fr-BE" sz="36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Zone de dessin 9"/>
          <p:cNvGrpSpPr/>
          <p:nvPr/>
        </p:nvGrpSpPr>
        <p:grpSpPr>
          <a:xfrm>
            <a:off x="2334439" y="627180"/>
            <a:ext cx="5486400" cy="2228850"/>
            <a:chOff x="0" y="0"/>
            <a:chExt cx="5486400" cy="222885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9" name="Rectangle 8"/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>
                  <a:effectLst/>
                  <a:ea typeface="Times New Roman"/>
                </a:rPr>
                <a:t>‘c’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0" y="352425"/>
              <a:ext cx="542925" cy="619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9" idx="3"/>
              <a:endCxn id="10" idx="1"/>
            </p:cNvCxnSpPr>
            <p:nvPr/>
          </p:nvCxnSpPr>
          <p:spPr>
            <a:xfrm>
              <a:off x="1152525" y="1309687"/>
              <a:ext cx="86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>
                  <a:ea typeface="Times New Roman"/>
                </a:rPr>
                <a:t> ’a’</a:t>
              </a: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3019425" y="1294107"/>
              <a:ext cx="8655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 de texte 19"/>
            <p:cNvSpPr txBox="1"/>
            <p:nvPr/>
          </p:nvSpPr>
          <p:spPr>
            <a:xfrm>
              <a:off x="466724" y="295275"/>
              <a:ext cx="15516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</p:grpSp>
      <p:sp>
        <p:nvSpPr>
          <p:cNvPr id="34" name="Titre 33"/>
          <p:cNvSpPr>
            <a:spLocks noGrp="1"/>
          </p:cNvSpPr>
          <p:nvPr>
            <p:ph type="title"/>
          </p:nvPr>
        </p:nvSpPr>
        <p:spPr>
          <a:xfrm>
            <a:off x="420801" y="8486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Comment chaîner?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2477314" y="2856030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OU</a:t>
            </a:r>
          </a:p>
        </p:txBody>
      </p:sp>
      <p:grpSp>
        <p:nvGrpSpPr>
          <p:cNvPr id="2" name="Zone de dessin 29">
            <a:extLst>
              <a:ext uri="{FF2B5EF4-FFF2-40B4-BE49-F238E27FC236}">
                <a16:creationId xmlns:a16="http://schemas.microsoft.com/office/drawing/2014/main" id="{B4D5DC50-B3CB-BE0A-AD46-AD336EBD1BD0}"/>
              </a:ext>
            </a:extLst>
          </p:cNvPr>
          <p:cNvGrpSpPr/>
          <p:nvPr/>
        </p:nvGrpSpPr>
        <p:grpSpPr>
          <a:xfrm>
            <a:off x="3509745" y="2081696"/>
            <a:ext cx="5486400" cy="2228850"/>
            <a:chOff x="0" y="0"/>
            <a:chExt cx="5486400" cy="22288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131747A-DB67-4F40-D28B-943E94F2F1EF}"/>
                </a:ext>
              </a:extLst>
            </p:cNvPr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D69E1E-7290-ABCB-3156-D09FAB401723}"/>
                </a:ext>
              </a:extLst>
            </p:cNvPr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>
                  <a:ea typeface="Times New Roman"/>
                </a:rPr>
                <a:t>‘a’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B2811B-4E6C-22BF-6436-73E3C62E15F1}"/>
                </a:ext>
              </a:extLst>
            </p:cNvPr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ED98715D-8831-71AD-38CF-4C90A1FAE334}"/>
                </a:ext>
              </a:extLst>
            </p:cNvPr>
            <p:cNvCxnSpPr/>
            <p:nvPr/>
          </p:nvCxnSpPr>
          <p:spPr>
            <a:xfrm>
              <a:off x="170749" y="491264"/>
              <a:ext cx="547668" cy="5333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20E82B82-5A86-16C2-4FE7-75782E76ECFA}"/>
                </a:ext>
              </a:extLst>
            </p:cNvPr>
            <p:cNvCxnSpPr/>
            <p:nvPr/>
          </p:nvCxnSpPr>
          <p:spPr>
            <a:xfrm>
              <a:off x="1152525" y="1309687"/>
              <a:ext cx="8658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90C3BE-65D4-B8A2-27D9-6601280CC37B}"/>
                </a:ext>
              </a:extLst>
            </p:cNvPr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          </a:t>
              </a:r>
              <a:r>
                <a:rPr lang="fr-BE" sz="2800" kern="1400" dirty="0">
                  <a:ea typeface="Times New Roman"/>
                </a:rPr>
                <a:t>’c’</a:t>
              </a: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D3E99E46-5364-658F-40A2-9A5CF4137309}"/>
                </a:ext>
              </a:extLst>
            </p:cNvPr>
            <p:cNvCxnSpPr/>
            <p:nvPr/>
          </p:nvCxnSpPr>
          <p:spPr>
            <a:xfrm>
              <a:off x="3019425" y="1294107"/>
              <a:ext cx="865505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 de texte 28">
              <a:extLst>
                <a:ext uri="{FF2B5EF4-FFF2-40B4-BE49-F238E27FC236}">
                  <a16:creationId xmlns:a16="http://schemas.microsoft.com/office/drawing/2014/main" id="{63AE86A7-7B69-DC96-EC50-B12E0F9E7406}"/>
                </a:ext>
              </a:extLst>
            </p:cNvPr>
            <p:cNvSpPr txBox="1"/>
            <p:nvPr/>
          </p:nvSpPr>
          <p:spPr>
            <a:xfrm>
              <a:off x="705382" y="271779"/>
              <a:ext cx="1551886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solidFill>
                    <a:schemeClr val="bg1">
                      <a:lumMod val="50000"/>
                    </a:schemeClr>
                  </a:solidFill>
                  <a:latin typeface="Times New Roman"/>
                  <a:ea typeface="Times New Roman"/>
                </a:rPr>
                <a:t>base</a:t>
              </a:r>
              <a:endParaRPr lang="fr-BE" sz="2400" kern="1400" dirty="0">
                <a:solidFill>
                  <a:schemeClr val="bg1">
                    <a:lumMod val="50000"/>
                  </a:schemeClr>
                </a:solidFill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273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49223"/>
              </p:ext>
            </p:extLst>
          </p:nvPr>
        </p:nvGraphicFramePr>
        <p:xfrm>
          <a:off x="661006" y="2379308"/>
          <a:ext cx="807633" cy="1645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600" kern="1400" dirty="0">
                          <a:effectLst/>
                          <a:latin typeface="+mn-lt"/>
                          <a:ea typeface="Times New Roman"/>
                        </a:rPr>
                        <a:t>‘c’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600" kern="1400" dirty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36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600" kern="1400" dirty="0">
                          <a:effectLst/>
                        </a:rPr>
                        <a:t>‘a’</a:t>
                      </a:r>
                      <a:endParaRPr lang="fr-BE" sz="36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Zone de dessin 9"/>
          <p:cNvGrpSpPr/>
          <p:nvPr/>
        </p:nvGrpSpPr>
        <p:grpSpPr>
          <a:xfrm>
            <a:off x="2334439" y="627180"/>
            <a:ext cx="5486400" cy="2228850"/>
            <a:chOff x="0" y="0"/>
            <a:chExt cx="5486400" cy="222885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9" name="Rectangle 8"/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>
                  <a:effectLst/>
                  <a:ea typeface="Times New Roman"/>
                </a:rPr>
                <a:t>‘c’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0" y="352425"/>
              <a:ext cx="542925" cy="619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9" idx="3"/>
              <a:endCxn id="10" idx="1"/>
            </p:cNvCxnSpPr>
            <p:nvPr/>
          </p:nvCxnSpPr>
          <p:spPr>
            <a:xfrm>
              <a:off x="1152525" y="1309687"/>
              <a:ext cx="86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>
                  <a:ea typeface="Times New Roman"/>
                </a:rPr>
                <a:t> ’a’</a:t>
              </a: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3019425" y="1294107"/>
              <a:ext cx="8655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 de texte 19"/>
            <p:cNvSpPr txBox="1"/>
            <p:nvPr/>
          </p:nvSpPr>
          <p:spPr>
            <a:xfrm>
              <a:off x="466724" y="295275"/>
              <a:ext cx="15516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</p:grpSp>
      <p:sp>
        <p:nvSpPr>
          <p:cNvPr id="34" name="Titre 33"/>
          <p:cNvSpPr>
            <a:spLocks noGrp="1"/>
          </p:cNvSpPr>
          <p:nvPr>
            <p:ph type="title"/>
          </p:nvPr>
        </p:nvSpPr>
        <p:spPr>
          <a:xfrm>
            <a:off x="420801" y="8486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Comment chaîner?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2477314" y="2856030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OU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580810" y="415472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OU</a:t>
            </a:r>
          </a:p>
        </p:txBody>
      </p:sp>
      <p:grpSp>
        <p:nvGrpSpPr>
          <p:cNvPr id="51" name="Zone de dessin 29">
            <a:extLst>
              <a:ext uri="{FF2B5EF4-FFF2-40B4-BE49-F238E27FC236}">
                <a16:creationId xmlns:a16="http://schemas.microsoft.com/office/drawing/2014/main" id="{86303370-8B64-5886-2945-8E481E32A24F}"/>
              </a:ext>
            </a:extLst>
          </p:cNvPr>
          <p:cNvGrpSpPr/>
          <p:nvPr/>
        </p:nvGrpSpPr>
        <p:grpSpPr>
          <a:xfrm>
            <a:off x="3509745" y="2081696"/>
            <a:ext cx="5486400" cy="2228850"/>
            <a:chOff x="0" y="0"/>
            <a:chExt cx="5486400" cy="222885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9509971-57DF-0FF7-388A-780A468E6502}"/>
                </a:ext>
              </a:extLst>
            </p:cNvPr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FF56C3-EC5D-9F69-E843-3C6188196B60}"/>
                </a:ext>
              </a:extLst>
            </p:cNvPr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>
                  <a:ea typeface="Times New Roman"/>
                </a:rPr>
                <a:t>‘a’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B0DC931-5A30-2843-BF2B-1DBF3EA3B0D8}"/>
                </a:ext>
              </a:extLst>
            </p:cNvPr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55B9E85C-BBDA-498C-48C2-502BEB2D64F9}"/>
                </a:ext>
              </a:extLst>
            </p:cNvPr>
            <p:cNvCxnSpPr/>
            <p:nvPr/>
          </p:nvCxnSpPr>
          <p:spPr>
            <a:xfrm>
              <a:off x="170749" y="491264"/>
              <a:ext cx="547668" cy="5333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32F92D30-FAEE-27E9-E7DC-152B8303FACC}"/>
                </a:ext>
              </a:extLst>
            </p:cNvPr>
            <p:cNvCxnSpPr/>
            <p:nvPr/>
          </p:nvCxnSpPr>
          <p:spPr>
            <a:xfrm>
              <a:off x="1152525" y="1309687"/>
              <a:ext cx="8658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0010128-C6AE-87B4-8F70-E766291311EA}"/>
                </a:ext>
              </a:extLst>
            </p:cNvPr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          </a:t>
              </a:r>
              <a:r>
                <a:rPr lang="fr-BE" sz="2800" kern="1400" dirty="0">
                  <a:ea typeface="Times New Roman"/>
                </a:rPr>
                <a:t>’c’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0C227DF0-13A2-80B0-3DA2-8D25A93A1DD2}"/>
                </a:ext>
              </a:extLst>
            </p:cNvPr>
            <p:cNvCxnSpPr/>
            <p:nvPr/>
          </p:nvCxnSpPr>
          <p:spPr>
            <a:xfrm>
              <a:off x="3019425" y="1294107"/>
              <a:ext cx="865505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 de texte 28">
              <a:extLst>
                <a:ext uri="{FF2B5EF4-FFF2-40B4-BE49-F238E27FC236}">
                  <a16:creationId xmlns:a16="http://schemas.microsoft.com/office/drawing/2014/main" id="{FF44EF39-E264-8442-19AF-9FEF897C8C12}"/>
                </a:ext>
              </a:extLst>
            </p:cNvPr>
            <p:cNvSpPr txBox="1"/>
            <p:nvPr/>
          </p:nvSpPr>
          <p:spPr>
            <a:xfrm>
              <a:off x="705382" y="271779"/>
              <a:ext cx="1551886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solidFill>
                    <a:schemeClr val="bg1">
                      <a:lumMod val="50000"/>
                    </a:schemeClr>
                  </a:solidFill>
                  <a:latin typeface="Times New Roman"/>
                  <a:ea typeface="Times New Roman"/>
                </a:rPr>
                <a:t>base</a:t>
              </a:r>
              <a:endParaRPr lang="fr-BE" sz="2400" kern="1400" dirty="0">
                <a:solidFill>
                  <a:schemeClr val="bg1">
                    <a:lumMod val="50000"/>
                  </a:schemeClr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60" name="Zone de dessin 29">
            <a:extLst>
              <a:ext uri="{FF2B5EF4-FFF2-40B4-BE49-F238E27FC236}">
                <a16:creationId xmlns:a16="http://schemas.microsoft.com/office/drawing/2014/main" id="{C49BF69D-3702-A06E-253E-001ECAEFD6DF}"/>
              </a:ext>
            </a:extLst>
          </p:cNvPr>
          <p:cNvGrpSpPr/>
          <p:nvPr/>
        </p:nvGrpSpPr>
        <p:grpSpPr>
          <a:xfrm>
            <a:off x="2477314" y="3520833"/>
            <a:ext cx="5486400" cy="2228850"/>
            <a:chOff x="0" y="0"/>
            <a:chExt cx="5486400" cy="222885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40D0647-2187-9DDC-5919-53CE4B6C0CA2}"/>
                </a:ext>
              </a:extLst>
            </p:cNvPr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8393080-E4A1-FC4B-4A94-DDEFC22C90F1}"/>
                </a:ext>
              </a:extLst>
            </p:cNvPr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A089120-EEA8-FF65-FA7F-0393ABB79FB9}"/>
                </a:ext>
              </a:extLst>
            </p:cNvPr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9F51044E-C1C5-5FA7-E82E-A041B99B1AD7}"/>
                </a:ext>
              </a:extLst>
            </p:cNvPr>
            <p:cNvCxnSpPr/>
            <p:nvPr/>
          </p:nvCxnSpPr>
          <p:spPr>
            <a:xfrm flipH="1">
              <a:off x="620856" y="467002"/>
              <a:ext cx="506095" cy="5333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CF1D2FCF-0DFB-3D1F-6E78-C12D53EF0517}"/>
                </a:ext>
              </a:extLst>
            </p:cNvPr>
            <p:cNvCxnSpPr>
              <a:stCxn id="63" idx="1"/>
              <a:endCxn id="62" idx="3"/>
            </p:cNvCxnSpPr>
            <p:nvPr/>
          </p:nvCxnSpPr>
          <p:spPr>
            <a:xfrm flipH="1">
              <a:off x="1152525" y="1309687"/>
              <a:ext cx="8658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F48D393-B8CE-15B9-6551-A1E9A573EC84}"/>
                </a:ext>
              </a:extLst>
            </p:cNvPr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 </a:t>
              </a:r>
              <a:r>
                <a:rPr lang="fr-BE" sz="2800" kern="1400" dirty="0">
                  <a:ea typeface="Times New Roman"/>
                </a:rPr>
                <a:t>   ’a’</a:t>
              </a:r>
            </a:p>
          </p:txBody>
        </p: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928206CD-3F25-C438-C731-648F6095F91C}"/>
                </a:ext>
              </a:extLst>
            </p:cNvPr>
            <p:cNvCxnSpPr>
              <a:stCxn id="66" idx="1"/>
              <a:endCxn id="63" idx="3"/>
            </p:cNvCxnSpPr>
            <p:nvPr/>
          </p:nvCxnSpPr>
          <p:spPr>
            <a:xfrm flipH="1" flipV="1">
              <a:off x="3019425" y="1309687"/>
              <a:ext cx="865505" cy="317"/>
            </a:xfrm>
            <a:prstGeom prst="straightConnector1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Zone de texte 28">
              <a:extLst>
                <a:ext uri="{FF2B5EF4-FFF2-40B4-BE49-F238E27FC236}">
                  <a16:creationId xmlns:a16="http://schemas.microsoft.com/office/drawing/2014/main" id="{DE4C09FA-1C69-647E-3E39-3C0FC47183EF}"/>
                </a:ext>
              </a:extLst>
            </p:cNvPr>
            <p:cNvSpPr txBox="1"/>
            <p:nvPr/>
          </p:nvSpPr>
          <p:spPr>
            <a:xfrm>
              <a:off x="1191314" y="352701"/>
              <a:ext cx="1551886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919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049223"/>
              </p:ext>
            </p:extLst>
          </p:nvPr>
        </p:nvGraphicFramePr>
        <p:xfrm>
          <a:off x="661006" y="2379308"/>
          <a:ext cx="807633" cy="1645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600" kern="1400" dirty="0">
                          <a:effectLst/>
                          <a:latin typeface="+mn-lt"/>
                          <a:ea typeface="Times New Roman"/>
                        </a:rPr>
                        <a:t>‘c’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600" kern="1400" dirty="0">
                          <a:effectLst/>
                          <a:latin typeface="+mn-lt"/>
                          <a:ea typeface="+mn-ea"/>
                        </a:rPr>
                        <a:t>‘b’</a:t>
                      </a:r>
                      <a:endParaRPr lang="fr-BE" sz="36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600" kern="1400" dirty="0">
                          <a:effectLst/>
                        </a:rPr>
                        <a:t>‘a’</a:t>
                      </a:r>
                      <a:endParaRPr lang="fr-BE" sz="36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Zone de dessin 9"/>
          <p:cNvGrpSpPr/>
          <p:nvPr/>
        </p:nvGrpSpPr>
        <p:grpSpPr>
          <a:xfrm>
            <a:off x="2334439" y="627180"/>
            <a:ext cx="5486400" cy="2228850"/>
            <a:chOff x="0" y="0"/>
            <a:chExt cx="5486400" cy="222885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9" name="Rectangle 8"/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>
                  <a:effectLst/>
                  <a:ea typeface="Times New Roman"/>
                </a:rPr>
                <a:t>‘c’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0" y="352425"/>
              <a:ext cx="542925" cy="619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9" idx="3"/>
              <a:endCxn id="10" idx="1"/>
            </p:cNvCxnSpPr>
            <p:nvPr/>
          </p:nvCxnSpPr>
          <p:spPr>
            <a:xfrm>
              <a:off x="1152525" y="1309687"/>
              <a:ext cx="86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>
                  <a:ea typeface="Times New Roman"/>
                </a:rPr>
                <a:t> ’a’</a:t>
              </a: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3019425" y="1294107"/>
              <a:ext cx="8655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 de texte 19"/>
            <p:cNvSpPr txBox="1"/>
            <p:nvPr/>
          </p:nvSpPr>
          <p:spPr>
            <a:xfrm>
              <a:off x="466724" y="295275"/>
              <a:ext cx="15516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</p:grpSp>
      <p:grpSp>
        <p:nvGrpSpPr>
          <p:cNvPr id="16" name="Zone de dessin 29"/>
          <p:cNvGrpSpPr/>
          <p:nvPr/>
        </p:nvGrpSpPr>
        <p:grpSpPr>
          <a:xfrm>
            <a:off x="3509745" y="2081696"/>
            <a:ext cx="5486400" cy="2228850"/>
            <a:chOff x="0" y="0"/>
            <a:chExt cx="5486400" cy="222885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18" name="Rectangle 17"/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spcAft>
                  <a:spcPts val="0"/>
                </a:spcAft>
              </a:pPr>
              <a:r>
                <a:rPr lang="fr-BE" sz="2800" kern="1400" dirty="0">
                  <a:ea typeface="Times New Roman"/>
                </a:rPr>
                <a:t>‘a’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170749" y="491264"/>
              <a:ext cx="547668" cy="5333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1152525" y="1309687"/>
              <a:ext cx="8658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          </a:t>
              </a:r>
              <a:r>
                <a:rPr lang="fr-BE" sz="2800" kern="1400" dirty="0">
                  <a:ea typeface="Times New Roman"/>
                </a:rPr>
                <a:t>’c’</a:t>
              </a:r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3019425" y="1294107"/>
              <a:ext cx="865505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 de texte 28"/>
            <p:cNvSpPr txBox="1"/>
            <p:nvPr/>
          </p:nvSpPr>
          <p:spPr>
            <a:xfrm>
              <a:off x="705382" y="271779"/>
              <a:ext cx="1551886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solidFill>
                    <a:schemeClr val="bg1">
                      <a:lumMod val="50000"/>
                    </a:schemeClr>
                  </a:solidFill>
                  <a:latin typeface="Times New Roman"/>
                  <a:ea typeface="Times New Roman"/>
                </a:rPr>
                <a:t>base</a:t>
              </a:r>
              <a:endParaRPr lang="fr-BE" sz="2400" kern="1400" dirty="0">
                <a:solidFill>
                  <a:schemeClr val="bg1">
                    <a:lumMod val="50000"/>
                  </a:schemeClr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25" name="Zone de dessin 29"/>
          <p:cNvGrpSpPr/>
          <p:nvPr/>
        </p:nvGrpSpPr>
        <p:grpSpPr>
          <a:xfrm>
            <a:off x="2477314" y="3520833"/>
            <a:ext cx="5486400" cy="2228850"/>
            <a:chOff x="0" y="0"/>
            <a:chExt cx="5486400" cy="2228850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5486400" cy="2228850"/>
            </a:xfrm>
            <a:prstGeom prst="rect">
              <a:avLst/>
            </a:prstGeom>
          </p:spPr>
        </p:sp>
        <p:sp>
          <p:nvSpPr>
            <p:cNvPr id="27" name="Rectangle 26"/>
            <p:cNvSpPr/>
            <p:nvPr/>
          </p:nvSpPr>
          <p:spPr>
            <a:xfrm>
              <a:off x="142875" y="1076324"/>
              <a:ext cx="1009650" cy="46672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18325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>
              <a:off x="620856" y="467002"/>
              <a:ext cx="506095" cy="5333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28" idx="1"/>
              <a:endCxn id="27" idx="3"/>
            </p:cNvCxnSpPr>
            <p:nvPr/>
          </p:nvCxnSpPr>
          <p:spPr>
            <a:xfrm flipH="1">
              <a:off x="1152525" y="1309687"/>
              <a:ext cx="8658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884930" y="1076959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 </a:t>
              </a:r>
              <a:r>
                <a:rPr lang="fr-BE" sz="2800" kern="1400" dirty="0">
                  <a:ea typeface="Times New Roman"/>
                </a:rPr>
                <a:t>   ’a’</a:t>
              </a:r>
            </a:p>
          </p:txBody>
        </p:sp>
        <p:cxnSp>
          <p:nvCxnSpPr>
            <p:cNvPr id="32" name="Connecteur droit avec flèche 31"/>
            <p:cNvCxnSpPr>
              <a:stCxn id="31" idx="1"/>
              <a:endCxn id="28" idx="3"/>
            </p:cNvCxnSpPr>
            <p:nvPr/>
          </p:nvCxnSpPr>
          <p:spPr>
            <a:xfrm flipH="1" flipV="1">
              <a:off x="3019425" y="1309687"/>
              <a:ext cx="865505" cy="317"/>
            </a:xfrm>
            <a:prstGeom prst="straightConnector1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 de texte 28"/>
            <p:cNvSpPr txBox="1"/>
            <p:nvPr/>
          </p:nvSpPr>
          <p:spPr>
            <a:xfrm>
              <a:off x="1191314" y="352701"/>
              <a:ext cx="1551886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/>
                  <a:ea typeface="Times New Roman"/>
                </a:rPr>
                <a:t>sommet</a:t>
              </a:r>
            </a:p>
          </p:txBody>
        </p:sp>
      </p:grpSp>
      <p:sp>
        <p:nvSpPr>
          <p:cNvPr id="34" name="Titre 33"/>
          <p:cNvSpPr>
            <a:spLocks noGrp="1"/>
          </p:cNvSpPr>
          <p:nvPr>
            <p:ph type="title"/>
          </p:nvPr>
        </p:nvSpPr>
        <p:spPr>
          <a:xfrm>
            <a:off x="420801" y="8486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Comment chaîner?</a:t>
            </a:r>
          </a:p>
        </p:txBody>
      </p:sp>
      <p:grpSp>
        <p:nvGrpSpPr>
          <p:cNvPr id="36" name="Zone de dessin 382"/>
          <p:cNvGrpSpPr/>
          <p:nvPr/>
        </p:nvGrpSpPr>
        <p:grpSpPr>
          <a:xfrm>
            <a:off x="1233349" y="5245288"/>
            <a:ext cx="5486400" cy="1476375"/>
            <a:chOff x="0" y="0"/>
            <a:chExt cx="5486400" cy="1476375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5486400" cy="1476375"/>
            </a:xfrm>
            <a:prstGeom prst="rect">
              <a:avLst/>
            </a:prstGeom>
          </p:spPr>
        </p:sp>
        <p:sp>
          <p:nvSpPr>
            <p:cNvPr id="38" name="Rectangle 37"/>
            <p:cNvSpPr/>
            <p:nvPr/>
          </p:nvSpPr>
          <p:spPr>
            <a:xfrm>
              <a:off x="142875" y="819150"/>
              <a:ext cx="1009650" cy="46672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800" kern="1400" dirty="0">
                  <a:ea typeface="Times New Roman"/>
                </a:rPr>
                <a:t>   ‘a’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18325" y="819151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>
              <a:off x="494030" y="228601"/>
              <a:ext cx="506095" cy="5333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endCxn id="38" idx="3"/>
            </p:cNvCxnSpPr>
            <p:nvPr/>
          </p:nvCxnSpPr>
          <p:spPr>
            <a:xfrm flipH="1" flipV="1">
              <a:off x="1152525" y="1052513"/>
              <a:ext cx="865800" cy="31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884930" y="819785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1000" kern="1400" dirty="0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 </a:t>
              </a:r>
              <a:r>
                <a:rPr lang="fr-BE" sz="2800" kern="1400" dirty="0">
                  <a:ea typeface="Times New Roman"/>
                </a:rPr>
                <a:t>   ’c’</a:t>
              </a:r>
            </a:p>
          </p:txBody>
        </p:sp>
        <p:cxnSp>
          <p:nvCxnSpPr>
            <p:cNvPr id="43" name="Connecteur droit avec flèche 42"/>
            <p:cNvCxnSpPr>
              <a:stCxn id="42" idx="1"/>
              <a:endCxn id="39" idx="3"/>
            </p:cNvCxnSpPr>
            <p:nvPr/>
          </p:nvCxnSpPr>
          <p:spPr>
            <a:xfrm flipH="1" flipV="1">
              <a:off x="3019425" y="1052513"/>
              <a:ext cx="865505" cy="317"/>
            </a:xfrm>
            <a:prstGeom prst="straightConnector1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Zone de texte 381"/>
            <p:cNvSpPr txBox="1"/>
            <p:nvPr/>
          </p:nvSpPr>
          <p:spPr>
            <a:xfrm>
              <a:off x="1152525" y="0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400" kern="14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/>
                  <a:ea typeface="Times New Roman"/>
                </a:rPr>
                <a:t>base</a:t>
              </a: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2477314" y="2856030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OU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580810" y="415472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OU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286974" y="5337145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1278063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240150"/>
              </p:ext>
            </p:extLst>
          </p:nvPr>
        </p:nvGraphicFramePr>
        <p:xfrm>
          <a:off x="323528" y="1628800"/>
          <a:ext cx="7920880" cy="41044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089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1200" kern="1400" dirty="0">
                          <a:effectLst/>
                        </a:rPr>
                        <a:t> </a:t>
                      </a:r>
                      <a:endParaRPr lang="fr-BE" sz="1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000" kern="1400" dirty="0">
                          <a:effectLst/>
                        </a:rPr>
                        <a:t>pop()</a:t>
                      </a:r>
                      <a:endParaRPr lang="fr-BE" sz="2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000" kern="1400" dirty="0">
                          <a:effectLst/>
                        </a:rPr>
                        <a:t>push()</a:t>
                      </a:r>
                      <a:endParaRPr lang="fr-BE" sz="2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400" dirty="0">
                          <a:effectLst/>
                        </a:rPr>
                        <a:t>Du plus récent au plus ancien </a:t>
                      </a:r>
                    </a:p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400" dirty="0">
                          <a:effectLst/>
                        </a:rPr>
                        <a:t>+  le</a:t>
                      </a:r>
                      <a:r>
                        <a:rPr lang="fr-BE" sz="2000" kern="1400" baseline="0" dirty="0">
                          <a:effectLst/>
                        </a:rPr>
                        <a:t> sommet</a:t>
                      </a:r>
                      <a:endParaRPr lang="fr-BE" sz="2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400" kern="1400" dirty="0">
                          <a:effectLst/>
                        </a:rPr>
                        <a:t> O(1)</a:t>
                      </a:r>
                      <a:endParaRPr lang="fr-BE" sz="2400" b="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400" kern="1400" dirty="0">
                          <a:effectLst/>
                        </a:rPr>
                        <a:t> O(1)</a:t>
                      </a:r>
                      <a:endParaRPr lang="fr-BE" sz="2400" b="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  <a:sym typeface="Wingdings"/>
                        </a:rPr>
                        <a:t>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000" kern="1400" dirty="0">
                          <a:effectLst/>
                        </a:rPr>
                        <a:t>Du plus ancien au plus récent </a:t>
                      </a: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000" kern="1400" dirty="0">
                          <a:effectLst/>
                        </a:rPr>
                        <a:t>+  la</a:t>
                      </a:r>
                      <a:r>
                        <a:rPr lang="fr-BE" sz="2000" kern="1400" baseline="0" dirty="0">
                          <a:effectLst/>
                        </a:rPr>
                        <a:t> base</a:t>
                      </a:r>
                      <a:endParaRPr lang="fr-BE" sz="2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400" kern="1400" dirty="0">
                          <a:effectLst/>
                        </a:rPr>
                        <a:t> O(N)</a:t>
                      </a:r>
                      <a:endParaRPr lang="fr-BE" sz="2400" b="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400" kern="1400" dirty="0">
                          <a:effectLst/>
                        </a:rPr>
                        <a:t> O(N)</a:t>
                      </a:r>
                      <a:endParaRPr lang="fr-BE" sz="2400" b="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  <a:sym typeface="Wingdings"/>
                        </a:rPr>
                        <a:t>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000" kern="1400" dirty="0">
                          <a:effectLst/>
                        </a:rPr>
                        <a:t>Du plus ancien au plus récent </a:t>
                      </a: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000" kern="1400" dirty="0">
                          <a:effectLst/>
                        </a:rPr>
                        <a:t>+  le</a:t>
                      </a:r>
                      <a:r>
                        <a:rPr lang="fr-BE" sz="2000" kern="1400" baseline="0" dirty="0">
                          <a:effectLst/>
                        </a:rPr>
                        <a:t> sommet</a:t>
                      </a:r>
                      <a:endParaRPr lang="fr-BE" sz="2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400" kern="1400" dirty="0">
                          <a:effectLst/>
                        </a:rPr>
                        <a:t> impossible</a:t>
                      </a:r>
                      <a:endParaRPr lang="fr-BE" sz="2400" b="0" kern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400" kern="1400" dirty="0">
                          <a:effectLst/>
                        </a:rPr>
                        <a:t> O(1)</a:t>
                      </a:r>
                      <a:endParaRPr lang="fr-BE" sz="2400" b="0" kern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  <a:sym typeface="Wingdings"/>
                        </a:rPr>
                        <a:t></a:t>
                      </a:r>
                      <a:endParaRPr lang="fr-BE" sz="3200" kern="1400" dirty="0">
                        <a:effectLst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endParaRPr lang="fr-BE" sz="2000" kern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891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000" kern="1400" dirty="0">
                          <a:effectLst/>
                        </a:rPr>
                        <a:t>Du plus récent au plus ancien </a:t>
                      </a: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000" kern="1400" dirty="0">
                          <a:effectLst/>
                        </a:rPr>
                        <a:t>+  la</a:t>
                      </a:r>
                      <a:r>
                        <a:rPr lang="fr-BE" sz="2000" kern="1400" baseline="0" dirty="0">
                          <a:effectLst/>
                        </a:rPr>
                        <a:t> base</a:t>
                      </a:r>
                      <a:endParaRPr lang="fr-BE" sz="2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400" kern="1400" dirty="0">
                          <a:effectLst/>
                        </a:rPr>
                        <a:t> impossible</a:t>
                      </a:r>
                      <a:endParaRPr lang="fr-BE" sz="2400" b="0" kern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400" kern="1400" dirty="0">
                          <a:effectLst/>
                        </a:rPr>
                        <a:t> impossible</a:t>
                      </a:r>
                      <a:endParaRPr lang="fr-BE" sz="2400" b="0" kern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kern="1400" dirty="0">
                          <a:effectLst/>
                          <a:sym typeface="Wingdings"/>
                        </a:rPr>
                        <a:t></a:t>
                      </a:r>
                      <a:endParaRPr lang="fr-BE" sz="3200" kern="1400" dirty="0">
                        <a:effectLst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endParaRPr lang="fr-BE" sz="2000" b="1" kern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re 33"/>
          <p:cNvSpPr txBox="1">
            <a:spLocks/>
          </p:cNvSpPr>
          <p:nvPr/>
        </p:nvSpPr>
        <p:spPr>
          <a:xfrm>
            <a:off x="420801" y="848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dirty="0"/>
              <a:t>Comment chaîner? </a:t>
            </a:r>
          </a:p>
        </p:txBody>
      </p:sp>
    </p:spTree>
    <p:extLst>
      <p:ext uri="{BB962C8B-B14F-4D97-AF65-F5344CB8AC3E}">
        <p14:creationId xmlns:p14="http://schemas.microsoft.com/office/powerpoint/2010/main" val="33565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BE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509881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BE" dirty="0"/>
              <a:t>FILE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3528" y="1157961"/>
            <a:ext cx="4648004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indent="0" hangingPunct="0">
              <a:buNone/>
            </a:pPr>
            <a:r>
              <a:rPr lang="fr-BE" sz="3600" dirty="0"/>
              <a:t>L’ajout se fait en queue </a:t>
            </a:r>
          </a:p>
          <a:p>
            <a:pPr marL="0" indent="0" hangingPunct="0">
              <a:buNone/>
            </a:pPr>
            <a:r>
              <a:rPr lang="fr-BE" sz="3600" dirty="0"/>
              <a:t>Le retrait se fait en tête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Symbol" pitchFamily="18" charset="2"/>
                <a:sym typeface="Symbol" pitchFamily="18" charset="2"/>
              </a:rPr>
              <a:t> 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417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BE" dirty="0"/>
              <a:t>FILE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3528" y="1361092"/>
            <a:ext cx="663675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taille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boolean</a:t>
            </a: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GB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estVide</a:t>
            </a: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indent="0" hangingPunct="0">
              <a:buNone/>
            </a:pP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enfile(E 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element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indent="0" hangingPunct="0">
              <a:buNone/>
            </a:pPr>
            <a:endParaRPr lang="fr-BE" sz="24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 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defile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 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FileVideException</a:t>
            </a:r>
            <a:endParaRPr lang="fr-BE" sz="24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 marL="0" indent="0" hangingPunct="0">
              <a:buNone/>
            </a:pP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 premier()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FileVideException</a:t>
            </a:r>
            <a:endParaRPr lang="fr-BE" sz="24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Symbol" pitchFamily="18" charset="2"/>
                <a:sym typeface="Symbol" pitchFamily="18" charset="2"/>
              </a:rPr>
              <a:t> 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5626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BE" dirty="0"/>
              <a:t>FILE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3528" y="1361092"/>
            <a:ext cx="663675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taille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boolean</a:t>
            </a: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GB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estVide</a:t>
            </a: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indent="0" hangingPunct="0">
              <a:buNone/>
            </a:pP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enfile(E 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element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indent="0" hangingPunct="0">
              <a:buNone/>
            </a:pPr>
            <a:endParaRPr lang="fr-BE" sz="24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 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defile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 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FileVideException</a:t>
            </a:r>
            <a:endParaRPr lang="fr-BE" sz="24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 marL="0" indent="0" hangingPunct="0">
              <a:buNone/>
            </a:pP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 premier()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lang="fr-BE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fr-BE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FileVideException</a:t>
            </a:r>
            <a:endParaRPr lang="fr-BE" sz="24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Symbol" pitchFamily="18" charset="2"/>
                <a:sym typeface="Symbol" pitchFamily="18" charset="2"/>
              </a:rPr>
              <a:t> </a:t>
            </a:r>
            <a:endParaRPr kumimoji="0" lang="fr-BE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Symbol" pitchFamily="18" charset="2"/>
              <a:sym typeface="Symbol" pitchFamily="18" charset="2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43608" y="3306262"/>
            <a:ext cx="1584176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683568" y="4221088"/>
            <a:ext cx="1584176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8574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re 33"/>
          <p:cNvSpPr>
            <a:spLocks noGrp="1"/>
          </p:cNvSpPr>
          <p:nvPr>
            <p:ph type="title"/>
          </p:nvPr>
        </p:nvSpPr>
        <p:spPr>
          <a:xfrm>
            <a:off x="420801" y="848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BE" sz="3600" dirty="0"/>
              <a:t>Comment chaîner?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2769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6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re 33"/>
          <p:cNvSpPr>
            <a:spLocks noGrp="1"/>
          </p:cNvSpPr>
          <p:nvPr>
            <p:ph type="title"/>
          </p:nvPr>
        </p:nvSpPr>
        <p:spPr>
          <a:xfrm>
            <a:off x="420801" y="848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BE" sz="3600" dirty="0"/>
              <a:t>Comment chaîner?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276975" cy="1933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3501008"/>
            <a:ext cx="59584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/>
              <a:t>du plus ancien (tête) au plus récent (queue) </a:t>
            </a:r>
          </a:p>
          <a:p>
            <a:endParaRPr lang="fr-BE" sz="1000" dirty="0"/>
          </a:p>
          <a:p>
            <a:r>
              <a:rPr lang="fr-BE" sz="3600" dirty="0"/>
              <a:t>+ tête</a:t>
            </a:r>
          </a:p>
          <a:p>
            <a:r>
              <a:rPr lang="fr-BE" sz="3600" dirty="0"/>
              <a:t>+ queue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1860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de la pile via une table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043608" y="2420888"/>
          <a:ext cx="792088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effectLst/>
                          <a:latin typeface="+mn-lt"/>
                          <a:ea typeface="Times New Roman"/>
                        </a:rPr>
                        <a:t>c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effectLst/>
                        </a:rPr>
                        <a:t>a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81760"/>
              </p:ext>
            </p:extLst>
          </p:nvPr>
        </p:nvGraphicFramePr>
        <p:xfrm>
          <a:off x="2771800" y="3717032"/>
          <a:ext cx="4064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424">
                <a:tc>
                  <a:txBody>
                    <a:bodyPr/>
                    <a:lstStyle/>
                    <a:p>
                      <a:pPr algn="ctr"/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/>
                        <a:t>a</a:t>
                      </a:r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/>
                        <a:t>b</a:t>
                      </a:r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/>
                        <a:t>c</a:t>
                      </a:r>
                      <a:r>
                        <a:rPr lang="fr-BE" sz="3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619672" y="5157192"/>
            <a:ext cx="4723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table redimensionnable </a:t>
            </a:r>
          </a:p>
          <a:p>
            <a:r>
              <a:rPr lang="fr-BE" sz="3600" dirty="0"/>
              <a:t>taille logique</a:t>
            </a:r>
          </a:p>
        </p:txBody>
      </p:sp>
    </p:spTree>
    <p:extLst>
      <p:ext uri="{BB962C8B-B14F-4D97-AF65-F5344CB8AC3E}">
        <p14:creationId xmlns:p14="http://schemas.microsoft.com/office/powerpoint/2010/main" val="3982969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re 33"/>
          <p:cNvSpPr>
            <a:spLocks noGrp="1"/>
          </p:cNvSpPr>
          <p:nvPr>
            <p:ph type="title"/>
          </p:nvPr>
        </p:nvSpPr>
        <p:spPr>
          <a:xfrm>
            <a:off x="420801" y="848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BE" sz="3600" dirty="0"/>
              <a:t>Comment chaîner?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276975" cy="1933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3501008"/>
            <a:ext cx="59584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/>
              <a:t>du plus ancien (tête) au plus récent (queue) </a:t>
            </a:r>
          </a:p>
          <a:p>
            <a:endParaRPr lang="fr-BE" sz="1000" dirty="0"/>
          </a:p>
          <a:p>
            <a:r>
              <a:rPr lang="fr-BE" sz="3600" dirty="0"/>
              <a:t>+ tête</a:t>
            </a:r>
          </a:p>
          <a:p>
            <a:r>
              <a:rPr lang="fr-BE" sz="3600" dirty="0"/>
              <a:t>+ queue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6959753" y="4485893"/>
            <a:ext cx="288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0" dirty="0">
                <a:sym typeface="Wingdings"/>
              </a:rPr>
              <a:t></a:t>
            </a:r>
            <a:endParaRPr lang="fr-BE" sz="8000" dirty="0"/>
          </a:p>
        </p:txBody>
      </p:sp>
    </p:spTree>
    <p:extLst>
      <p:ext uri="{BB962C8B-B14F-4D97-AF65-F5344CB8AC3E}">
        <p14:creationId xmlns:p14="http://schemas.microsoft.com/office/powerpoint/2010/main" val="352796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br>
              <a:rPr lang="fr-BE" sz="3600" dirty="0"/>
            </a:br>
            <a:r>
              <a:rPr lang="fr-BE" sz="3600" dirty="0"/>
              <a:t>Implémentation de la pile via </a:t>
            </a:r>
            <a:br>
              <a:rPr lang="fr-BE" sz="3600" dirty="0"/>
            </a:br>
            <a:r>
              <a:rPr lang="fr-BE" sz="3600" dirty="0"/>
              <a:t>une </a:t>
            </a:r>
            <a:r>
              <a:rPr lang="fr-BE" sz="3600" u="sng" dirty="0"/>
              <a:t>structure chaînée :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1043608" y="2420888"/>
          <a:ext cx="792088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effectLst/>
                          <a:latin typeface="+mn-lt"/>
                          <a:ea typeface="Times New Roman"/>
                        </a:rPr>
                        <a:t>c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>
                          <a:effectLst/>
                        </a:rPr>
                        <a:t>a</a:t>
                      </a:r>
                      <a:r>
                        <a:rPr lang="fr-BE" sz="4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35288"/>
            <a:ext cx="54673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1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 mémoire (Java)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600000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 mémoire (Java):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6000000" cy="206666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77623" y="3729384"/>
            <a:ext cx="6872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La JVM (machine virtuelle Java) </a:t>
            </a:r>
          </a:p>
          <a:p>
            <a:r>
              <a:rPr lang="fr-BE" sz="3600" dirty="0"/>
              <a:t>s’occupe de l’allocation de mémoire</a:t>
            </a:r>
          </a:p>
        </p:txBody>
      </p:sp>
    </p:spTree>
    <p:extLst>
      <p:ext uri="{BB962C8B-B14F-4D97-AF65-F5344CB8AC3E}">
        <p14:creationId xmlns:p14="http://schemas.microsoft.com/office/powerpoint/2010/main" val="166279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 mémoire (Java):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7623" y="3729384"/>
            <a:ext cx="68729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La JVM (machine virtuelle Java) </a:t>
            </a:r>
          </a:p>
          <a:p>
            <a:r>
              <a:rPr lang="fr-BE" sz="3600" dirty="0"/>
              <a:t>s’occupe de l’allocation de mémoire</a:t>
            </a:r>
          </a:p>
          <a:p>
            <a:r>
              <a:rPr lang="fr-BE" sz="3600" dirty="0" err="1"/>
              <a:t>Garbage</a:t>
            </a:r>
            <a:r>
              <a:rPr lang="fr-BE" sz="3600" dirty="0"/>
              <a:t> collector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600000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99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1730</Words>
  <Application>Microsoft Office PowerPoint</Application>
  <PresentationFormat>Affichage à l'écran (4:3)</PresentationFormat>
  <Paragraphs>495</Paragraphs>
  <Slides>50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Courier New</vt:lpstr>
      <vt:lpstr>Times New Roman</vt:lpstr>
      <vt:lpstr>Wingdings</vt:lpstr>
      <vt:lpstr>Thème Office</vt:lpstr>
      <vt:lpstr>PILE</vt:lpstr>
      <vt:lpstr>PILE</vt:lpstr>
      <vt:lpstr>PILE</vt:lpstr>
      <vt:lpstr>PILE</vt:lpstr>
      <vt:lpstr> Implémentation de la pile via une table :  </vt:lpstr>
      <vt:lpstr> Implémentation de la pile via  une structure chaînée : </vt:lpstr>
      <vt:lpstr>En mémoire (Java) :</vt:lpstr>
      <vt:lpstr>En mémoire (Java):</vt:lpstr>
      <vt:lpstr>En mémoire (Java):</vt:lpstr>
      <vt:lpstr>En mémoire (Java) :</vt:lpstr>
      <vt:lpstr>En mémoire (Java) :</vt:lpstr>
      <vt:lpstr>En mémoire (Java):</vt:lpstr>
      <vt:lpstr>En mémoire (Java):</vt:lpstr>
      <vt:lpstr>En mémoire (Java):</vt:lpstr>
      <vt:lpstr>En java :</vt:lpstr>
      <vt:lpstr>En java :</vt:lpstr>
      <vt:lpstr>En java :</vt:lpstr>
      <vt:lpstr>En java :</vt:lpstr>
      <vt:lpstr>En java :</vt:lpstr>
      <vt:lpstr>En java :</vt:lpstr>
      <vt:lpstr>En java :</vt:lpstr>
      <vt:lpstr>Schéma</vt:lpstr>
      <vt:lpstr>Schéma</vt:lpstr>
      <vt:lpstr>Schéma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Ajout d’un nouveau nœud :</vt:lpstr>
      <vt:lpstr>Comment chaîner?</vt:lpstr>
      <vt:lpstr>Comment chaîner?</vt:lpstr>
      <vt:lpstr>Comment chaîner?</vt:lpstr>
      <vt:lpstr>Comment chaîner?</vt:lpstr>
      <vt:lpstr>Présentation PowerPoint</vt:lpstr>
      <vt:lpstr>FILE</vt:lpstr>
      <vt:lpstr>FILE</vt:lpstr>
      <vt:lpstr>FILE</vt:lpstr>
      <vt:lpstr>FILE</vt:lpstr>
      <vt:lpstr>Comment chaîner?</vt:lpstr>
      <vt:lpstr>Comment chaîner?</vt:lpstr>
      <vt:lpstr>Comment chaîner?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Isabelle Cambron</cp:lastModifiedBy>
  <cp:revision>124</cp:revision>
  <dcterms:created xsi:type="dcterms:W3CDTF">2014-02-08T19:50:02Z</dcterms:created>
  <dcterms:modified xsi:type="dcterms:W3CDTF">2023-02-13T14:28:44Z</dcterms:modified>
</cp:coreProperties>
</file>