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40" r:id="rId2"/>
    <p:sldId id="378" r:id="rId3"/>
    <p:sldId id="423" r:id="rId4"/>
    <p:sldId id="424" r:id="rId5"/>
    <p:sldId id="425" r:id="rId6"/>
    <p:sldId id="426" r:id="rId7"/>
    <p:sldId id="427" r:id="rId8"/>
    <p:sldId id="420" r:id="rId9"/>
    <p:sldId id="405" r:id="rId10"/>
    <p:sldId id="428" r:id="rId11"/>
    <p:sldId id="430" r:id="rId12"/>
    <p:sldId id="429" r:id="rId13"/>
    <p:sldId id="431" r:id="rId14"/>
    <p:sldId id="432" r:id="rId15"/>
    <p:sldId id="451" r:id="rId16"/>
    <p:sldId id="433" r:id="rId17"/>
    <p:sldId id="438" r:id="rId18"/>
    <p:sldId id="440" r:id="rId19"/>
    <p:sldId id="441" r:id="rId20"/>
    <p:sldId id="442" r:id="rId21"/>
    <p:sldId id="443" r:id="rId22"/>
    <p:sldId id="412" r:id="rId23"/>
    <p:sldId id="436" r:id="rId24"/>
    <p:sldId id="444" r:id="rId25"/>
    <p:sldId id="446" r:id="rId26"/>
    <p:sldId id="447" r:id="rId27"/>
    <p:sldId id="450" r:id="rId28"/>
    <p:sldId id="434" r:id="rId29"/>
    <p:sldId id="435" r:id="rId30"/>
    <p:sldId id="445" r:id="rId31"/>
    <p:sldId id="448" r:id="rId32"/>
    <p:sldId id="449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Legrand" initials="AL" lastIdx="1" clrIdx="0">
    <p:extLst>
      <p:ext uri="{19B8F6BF-5375-455C-9EA6-DF929625EA0E}">
        <p15:presenceInfo xmlns:p15="http://schemas.microsoft.com/office/powerpoint/2012/main" userId="S-1-5-21-739036914-3476611910-270065218-181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604" autoAdjust="0"/>
  </p:normalViewPr>
  <p:slideViewPr>
    <p:cSldViewPr>
      <p:cViewPr varScale="1">
        <p:scale>
          <a:sx n="70" d="100"/>
          <a:sy n="70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80076-B03F-45FB-95EB-4AB3B61349BA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8DD-53E4-4746-9FC7-0658412E79E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70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Structure récursive – un nœud contient un nœud (qui peut être </a:t>
            </a:r>
            <a:r>
              <a:rPr lang="fr-BE" dirty="0" err="1"/>
              <a:t>null</a:t>
            </a:r>
            <a:r>
              <a:rPr lang="fr-BE" dirty="0"/>
              <a:t>)</a:t>
            </a:r>
          </a:p>
          <a:p>
            <a:r>
              <a:rPr lang="fr-BE" baseline="0" dirty="0"/>
              <a:t>( En Math : suite est composée d’une tête et d’un corps qui est une sous-suite)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857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Cas</a:t>
            </a:r>
            <a:r>
              <a:rPr lang="fr-BE" baseline="0" dirty="0"/>
              <a:t> bête à toujours prévoir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801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Cas</a:t>
            </a:r>
            <a:r>
              <a:rPr lang="fr-BE" baseline="0"/>
              <a:t> terminal </a:t>
            </a:r>
            <a:r>
              <a:rPr lang="fr-BE" baseline="0" dirty="0"/>
              <a:t>à toujours prévoir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560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L’appel récursif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53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799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Cas</a:t>
            </a:r>
            <a:r>
              <a:rPr lang="fr-BE" baseline="0" dirty="0"/>
              <a:t> bête :  liste est vide (</a:t>
            </a:r>
            <a:r>
              <a:rPr lang="fr-BE" baseline="0" dirty="0" err="1"/>
              <a:t>tete</a:t>
            </a:r>
            <a:r>
              <a:rPr lang="fr-BE" baseline="0" dirty="0"/>
              <a:t> = </a:t>
            </a:r>
            <a:r>
              <a:rPr lang="fr-BE" baseline="0" dirty="0" err="1"/>
              <a:t>null</a:t>
            </a:r>
            <a:r>
              <a:rPr lang="fr-BE" baseline="0" dirty="0"/>
              <a:t>)  ou  appel récursif </a:t>
            </a:r>
            <a:r>
              <a:rPr lang="fr-BE" baseline="0" dirty="0">
                <a:sym typeface="Wingdings" panose="05000000000000000000" pitchFamily="2" charset="2"/>
              </a:rPr>
              <a:t> à un moment on sera en fin de liste (plus de suivant)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3799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Que renvoie</a:t>
            </a:r>
            <a:r>
              <a:rPr lang="fr-BE" baseline="0" dirty="0"/>
              <a:t> la boîte noire ? Un </a:t>
            </a:r>
            <a:r>
              <a:rPr lang="fr-BE" baseline="0" dirty="0" err="1"/>
              <a:t>int</a:t>
            </a:r>
            <a:r>
              <a:rPr lang="fr-BE" baseline="0" dirty="0"/>
              <a:t> qui correspond à la somme de tous les nœuds qui suivent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3621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1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9927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5782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y a 2 cas « bête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552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Cfr</a:t>
            </a:r>
            <a:r>
              <a:rPr lang="fr-BE" dirty="0"/>
              <a:t> semaine 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1229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527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739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060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188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6954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</a:t>
            </a:r>
            <a:r>
              <a:rPr lang="fr-BE" baseline="0" dirty="0"/>
              <a:t> méthode appelante peut faire plus qu’appeler la méthode récursive. (traitement d’exception, initialisation d’autres paramètres, 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0691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106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9419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330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</a:t>
            </a:r>
            <a:r>
              <a:rPr lang="fr-BE" baseline="0" dirty="0"/>
              <a:t> fin de parcours baladeur = </a:t>
            </a:r>
            <a:r>
              <a:rPr lang="fr-BE" baseline="0" dirty="0" err="1"/>
              <a:t>null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275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la classe </a:t>
            </a:r>
            <a:r>
              <a:rPr lang="fr-BE" dirty="0" err="1"/>
              <a:t>ListeDEntiers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989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y a 2 méthodes</a:t>
            </a:r>
            <a:r>
              <a:rPr lang="fr-BE" baseline="0" dirty="0"/>
              <a:t> : celle qui est demandée et une méthode récursive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397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Ne</a:t>
            </a:r>
            <a:r>
              <a:rPr lang="fr-BE" baseline="0" dirty="0"/>
              <a:t> pas oublier que la classe Nœud est une classe interne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698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la classe </a:t>
            </a:r>
            <a:r>
              <a:rPr lang="fr-BE" dirty="0" err="1"/>
              <a:t>ListeDEntiers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218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La méthode appelante appelle</a:t>
            </a:r>
            <a:r>
              <a:rPr lang="fr-BE" baseline="0" dirty="0"/>
              <a:t> la méthode récursive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1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01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5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9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36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04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3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2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4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3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614C-5EEA-4919-94D1-1113F34DBD94}" type="datetimeFigureOut">
              <a:rPr lang="fr-BE" smtClean="0"/>
              <a:t>05-03-23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59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163029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051720" y="2204864"/>
            <a:ext cx="2232248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627784" y="3717032"/>
            <a:ext cx="410029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8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051720" y="2204864"/>
            <a:ext cx="2232248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627784" y="3717032"/>
            <a:ext cx="410029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464240" y="2241181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539552" y="3717032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543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08104" y="162880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méthode récursive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5508104" y="2132856"/>
            <a:ext cx="1296144" cy="148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539552" y="3717032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9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4240" y="2241181"/>
            <a:ext cx="1443464" cy="43756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2555776" y="2564904"/>
            <a:ext cx="2736304" cy="4417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728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403648" y="4077072"/>
            <a:ext cx="3816424" cy="7200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>
            <a:stCxn id="5" idx="3"/>
          </p:cNvCxnSpPr>
          <p:nvPr/>
        </p:nvCxnSpPr>
        <p:spPr>
          <a:xfrm flipV="1">
            <a:off x="5220072" y="3501008"/>
            <a:ext cx="936104" cy="93610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91581" y="3106962"/>
            <a:ext cx="3598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chemeClr val="accent1">
                    <a:lumMod val="75000"/>
                  </a:schemeClr>
                </a:solidFill>
              </a:rPr>
              <a:t>Cas terminaux =  fin de récursion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400208" y="4839720"/>
            <a:ext cx="6124120" cy="7200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avec flèche 9"/>
          <p:cNvCxnSpPr>
            <a:stCxn id="9" idx="2"/>
          </p:cNvCxnSpPr>
          <p:nvPr/>
        </p:nvCxnSpPr>
        <p:spPr>
          <a:xfrm>
            <a:off x="4462268" y="5559800"/>
            <a:ext cx="613788" cy="5334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965226" y="6058359"/>
            <a:ext cx="358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chemeClr val="accent1">
                    <a:lumMod val="75000"/>
                  </a:schemeClr>
                </a:solidFill>
              </a:rPr>
              <a:t>Cas général = traitement récursif</a:t>
            </a:r>
          </a:p>
        </p:txBody>
      </p:sp>
    </p:spTree>
    <p:extLst>
      <p:ext uri="{BB962C8B-B14F-4D97-AF65-F5344CB8AC3E}">
        <p14:creationId xmlns:p14="http://schemas.microsoft.com/office/powerpoint/2010/main" val="40440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340606" y="4025273"/>
            <a:ext cx="3519425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648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491880" y="5085184"/>
            <a:ext cx="374441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442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9D5C71-EE0C-EEBB-4F5D-1073BFB7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6" y="1763688"/>
            <a:ext cx="7191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467003"/>
            <a:ext cx="3781425" cy="7715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E5A16E0-0DED-4B6D-5BC5-F9DE805A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0767"/>
            <a:ext cx="6336704" cy="48611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47460" y="5274205"/>
            <a:ext cx="15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FF0000"/>
                </a:solidFill>
              </a:rPr>
              <a:t>sommeSuivant</a:t>
            </a:r>
            <a:endParaRPr lang="fr-BE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B3A1C-1D9D-BE3B-D948-85CD93929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63" y="6210448"/>
            <a:ext cx="7858125" cy="485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F67866-7058-B724-2878-C15E1F588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5796136" y="5085184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40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778004" y="5301208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019114" y="5301208"/>
            <a:ext cx="1105769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019114" y="5589240"/>
            <a:ext cx="492724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36C2FDD6-FEA0-D43D-5865-E40791EF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4" y="5771486"/>
            <a:ext cx="7581900" cy="10287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B3928C2-3199-9279-C8F4-A5FAA0E32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22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778004" y="5301208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019114" y="5301208"/>
            <a:ext cx="1105769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019114" y="5589240"/>
            <a:ext cx="492724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6860AFA-FB70-FC14-1AAB-226E407E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8" y="5983292"/>
            <a:ext cx="8201025" cy="457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6517FFB-6C65-9034-E7BC-CE916F82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763688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tete,entier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contient(Noeud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false;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entier)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noeud.suivant,entier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3261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763688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tete,entier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contient(Noeud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false;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entier)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noeud.suivant,entier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125960" y="3989637"/>
            <a:ext cx="345638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1068065" y="4725144"/>
            <a:ext cx="503021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0480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EB509A-14DA-5AE6-3949-E3B78FAC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86387"/>
            <a:ext cx="3438525" cy="8001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53470FF-7E20-F600-FAC0-4D8162394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FEA1C1-0CB7-358C-5BF6-84A6C9DB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86387"/>
            <a:ext cx="5172075" cy="8477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A5EB683-AADB-D34D-2C2F-423AD777F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9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4F14AF-6C52-52C8-A9DA-C938EC03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4" y="5405878"/>
            <a:ext cx="7524750" cy="533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0DA352A-3954-AC31-0AAF-5E3047AB7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"";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781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"";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923928" y="2564904"/>
            <a:ext cx="2520280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2627784" y="2564904"/>
            <a:ext cx="93610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6876255" y="2564904"/>
            <a:ext cx="78611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9614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sp>
        <p:nvSpPr>
          <p:cNvPr id="18" name="Rectangle 17"/>
          <p:cNvSpPr/>
          <p:nvPr/>
        </p:nvSpPr>
        <p:spPr>
          <a:xfrm>
            <a:off x="539552" y="220486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classe interne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7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4C0274A-EC14-3F0D-C734-6E368DBF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17232"/>
            <a:ext cx="4057650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0C18FE9-B40D-6BAA-2405-76F372F8D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1" y="5672132"/>
            <a:ext cx="6886575" cy="762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CCC6BE0-EE93-C9A6-720E-F58B3F8A9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6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sp>
        <p:nvSpPr>
          <p:cNvPr id="18" name="Rectangle 17"/>
          <p:cNvSpPr/>
          <p:nvPr/>
        </p:nvSpPr>
        <p:spPr>
          <a:xfrm>
            <a:off x="539552" y="220486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classe interne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44008" y="479715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structure récursive</a:t>
            </a:r>
          </a:p>
        </p:txBody>
      </p:sp>
      <p:sp>
        <p:nvSpPr>
          <p:cNvPr id="5" name="Ellipse 4"/>
          <p:cNvSpPr/>
          <p:nvPr/>
        </p:nvSpPr>
        <p:spPr>
          <a:xfrm>
            <a:off x="3059832" y="2924944"/>
            <a:ext cx="122413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2843808" y="3707332"/>
            <a:ext cx="122413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940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</a:t>
            </a:r>
            <a:r>
              <a:rPr lang="fr-BE" dirty="0"/>
              <a:t> 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713797" y="290858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600156" y="3178747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3229601" y="2941604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126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753043" y="2994073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597019" y="3210623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5204342" y="2926272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65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215718" y="287556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7129783" y="3081290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7701035" y="2890790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289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récursif </a:t>
            </a:r>
            <a:r>
              <a:rPr lang="fr-BE" dirty="0"/>
              <a:t>d’une structure chaînée  :</a:t>
            </a:r>
            <a:br>
              <a:rPr lang="fr-BE" dirty="0"/>
            </a:br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F67A21-8983-AD1C-B392-4E5C81D9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6" y="1763688"/>
            <a:ext cx="7191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55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1202</Words>
  <Application>Microsoft Office PowerPoint</Application>
  <PresentationFormat>Affichage à l'écran (4:3)</PresentationFormat>
  <Paragraphs>243</Paragraphs>
  <Slides>32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Thème Office</vt:lpstr>
      <vt:lpstr>Les listes</vt:lpstr>
      <vt:lpstr> Implémentation de la liste via  une structure chaînée : </vt:lpstr>
      <vt:lpstr> Implémentation de la liste via  une structure chaînée : </vt:lpstr>
      <vt:lpstr> Implémentation de la liste via  une structure chaînée : </vt:lpstr>
      <vt:lpstr> Le parcours itératif d’une structure chaînée se fait via un « baladeur » : </vt:lpstr>
      <vt:lpstr> Le parcours itératif d’une structure chaînée se fait via un « baladeur » : </vt:lpstr>
      <vt:lpstr> Le parcours itératif d’une structure chaînée se fait via un « baladeur » : </vt:lpstr>
      <vt:lpstr> Le parcours récursif d’une structure chaînée  :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2 : contient()  </vt:lpstr>
      <vt:lpstr> Exemple 2 : contient()  </vt:lpstr>
      <vt:lpstr> Exemple 2 : contient()  </vt:lpstr>
      <vt:lpstr> Exemple 2 : contient()  </vt:lpstr>
      <vt:lpstr> Exemple 2 : contient()  </vt:lpstr>
      <vt:lpstr> Exemple 2 : contient()  </vt:lpstr>
      <vt:lpstr> Exemple 3 : toString()  </vt:lpstr>
      <vt:lpstr> Exemple 3 : toString()  </vt:lpstr>
      <vt:lpstr> Exemple 3 : toString()  </vt:lpstr>
      <vt:lpstr> Exemple 3 : toString()  </vt:lpstr>
      <vt:lpstr> Exemple 3 : toString()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Anthony</cp:lastModifiedBy>
  <cp:revision>129</cp:revision>
  <dcterms:created xsi:type="dcterms:W3CDTF">2014-02-08T19:50:02Z</dcterms:created>
  <dcterms:modified xsi:type="dcterms:W3CDTF">2023-03-05T14:56:45Z</dcterms:modified>
</cp:coreProperties>
</file>