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2" r:id="rId4"/>
    <p:sldId id="275" r:id="rId5"/>
    <p:sldId id="276" r:id="rId6"/>
    <p:sldId id="264" r:id="rId7"/>
    <p:sldId id="266" r:id="rId8"/>
    <p:sldId id="267" r:id="rId9"/>
    <p:sldId id="268" r:id="rId10"/>
    <p:sldId id="288" r:id="rId11"/>
    <p:sldId id="269" r:id="rId12"/>
    <p:sldId id="290" r:id="rId13"/>
    <p:sldId id="274" r:id="rId14"/>
    <p:sldId id="272" r:id="rId15"/>
    <p:sldId id="273" r:id="rId16"/>
    <p:sldId id="277" r:id="rId17"/>
    <p:sldId id="295" r:id="rId18"/>
    <p:sldId id="279" r:id="rId19"/>
    <p:sldId id="289" r:id="rId20"/>
    <p:sldId id="291" r:id="rId21"/>
    <p:sldId id="292" r:id="rId22"/>
    <p:sldId id="300" r:id="rId23"/>
    <p:sldId id="299" r:id="rId24"/>
    <p:sldId id="297" r:id="rId25"/>
    <p:sldId id="293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8015-09D0-4A58-BE44-9DE871813E63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04AC5-FAB7-4540-919C-1B5FADF838F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329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09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Structure non linéaire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346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La première</a:t>
            </a:r>
            <a:r>
              <a:rPr lang="fr-BE" baseline="0" dirty="0" smtClean="0"/>
              <a:t> case n’est pas utilisée car il n’y a pas de </a:t>
            </a:r>
            <a:r>
              <a:rPr lang="fr-BE" baseline="0" dirty="0" err="1" smtClean="0"/>
              <a:t>elt</a:t>
            </a:r>
            <a:r>
              <a:rPr lang="fr-BE" baseline="0" dirty="0" smtClean="0"/>
              <a:t> = 0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78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10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Extrait du cours d’APOO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12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059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Par</a:t>
            </a:r>
            <a:r>
              <a:rPr lang="fr-BE" baseline="0" dirty="0" smtClean="0"/>
              <a:t> défaut la méthode </a:t>
            </a:r>
            <a:r>
              <a:rPr lang="fr-BE" baseline="0" dirty="0" err="1" smtClean="0"/>
              <a:t>hashCode</a:t>
            </a:r>
            <a:r>
              <a:rPr lang="fr-BE" baseline="0" dirty="0" smtClean="0"/>
              <a:t>() renvoie l’adresse mémoire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209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Par</a:t>
            </a:r>
            <a:r>
              <a:rPr lang="fr-BE" baseline="0" dirty="0" smtClean="0"/>
              <a:t> défaut la méthode </a:t>
            </a:r>
            <a:r>
              <a:rPr lang="fr-BE" baseline="0" dirty="0" err="1" smtClean="0"/>
              <a:t>hashCode</a:t>
            </a:r>
            <a:r>
              <a:rPr lang="fr-BE" baseline="0" dirty="0" smtClean="0"/>
              <a:t>() renvoie l’adresse mémoire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34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Pas de case bidon. Il faudra</a:t>
            </a:r>
            <a:r>
              <a:rPr lang="fr-BE" baseline="0" dirty="0" smtClean="0"/>
              <a:t> veiller que la méthode </a:t>
            </a:r>
            <a:r>
              <a:rPr lang="fr-BE" baseline="0" dirty="0" err="1" smtClean="0"/>
              <a:t>hashCode</a:t>
            </a:r>
            <a:r>
              <a:rPr lang="fr-BE" baseline="0" dirty="0" smtClean="0"/>
              <a:t>() renvoie pour chaque élément un entier différent compris entre 0 et table.length-1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04AC5-FAB7-4540-919C-1B5FADF838FA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74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hyperlink" Target="http://www.google.be/url?sa=i&amp;rct=j&amp;q=&amp;esrc=s&amp;source=images&amp;cd=&amp;cad=rja&amp;uact=8&amp;ved=0ahUKEwiaqKaZoKTLAhWEQJoKHR-CCRkQjRwIBw&amp;url=http://www.educastream.com/intervalles-seconde&amp;psig=AFQjCNFvX1oeSRchOj5TYg6fqRhHU5Q14g&amp;ust=145708534536687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oogle.be/url?sa=i&amp;rct=j&amp;q=&amp;esrc=s&amp;source=images&amp;cd=&amp;cad=rja&amp;uact=8&amp;ved=&amp;url=http://bonnut.pagesperso-orange.fr/Textes/Ecole/ClasseMaternelle1970a1971.html&amp;bvm=bv.115339255,d.bGs&amp;psig=AFQjCNGV56kJKhA0GnKm-stje0f7hhpXHA&amp;ust=1457085878358853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://www.google.be/url?sa=i&amp;rct=j&amp;q=&amp;esrc=s&amp;source=images&amp;cd=&amp;cad=rja&amp;uact=8&amp;ved=0ahUKEwiM1OmDoaTLAhXGIJoKHbrsDD4QjRwIBw&amp;url=http://www.dantalian.com/chamber_instrument.htm&amp;bvm=bv.115339255,d.bGs&amp;psig=AFQjCNGUX-SHdCHD5XekQFDBO1m5zfzJRA&amp;ust=145708546741178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 smtClean="0"/>
              <a:t>Les ensembles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la classe </a:t>
            </a:r>
            <a:r>
              <a:rPr lang="fr-BE" sz="3600" i="1" dirty="0" err="1">
                <a:solidFill>
                  <a:schemeClr val="bg1">
                    <a:lumMod val="65000"/>
                  </a:schemeClr>
                </a:solidFill>
              </a:rPr>
              <a:t>Elt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n’a qu’un nombre fini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d’instances numérotées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1, 2,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…, MAX</a:t>
            </a:r>
          </a:p>
          <a:p>
            <a:endParaRPr lang="fr-BE" sz="3600" dirty="0"/>
          </a:p>
          <a:p>
            <a:r>
              <a:rPr lang="fr-BE" sz="3600" dirty="0" smtClean="0"/>
              <a:t>Elle fournit la </a:t>
            </a:r>
            <a:r>
              <a:rPr lang="fr-BE" sz="3600" dirty="0"/>
              <a:t>méthode </a:t>
            </a:r>
            <a:r>
              <a:rPr lang="fr-BE" sz="3600" dirty="0" smtClean="0"/>
              <a:t> </a:t>
            </a:r>
            <a:r>
              <a:rPr lang="fr-B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/>
              <a:t>:</a:t>
            </a:r>
          </a:p>
          <a:p>
            <a:r>
              <a:rPr lang="fr-B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val()</a:t>
            </a:r>
          </a:p>
          <a:p>
            <a:r>
              <a:rPr lang="fr-BE" sz="3600" dirty="0"/>
              <a:t>    // renvoie la valeur numérique du </a:t>
            </a:r>
            <a:r>
              <a:rPr lang="fr-BE" sz="3600" i="1" dirty="0" err="1"/>
              <a:t>Elt</a:t>
            </a:r>
            <a:r>
              <a:rPr lang="fr-BE" sz="3600" dirty="0"/>
              <a:t> courant</a:t>
            </a:r>
            <a:r>
              <a:rPr lang="fr-BE" sz="3600" dirty="0" smtClean="0"/>
              <a:t>.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8359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l’interface </a:t>
            </a:r>
            <a:r>
              <a:rPr lang="fr-BE" sz="3600" dirty="0"/>
              <a:t>peut être implémentée par un tableau de </a:t>
            </a:r>
            <a:r>
              <a:rPr lang="fr-BE" sz="3600" dirty="0" smtClean="0"/>
              <a:t>booléens :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endParaRPr lang="fr-BE" sz="3600" dirty="0" smtClean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03677"/>
              </p:ext>
            </p:extLst>
          </p:nvPr>
        </p:nvGraphicFramePr>
        <p:xfrm>
          <a:off x="313183" y="3284984"/>
          <a:ext cx="8229601" cy="872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9303"/>
                <a:gridCol w="1369878"/>
                <a:gridCol w="1369878"/>
                <a:gridCol w="1369878"/>
                <a:gridCol w="1369878"/>
                <a:gridCol w="1380786"/>
              </a:tblGrid>
              <a:tr h="4363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0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1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2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3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4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5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</a:tr>
              <a:tr h="436340"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 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true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false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false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true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false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4139952" y="4509120"/>
            <a:ext cx="4032448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300192" y="506851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.1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233392" y="5661635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.4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02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l’interface </a:t>
            </a:r>
            <a:r>
              <a:rPr lang="fr-BE" sz="3600" dirty="0"/>
              <a:t>peut être implémentée par un tableau de </a:t>
            </a:r>
            <a:r>
              <a:rPr lang="fr-BE" sz="3600" dirty="0" smtClean="0"/>
              <a:t>booléens :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endParaRPr lang="fr-BE" sz="3600" dirty="0" smtClean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27835"/>
              </p:ext>
            </p:extLst>
          </p:nvPr>
        </p:nvGraphicFramePr>
        <p:xfrm>
          <a:off x="313183" y="3284984"/>
          <a:ext cx="8229601" cy="872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9303"/>
                <a:gridCol w="1369878"/>
                <a:gridCol w="1369878"/>
                <a:gridCol w="1369878"/>
                <a:gridCol w="1369878"/>
                <a:gridCol w="1380786"/>
              </a:tblGrid>
              <a:tr h="4363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0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1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2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3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4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5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</a:tr>
              <a:tr h="436340"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 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true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false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false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true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false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4139952" y="4509120"/>
            <a:ext cx="4032448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300192" y="506851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.1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233392" y="5661635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.4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5170027" y="2612641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/>
              <a:t>t</a:t>
            </a:r>
            <a:r>
              <a:rPr lang="fr-BE" sz="3200" dirty="0" err="1" smtClean="0"/>
              <a:t>rue</a:t>
            </a:r>
            <a:r>
              <a:rPr lang="fr-BE" sz="3200" dirty="0" smtClean="0"/>
              <a:t> </a:t>
            </a:r>
            <a:r>
              <a:rPr lang="fr-BE" sz="3200" dirty="0" smtClean="0">
                <a:sym typeface="Wingdings" panose="05000000000000000000" pitchFamily="2" charset="2"/>
              </a:rPr>
              <a:t> </a:t>
            </a:r>
            <a:r>
              <a:rPr lang="fr-BE" sz="3200" dirty="0" err="1" smtClean="0">
                <a:sym typeface="Wingdings" panose="05000000000000000000" pitchFamily="2" charset="2"/>
              </a:rPr>
              <a:t>present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5995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Ensemble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cardinal()</a:t>
            </a:r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ajouter(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enlever(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Ensemble&lt;E&gt; </a:t>
            </a:r>
            <a:r>
              <a:rPr lang="fr-BE" sz="3600" dirty="0"/>
              <a:t>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contient(E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ajouter(E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enlever(E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Ensemble&lt;E&gt; </a:t>
            </a:r>
            <a:r>
              <a:rPr lang="fr-BE" sz="3600" dirty="0"/>
              <a:t>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contient(E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ajouter(E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enlever(E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621427" y="3418659"/>
            <a:ext cx="31696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3430990" y="4949806"/>
            <a:ext cx="337803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3419871" y="4183363"/>
            <a:ext cx="36004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627234" y="4208379"/>
            <a:ext cx="115212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583364" y="4959496"/>
            <a:ext cx="115212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1211724" y="2051720"/>
            <a:ext cx="1272043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30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la classe </a:t>
            </a:r>
            <a:r>
              <a:rPr lang="fr-BE" sz="3600" i="1" dirty="0" err="1"/>
              <a:t>Elt</a:t>
            </a:r>
            <a:r>
              <a:rPr lang="fr-BE" sz="3600" dirty="0"/>
              <a:t> n’a qu’un nombre fini </a:t>
            </a:r>
            <a:r>
              <a:rPr lang="fr-BE" sz="3600" dirty="0" smtClean="0"/>
              <a:t>d’instances numérotées </a:t>
            </a:r>
            <a:r>
              <a:rPr lang="fr-BE" sz="3600" dirty="0"/>
              <a:t>1, 2, …, </a:t>
            </a:r>
            <a:r>
              <a:rPr lang="fr-BE" sz="3600" dirty="0" smtClean="0"/>
              <a:t>MAX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8572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la classe </a:t>
            </a:r>
            <a:r>
              <a:rPr lang="fr-BE" sz="3600" i="1" dirty="0" err="1"/>
              <a:t>Elt</a:t>
            </a:r>
            <a:r>
              <a:rPr lang="fr-BE" sz="3600" dirty="0"/>
              <a:t> n’a qu’un nombre </a:t>
            </a:r>
            <a:r>
              <a:rPr lang="fr-BE" sz="3600" b="1" dirty="0">
                <a:solidFill>
                  <a:srgbClr val="FF0000"/>
                </a:solidFill>
              </a:rPr>
              <a:t>fini</a:t>
            </a:r>
            <a:r>
              <a:rPr lang="fr-BE" sz="3600" dirty="0"/>
              <a:t> </a:t>
            </a:r>
            <a:r>
              <a:rPr lang="fr-BE" sz="3600" dirty="0" smtClean="0"/>
              <a:t>d’instances numérotées </a:t>
            </a:r>
            <a:r>
              <a:rPr lang="fr-BE" sz="3600" dirty="0"/>
              <a:t>1, 2, …, </a:t>
            </a:r>
            <a:r>
              <a:rPr lang="fr-BE" sz="3600" dirty="0" smtClean="0"/>
              <a:t>MAX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6549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148478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la classe </a:t>
            </a:r>
            <a:r>
              <a:rPr lang="fr-BE" sz="3600" i="1" dirty="0" err="1"/>
              <a:t>Elt</a:t>
            </a:r>
            <a:r>
              <a:rPr lang="fr-BE" sz="3600" dirty="0"/>
              <a:t> n’a qu’un nombre </a:t>
            </a:r>
            <a:r>
              <a:rPr lang="fr-BE" sz="3600" b="1" dirty="0">
                <a:solidFill>
                  <a:srgbClr val="FF0000"/>
                </a:solidFill>
              </a:rPr>
              <a:t>fini</a:t>
            </a:r>
            <a:r>
              <a:rPr lang="fr-BE" sz="3600" dirty="0"/>
              <a:t> </a:t>
            </a:r>
            <a:r>
              <a:rPr lang="fr-BE" sz="3600" dirty="0" smtClean="0"/>
              <a:t>d’instances numérotées </a:t>
            </a:r>
            <a:r>
              <a:rPr lang="fr-BE" sz="3600" dirty="0"/>
              <a:t>1, 2, …, </a:t>
            </a:r>
            <a:r>
              <a:rPr lang="fr-BE" sz="3600" dirty="0" smtClean="0"/>
              <a:t>MAX</a:t>
            </a:r>
          </a:p>
          <a:p>
            <a:endParaRPr lang="fr-BE" sz="3600" dirty="0"/>
          </a:p>
        </p:txBody>
      </p:sp>
      <p:sp>
        <p:nvSpPr>
          <p:cNvPr id="3" name="Ellipse 2"/>
          <p:cNvSpPr/>
          <p:nvPr/>
        </p:nvSpPr>
        <p:spPr>
          <a:xfrm>
            <a:off x="4427984" y="1412776"/>
            <a:ext cx="223224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995936" y="2204864"/>
            <a:ext cx="1224136" cy="1260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14772" y="3466284"/>
            <a:ext cx="8386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Le constructeur de la classe qui implémente</a:t>
            </a:r>
          </a:p>
          <a:p>
            <a:r>
              <a:rPr lang="fr-BE" sz="3600" dirty="0" smtClean="0"/>
              <a:t>l’interface Ensemble reçoit en paramètre </a:t>
            </a:r>
          </a:p>
          <a:p>
            <a:r>
              <a:rPr lang="fr-BE" sz="3600" dirty="0" smtClean="0"/>
              <a:t>ce nombre</a:t>
            </a:r>
            <a:endParaRPr lang="fr-BE" sz="360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40375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3600" dirty="0" smtClean="0"/>
          </a:p>
          <a:p>
            <a:endParaRPr lang="fr-BE" sz="3600" dirty="0"/>
          </a:p>
          <a:p>
            <a:endParaRPr lang="fr-BE" sz="3600" dirty="0"/>
          </a:p>
          <a:p>
            <a:r>
              <a:rPr lang="fr-BE" sz="3600" dirty="0" smtClean="0"/>
              <a:t>Elle fournit la </a:t>
            </a:r>
            <a:r>
              <a:rPr lang="fr-BE" sz="3600" dirty="0"/>
              <a:t>méthode </a:t>
            </a:r>
            <a:r>
              <a:rPr lang="fr-BE" sz="3600" dirty="0" smtClean="0"/>
              <a:t> </a:t>
            </a:r>
            <a:r>
              <a:rPr lang="fr-B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/>
              <a:t>:</a:t>
            </a:r>
          </a:p>
          <a:p>
            <a:r>
              <a:rPr lang="fr-B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val()</a:t>
            </a:r>
          </a:p>
          <a:p>
            <a:r>
              <a:rPr lang="fr-BE" sz="3600" dirty="0"/>
              <a:t>    // renvoie la valeur numérique du </a:t>
            </a:r>
            <a:r>
              <a:rPr lang="fr-BE" sz="3600" i="1" dirty="0" err="1"/>
              <a:t>Elt</a:t>
            </a:r>
            <a:r>
              <a:rPr lang="fr-BE" sz="3600" dirty="0"/>
              <a:t> courant</a:t>
            </a:r>
            <a:r>
              <a:rPr lang="fr-BE" sz="3600" dirty="0" smtClean="0"/>
              <a:t>.</a:t>
            </a:r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251520" y="148478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la classe </a:t>
            </a:r>
            <a:r>
              <a:rPr lang="fr-BE" sz="3600" i="1" dirty="0" err="1">
                <a:solidFill>
                  <a:schemeClr val="bg1">
                    <a:lumMod val="65000"/>
                  </a:schemeClr>
                </a:solidFill>
              </a:rPr>
              <a:t>Elt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n’a qu’un nombre </a:t>
            </a:r>
            <a:r>
              <a:rPr lang="fr-BE" sz="3600" b="1" dirty="0">
                <a:solidFill>
                  <a:schemeClr val="bg1">
                    <a:lumMod val="65000"/>
                  </a:schemeClr>
                </a:solidFill>
              </a:rPr>
              <a:t>fini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d’instances numérotées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1, 2, …,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MAX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3582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 smtClean="0"/>
              <a:t>Les ensembles</a:t>
            </a:r>
            <a:endParaRPr lang="fr-BE" dirty="0"/>
          </a:p>
        </p:txBody>
      </p:sp>
      <p:pic>
        <p:nvPicPr>
          <p:cNvPr id="1026" name="Picture 2" descr="http://www.educastream.com/IMG/Image/intervalles-06c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9655"/>
            <a:ext cx="45148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Q_Cmoe_Ft0PtSwd1sbvKiRtbwIMGO8xCVDl2y4Y9G2nqNlHDD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93096"/>
            <a:ext cx="33337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Qgb-47mXKZ8YSkIQgC6IxC-jLjZil0sRuoC_sdaPr5otDv77wU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99" y="3582938"/>
            <a:ext cx="2942964" cy="22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3600" dirty="0" smtClean="0"/>
          </a:p>
          <a:p>
            <a:endParaRPr lang="fr-BE" sz="3600" dirty="0"/>
          </a:p>
          <a:p>
            <a:endParaRPr lang="fr-BE" sz="3600" dirty="0"/>
          </a:p>
          <a:p>
            <a:r>
              <a:rPr lang="fr-BE" sz="3600" dirty="0" smtClean="0"/>
              <a:t>Elle fournit la </a:t>
            </a:r>
            <a:r>
              <a:rPr lang="fr-BE" sz="3600" dirty="0"/>
              <a:t>méthode </a:t>
            </a:r>
            <a:r>
              <a:rPr lang="fr-BE" sz="3600" dirty="0" smtClean="0"/>
              <a:t> </a:t>
            </a:r>
            <a:r>
              <a:rPr lang="fr-B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/>
              <a:t>:</a:t>
            </a:r>
          </a:p>
          <a:p>
            <a:r>
              <a:rPr lang="fr-B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val()</a:t>
            </a:r>
          </a:p>
          <a:p>
            <a:r>
              <a:rPr lang="fr-BE" sz="3600" dirty="0"/>
              <a:t>    // renvoie la valeur numérique du </a:t>
            </a:r>
            <a:r>
              <a:rPr lang="fr-BE" sz="3600" i="1" dirty="0" err="1"/>
              <a:t>Elt</a:t>
            </a:r>
            <a:r>
              <a:rPr lang="fr-BE" sz="3600" dirty="0"/>
              <a:t> courant</a:t>
            </a:r>
            <a:r>
              <a:rPr lang="fr-BE" sz="3600" dirty="0" smtClean="0"/>
              <a:t>.</a:t>
            </a:r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3347864" y="1484784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4291482" y="2074764"/>
            <a:ext cx="1390212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572000" y="3068960"/>
            <a:ext cx="223224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8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1484784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3600" dirty="0" smtClean="0"/>
          </a:p>
          <a:p>
            <a:endParaRPr lang="fr-BE" sz="3600" dirty="0"/>
          </a:p>
          <a:p>
            <a:r>
              <a:rPr lang="fr-BE" sz="3600" i="1" dirty="0" smtClean="0">
                <a:solidFill>
                  <a:srgbClr val="FF0000"/>
                </a:solidFill>
              </a:rPr>
              <a:t>« </a:t>
            </a:r>
            <a:r>
              <a:rPr lang="fr-BE" sz="3600" i="1" dirty="0" err="1" smtClean="0">
                <a:solidFill>
                  <a:srgbClr val="FF0000"/>
                </a:solidFill>
              </a:rPr>
              <a:t>equals</a:t>
            </a:r>
            <a:r>
              <a:rPr lang="fr-BE" sz="3600" i="1" dirty="0" smtClean="0">
                <a:solidFill>
                  <a:srgbClr val="FF0000"/>
                </a:solidFill>
              </a:rPr>
              <a:t> et son fidèle compagnon </a:t>
            </a:r>
            <a:r>
              <a:rPr lang="fr-BE" sz="3600" i="1" dirty="0" err="1" smtClean="0">
                <a:solidFill>
                  <a:srgbClr val="FF0000"/>
                </a:solidFill>
              </a:rPr>
              <a:t>hashCode</a:t>
            </a:r>
            <a:r>
              <a:rPr lang="fr-BE" sz="3600" i="1" dirty="0" smtClean="0">
                <a:solidFill>
                  <a:srgbClr val="FF0000"/>
                </a:solidFill>
              </a:rPr>
              <a:t> » </a:t>
            </a:r>
          </a:p>
          <a:p>
            <a:endParaRPr lang="fr-BE" sz="3600" dirty="0" smtClean="0"/>
          </a:p>
          <a:p>
            <a:r>
              <a:rPr lang="fr-BE" sz="3600" dirty="0" smtClean="0">
                <a:solidFill>
                  <a:srgbClr val="FF0000"/>
                </a:solidFill>
              </a:rPr>
              <a:t>Deux objets égaux doivent avoir le même </a:t>
            </a:r>
            <a:r>
              <a:rPr lang="fr-BE" sz="3600" i="1" dirty="0" err="1" smtClean="0">
                <a:solidFill>
                  <a:srgbClr val="FF0000"/>
                </a:solidFill>
              </a:rPr>
              <a:t>hashCode</a:t>
            </a:r>
            <a:r>
              <a:rPr lang="fr-BE" sz="3600" dirty="0" smtClean="0">
                <a:solidFill>
                  <a:srgbClr val="FF0000"/>
                </a:solidFill>
              </a:rPr>
              <a:t> !</a:t>
            </a:r>
          </a:p>
          <a:p>
            <a:r>
              <a:rPr lang="fr-BE" sz="3600" dirty="0" smtClean="0">
                <a:solidFill>
                  <a:schemeClr val="bg1"/>
                </a:solidFill>
              </a:rPr>
              <a:t>Tout objet possède cette méthode</a:t>
            </a:r>
            <a:endParaRPr lang="fr-BE" sz="3600" dirty="0" smtClean="0"/>
          </a:p>
          <a:p>
            <a:r>
              <a:rPr lang="fr-BE" sz="3600" dirty="0" smtClean="0">
                <a:solidFill>
                  <a:schemeClr val="bg1"/>
                </a:solidFill>
              </a:rPr>
              <a:t>Le programmeur peut réécrire</a:t>
            </a:r>
            <a:endParaRPr lang="fr-BE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3697" y="1445705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23424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148478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3600" dirty="0" smtClean="0"/>
          </a:p>
          <a:p>
            <a:endParaRPr lang="fr-BE" sz="3600" dirty="0"/>
          </a:p>
          <a:p>
            <a:r>
              <a:rPr lang="fr-BE" sz="3600" dirty="0" smtClean="0"/>
              <a:t>Cette </a:t>
            </a:r>
            <a:r>
              <a:rPr lang="fr-BE" sz="3600" dirty="0"/>
              <a:t>méthode </a:t>
            </a:r>
            <a:r>
              <a:rPr lang="fr-BE" sz="3600" dirty="0" smtClean="0"/>
              <a:t>renvoie un entier </a:t>
            </a:r>
          </a:p>
          <a:p>
            <a:endParaRPr lang="fr-BE" sz="3600" dirty="0" smtClean="0"/>
          </a:p>
          <a:p>
            <a:r>
              <a:rPr lang="fr-BE" sz="3600" dirty="0" smtClean="0">
                <a:solidFill>
                  <a:schemeClr val="bg1"/>
                </a:solidFill>
              </a:rPr>
              <a:t>Tout objet possède cette méthode</a:t>
            </a:r>
          </a:p>
          <a:p>
            <a:endParaRPr lang="fr-BE" sz="3600" dirty="0" smtClean="0"/>
          </a:p>
          <a:p>
            <a:r>
              <a:rPr lang="fr-BE" sz="3600" dirty="0" smtClean="0">
                <a:solidFill>
                  <a:schemeClr val="bg1"/>
                </a:solidFill>
              </a:rPr>
              <a:t>Le programmeur peut réécrire celle proposée par défaut </a:t>
            </a:r>
            <a:endParaRPr lang="fr-BE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3697" y="1445705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25036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148478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3600" dirty="0" smtClean="0"/>
          </a:p>
          <a:p>
            <a:endParaRPr lang="fr-BE" sz="3600" dirty="0"/>
          </a:p>
          <a:p>
            <a:r>
              <a:rPr lang="fr-BE" sz="3600" dirty="0" smtClean="0"/>
              <a:t>Cette </a:t>
            </a:r>
            <a:r>
              <a:rPr lang="fr-BE" sz="3600" dirty="0"/>
              <a:t>méthode </a:t>
            </a:r>
            <a:r>
              <a:rPr lang="fr-BE" sz="3600" dirty="0" smtClean="0"/>
              <a:t>renvoie un entier </a:t>
            </a:r>
          </a:p>
          <a:p>
            <a:endParaRPr lang="fr-BE" sz="3600" dirty="0" smtClean="0"/>
          </a:p>
          <a:p>
            <a:r>
              <a:rPr lang="fr-BE" sz="3600" dirty="0" smtClean="0"/>
              <a:t>Tout objet possède cette méthode</a:t>
            </a:r>
          </a:p>
          <a:p>
            <a:endParaRPr lang="fr-BE" sz="3600" dirty="0" smtClean="0"/>
          </a:p>
          <a:p>
            <a:r>
              <a:rPr lang="fr-BE" sz="3600" dirty="0" smtClean="0">
                <a:solidFill>
                  <a:schemeClr val="bg1"/>
                </a:solidFill>
              </a:rPr>
              <a:t>Le programmeur peut réécrire celle proposée par défaut </a:t>
            </a:r>
            <a:endParaRPr lang="fr-BE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3697" y="1445705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30341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1520" y="1484784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BE" sz="3600" dirty="0" smtClean="0"/>
          </a:p>
          <a:p>
            <a:endParaRPr lang="fr-BE" sz="3600" dirty="0"/>
          </a:p>
          <a:p>
            <a:r>
              <a:rPr lang="fr-BE" sz="3600" dirty="0" smtClean="0"/>
              <a:t>Cette </a:t>
            </a:r>
            <a:r>
              <a:rPr lang="fr-BE" sz="3600" dirty="0"/>
              <a:t>méthode </a:t>
            </a:r>
            <a:r>
              <a:rPr lang="fr-BE" sz="3600" dirty="0" smtClean="0"/>
              <a:t>renvoie un entier </a:t>
            </a:r>
          </a:p>
          <a:p>
            <a:endParaRPr lang="fr-BE" sz="3600" dirty="0" smtClean="0"/>
          </a:p>
          <a:p>
            <a:r>
              <a:rPr lang="fr-BE" sz="3600" dirty="0" smtClean="0"/>
              <a:t>Tout objet possède cette méthode</a:t>
            </a:r>
          </a:p>
          <a:p>
            <a:endParaRPr lang="fr-BE" sz="3600" dirty="0" smtClean="0"/>
          </a:p>
          <a:p>
            <a:r>
              <a:rPr lang="fr-BE" sz="3600" dirty="0" smtClean="0"/>
              <a:t>Le programmeur peut réécrire celle proposée par défaut </a:t>
            </a:r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323697" y="1445705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22521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SD: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l’interface </a:t>
            </a:r>
            <a:r>
              <a:rPr lang="fr-BE" sz="3600" dirty="0"/>
              <a:t>peut être implémentée par un tableau de </a:t>
            </a:r>
            <a:r>
              <a:rPr lang="fr-BE" sz="3600" dirty="0" smtClean="0"/>
              <a:t>booléens :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endParaRPr lang="fr-BE" sz="3600" dirty="0" smtClean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57477"/>
              </p:ext>
            </p:extLst>
          </p:nvPr>
        </p:nvGraphicFramePr>
        <p:xfrm>
          <a:off x="313183" y="3284984"/>
          <a:ext cx="6848815" cy="872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9303"/>
                <a:gridCol w="1369878"/>
                <a:gridCol w="1369878"/>
                <a:gridCol w="1369878"/>
                <a:gridCol w="1369878"/>
              </a:tblGrid>
              <a:tr h="4363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0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1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2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3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4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</a:tr>
              <a:tr h="436340">
                <a:tc>
                  <a:txBody>
                    <a:bodyPr/>
                    <a:lstStyle/>
                    <a:p>
                      <a:pPr hangingPunct="1">
                        <a:spcAft>
                          <a:spcPts val="0"/>
                        </a:spcAft>
                      </a:pPr>
                      <a:r>
                        <a:rPr lang="fr-BE" sz="2500" kern="50" dirty="0">
                          <a:effectLst/>
                        </a:rPr>
                        <a:t> </a:t>
                      </a:r>
                      <a:r>
                        <a:rPr lang="fr-BE" sz="2500" kern="50" dirty="0" err="1" smtClean="0">
                          <a:effectLst/>
                        </a:rPr>
                        <a:t>true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 smtClean="0">
                          <a:effectLst/>
                          <a:latin typeface="+mn-lt"/>
                          <a:ea typeface="+mn-ea"/>
                        </a:rPr>
                        <a:t>false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>
                          <a:effectLst/>
                        </a:rPr>
                        <a:t>false</a:t>
                      </a:r>
                      <a:endParaRPr lang="fr-BE" sz="900" kern="5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 err="1" smtClean="0">
                          <a:effectLst/>
                          <a:latin typeface="+mn-lt"/>
                          <a:ea typeface="+mn-ea"/>
                        </a:rPr>
                        <a:t>true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500" kern="50" dirty="0" smtClean="0">
                          <a:effectLst/>
                          <a:latin typeface="+mn-lt"/>
                          <a:ea typeface="+mn-ea"/>
                        </a:rPr>
                        <a:t>false</a:t>
                      </a:r>
                      <a:endParaRPr lang="fr-BE" sz="900" kern="5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03344" marR="103344" marT="0" marB="0"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4629967" y="4542678"/>
            <a:ext cx="4032448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6300192" y="5068510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. Pierre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233392" y="5661635"/>
            <a:ext cx="12108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BE" dirty="0" smtClean="0"/>
              <a:t>. Paul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4119" y="4478734"/>
            <a:ext cx="518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("Pierre")= 0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119" y="4991566"/>
            <a:ext cx="5185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Paul")= 3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0027" y="2612641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 err="1"/>
              <a:t>t</a:t>
            </a:r>
            <a:r>
              <a:rPr lang="fr-BE" sz="3200" dirty="0" err="1" smtClean="0"/>
              <a:t>rue</a:t>
            </a:r>
            <a:r>
              <a:rPr lang="fr-BE" sz="3200" dirty="0" smtClean="0"/>
              <a:t> </a:t>
            </a:r>
            <a:r>
              <a:rPr lang="fr-BE" sz="3200" dirty="0" smtClean="0">
                <a:sym typeface="Wingdings" panose="05000000000000000000" pitchFamily="2" charset="2"/>
              </a:rPr>
              <a:t> </a:t>
            </a:r>
            <a:r>
              <a:rPr lang="fr-BE" sz="3200" dirty="0" err="1" smtClean="0">
                <a:sym typeface="Wingdings" panose="05000000000000000000" pitchFamily="2" charset="2"/>
              </a:rPr>
              <a:t>present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956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ENSEMBLE </a:t>
            </a:r>
            <a:r>
              <a:rPr lang="fr-BE" dirty="0"/>
              <a:t>(</a:t>
            </a:r>
            <a:r>
              <a:rPr lang="fr-BE" dirty="0" smtClean="0"/>
              <a:t>SET)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Un ensemble contient des éléments </a:t>
            </a:r>
            <a:r>
              <a:rPr lang="fr-BE" sz="3600" dirty="0"/>
              <a:t>de même </a:t>
            </a:r>
            <a:r>
              <a:rPr lang="fr-BE" sz="3600" dirty="0" smtClean="0"/>
              <a:t>type</a:t>
            </a:r>
          </a:p>
          <a:p>
            <a:pPr hangingPunct="0"/>
            <a:endParaRPr lang="fr-BE" sz="3600" dirty="0" smtClean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0297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ENSEMBLE </a:t>
            </a:r>
            <a:r>
              <a:rPr lang="fr-BE" dirty="0"/>
              <a:t>(</a:t>
            </a:r>
            <a:r>
              <a:rPr lang="fr-BE" dirty="0" smtClean="0"/>
              <a:t>SET)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Un ensemble contient des éléments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de même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  <a:p>
            <a:pPr hangingPunct="0"/>
            <a:endParaRPr lang="fr-BE" sz="3600" dirty="0" smtClean="0"/>
          </a:p>
          <a:p>
            <a:pPr hangingPunct="0"/>
            <a:r>
              <a:rPr lang="fr-BE" sz="3600" dirty="0"/>
              <a:t>Chaque élément n’y est présent qu’une seule </a:t>
            </a:r>
            <a:r>
              <a:rPr lang="fr-BE" sz="3600" dirty="0" smtClean="0"/>
              <a:t>fois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5896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ENSEMBLE </a:t>
            </a:r>
            <a:r>
              <a:rPr lang="fr-BE" dirty="0"/>
              <a:t>(</a:t>
            </a:r>
            <a:r>
              <a:rPr lang="fr-BE" dirty="0" smtClean="0"/>
              <a:t>SET)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Un ensemble contient des éléments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de même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  <a:p>
            <a:pPr hangingPunct="0"/>
            <a:endParaRPr lang="fr-BE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Chaque élément n’y est présent qu’une seule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fois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Ces éléments ne sont pas </a:t>
            </a:r>
            <a:r>
              <a:rPr lang="fr-BE" sz="3600" dirty="0" smtClean="0"/>
              <a:t>ordonnés</a:t>
            </a:r>
          </a:p>
          <a:p>
            <a:pPr hangingPunct="0"/>
            <a:r>
              <a:rPr lang="fr-BE" sz="3600" dirty="0" smtClean="0"/>
              <a:t>(</a:t>
            </a:r>
            <a:r>
              <a:rPr lang="fr-BE" sz="3600" dirty="0"/>
              <a:t>L’ordre dans lequel on les a ajoutés n’est pas </a:t>
            </a:r>
            <a:r>
              <a:rPr lang="fr-BE" sz="3600" dirty="0" smtClean="0"/>
              <a:t>retenu)  </a:t>
            </a:r>
            <a:endParaRPr lang="fr-BE" sz="3600" dirty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906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Ensemble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cardinal()</a:t>
            </a:r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ajouter(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enlever(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90872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Ensemble 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cardinal()</a:t>
            </a:r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contient(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ajouter(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enlever(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563888" y="3418659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2843808" y="5014506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2843808" y="4121401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4752074" y="3706691"/>
            <a:ext cx="576064" cy="4477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4021163" y="4662300"/>
            <a:ext cx="1173681" cy="3522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4061370" y="4409433"/>
            <a:ext cx="12667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38700" y="4086267"/>
            <a:ext cx="1888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classe </a:t>
            </a:r>
            <a:r>
              <a:rPr lang="fr-BE" sz="3600" i="1" dirty="0" err="1"/>
              <a:t>Elt</a:t>
            </a:r>
            <a:endParaRPr lang="fr-BE" sz="3600" i="1" dirty="0"/>
          </a:p>
        </p:txBody>
      </p:sp>
    </p:spTree>
    <p:extLst>
      <p:ext uri="{BB962C8B-B14F-4D97-AF65-F5344CB8AC3E}">
        <p14:creationId xmlns:p14="http://schemas.microsoft.com/office/powerpoint/2010/main" val="30302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75362" y="148478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la classe </a:t>
            </a:r>
            <a:r>
              <a:rPr lang="fr-BE" sz="3600" i="1" dirty="0" err="1"/>
              <a:t>Elt</a:t>
            </a:r>
            <a:r>
              <a:rPr lang="fr-BE" sz="3600" dirty="0"/>
              <a:t> n’a qu’un nombre fini </a:t>
            </a:r>
            <a:r>
              <a:rPr lang="fr-BE" sz="3600" dirty="0" smtClean="0"/>
              <a:t>d’instances numérotées </a:t>
            </a:r>
            <a:r>
              <a:rPr lang="fr-BE" sz="3600" dirty="0"/>
              <a:t>1, 2, …, </a:t>
            </a:r>
            <a:r>
              <a:rPr lang="fr-BE" sz="3600" dirty="0" smtClean="0"/>
              <a:t>MAX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3408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 smtClean="0"/>
              <a:t>Au cours de Mathématique:</a:t>
            </a:r>
            <a:br>
              <a:rPr lang="fr-BE" sz="4000" dirty="0" smtClean="0"/>
            </a:br>
            <a:endParaRPr lang="fr-BE" sz="4000" dirty="0"/>
          </a:p>
        </p:txBody>
      </p:sp>
      <p:sp>
        <p:nvSpPr>
          <p:cNvPr id="17" name="Rectangle 16"/>
          <p:cNvSpPr/>
          <p:nvPr/>
        </p:nvSpPr>
        <p:spPr>
          <a:xfrm>
            <a:off x="251520" y="1484784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la classe </a:t>
            </a:r>
            <a:r>
              <a:rPr lang="fr-BE" sz="3600" i="1" dirty="0" err="1">
                <a:solidFill>
                  <a:schemeClr val="bg1">
                    <a:lumMod val="65000"/>
                  </a:schemeClr>
                </a:solidFill>
              </a:rPr>
              <a:t>Elt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n’a qu’un nombre fini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d’instances numérotées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1, 2, …,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MAX</a:t>
            </a:r>
          </a:p>
          <a:p>
            <a:endParaRPr lang="fr-BE" sz="3600" dirty="0" smtClean="0"/>
          </a:p>
          <a:p>
            <a:r>
              <a:rPr lang="fr-BE" sz="3600" dirty="0"/>
              <a:t>Les instances de cette </a:t>
            </a:r>
            <a:r>
              <a:rPr lang="fr-BE" sz="3600" dirty="0" smtClean="0"/>
              <a:t>classe sont </a:t>
            </a:r>
            <a:r>
              <a:rPr lang="fr-BE" sz="3600" dirty="0"/>
              <a:t>des objets possédant une valeur numérique entière, comprise entre  1  et  </a:t>
            </a:r>
            <a:r>
              <a:rPr lang="fr-BE" sz="3600" dirty="0" smtClean="0"/>
              <a:t>Max.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419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603</Words>
  <Application>Microsoft Office PowerPoint</Application>
  <PresentationFormat>Affichage à l'écran (4:3)</PresentationFormat>
  <Paragraphs>227</Paragraphs>
  <Slides>25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Thème Office</vt:lpstr>
      <vt:lpstr>Les ensembles</vt:lpstr>
      <vt:lpstr>Les ensembles</vt:lpstr>
      <vt:lpstr>ENSEMBLE (SET)</vt:lpstr>
      <vt:lpstr>ENSEMBLE (SET)</vt:lpstr>
      <vt:lpstr>ENSEMBLE (SET)</vt:lpstr>
      <vt:lpstr>Au cours de Mathématique: </vt:lpstr>
      <vt:lpstr>Au cours de Mathématique: </vt:lpstr>
      <vt:lpstr>Au cours de Mathématique: </vt:lpstr>
      <vt:lpstr>Au cours de Mathématique: </vt:lpstr>
      <vt:lpstr>Au cours de Mathématique: </vt:lpstr>
      <vt:lpstr>Au cours de Mathématique: </vt:lpstr>
      <vt:lpstr>Au cours de Mathématique: </vt:lpstr>
      <vt:lpstr>Au cours de Mathématique: </vt:lpstr>
      <vt:lpstr>Au cours de SD: </vt:lpstr>
      <vt:lpstr>Au cours de SD: </vt:lpstr>
      <vt:lpstr>Au cours de Mathématique: </vt:lpstr>
      <vt:lpstr>Au cours de Mathématique: </vt:lpstr>
      <vt:lpstr>Au cours de SD: </vt:lpstr>
      <vt:lpstr>Au cours de Mathématique: </vt:lpstr>
      <vt:lpstr>Au cours de SD: </vt:lpstr>
      <vt:lpstr>Au cours de SD: </vt:lpstr>
      <vt:lpstr>Au cours de SD: </vt:lpstr>
      <vt:lpstr>Au cours de SD: </vt:lpstr>
      <vt:lpstr>Au cours de SD: </vt:lpstr>
      <vt:lpstr>Au cours de SD: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61</cp:revision>
  <dcterms:created xsi:type="dcterms:W3CDTF">2014-02-21T14:40:47Z</dcterms:created>
  <dcterms:modified xsi:type="dcterms:W3CDTF">2021-03-09T18:15:47Z</dcterms:modified>
</cp:coreProperties>
</file>