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media/image10.jpg" ContentType="image/jpeg"/>
  <Override PartName="/ppt/media/image11.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0" d="100"/>
          <a:sy n="90" d="100"/>
        </p:scale>
        <p:origin x="370"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6</a:t>
            </a:fld>
            <a:endParaRPr lang="en-IN"/>
          </a:p>
        </p:txBody>
      </p:sp>
    </p:spTree>
    <p:extLst>
      <p:ext uri="{BB962C8B-B14F-4D97-AF65-F5344CB8AC3E}">
        <p14:creationId xmlns:p14="http://schemas.microsoft.com/office/powerpoint/2010/main" val="6864844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9839415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4894199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1993506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9737302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916971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0037896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4180720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6785896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35047652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2447242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675179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9790092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8/31/2024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3946346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8/31/2024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7055919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8/31/2024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276140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3609696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4084770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t>8/31/2024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907699744"/>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png"/><Relationship Id="rId1" Type="http://schemas.openxmlformats.org/officeDocument/2006/relationships/slideLayout" Target="../slideLayouts/slideLayout6.xml"/><Relationship Id="rId4" Type="http://schemas.openxmlformats.org/officeDocument/2006/relationships/image" Target="../media/image1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  Sreeja M</a:t>
            </a:r>
          </a:p>
          <a:p>
            <a:r>
              <a:rPr lang="en-US" sz="2400" dirty="0"/>
              <a:t>REGISTER NO:312215879 asunm1621312215879</a:t>
            </a:r>
          </a:p>
          <a:p>
            <a:r>
              <a:rPr lang="en-US" sz="2400" dirty="0"/>
              <a:t>DEPARTMENT: III B COM A &amp; F A</a:t>
            </a:r>
          </a:p>
          <a:p>
            <a:r>
              <a:rPr lang="en-US" sz="2400" dirty="0"/>
              <a:t>COLLEGE:SHRI SHANKARLAL SUNDARBAI SHASUN JAIN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990600" y="609600"/>
            <a:ext cx="3657600" cy="567463"/>
          </a:xfrm>
          <a:prstGeom prst="rect">
            <a:avLst/>
          </a:prstGeom>
        </p:spPr>
        <p:txBody>
          <a:bodyPr vert="horz" wrap="square" lIns="0" tIns="13335" rIns="0" bIns="0" rtlCol="0">
            <a:spAutoFit/>
          </a:bodyPr>
          <a:lstStyle/>
          <a:p>
            <a:pPr marL="12700">
              <a:lnSpc>
                <a:spcPct val="100000"/>
              </a:lnSpc>
              <a:spcBef>
                <a:spcPts val="105"/>
              </a:spcBef>
            </a:pPr>
            <a:r>
              <a:rPr sz="3600" b="1" spc="15" dirty="0">
                <a:solidFill>
                  <a:schemeClr val="accent1"/>
                </a:solidFill>
                <a:latin typeface="Arial Black" panose="020B0A04020102020204" pitchFamily="34" charset="0"/>
                <a:cs typeface="Trebuchet MS"/>
              </a:rPr>
              <a:t>M</a:t>
            </a:r>
            <a:r>
              <a:rPr sz="3600" b="1" dirty="0">
                <a:solidFill>
                  <a:schemeClr val="accent1"/>
                </a:solidFill>
                <a:latin typeface="Arial Black" panose="020B0A04020102020204" pitchFamily="34" charset="0"/>
                <a:cs typeface="Trebuchet MS"/>
              </a:rPr>
              <a:t>O</a:t>
            </a:r>
            <a:r>
              <a:rPr sz="3600" b="1" spc="-15" dirty="0">
                <a:solidFill>
                  <a:schemeClr val="accent1"/>
                </a:solidFill>
                <a:latin typeface="Arial Black" panose="020B0A04020102020204" pitchFamily="34" charset="0"/>
                <a:cs typeface="Trebuchet MS"/>
              </a:rPr>
              <a:t>D</a:t>
            </a:r>
            <a:r>
              <a:rPr sz="3600" b="1" spc="-35" dirty="0">
                <a:solidFill>
                  <a:schemeClr val="accent1"/>
                </a:solidFill>
                <a:latin typeface="Arial Black" panose="020B0A04020102020204" pitchFamily="34" charset="0"/>
                <a:cs typeface="Trebuchet MS"/>
              </a:rPr>
              <a:t>E</a:t>
            </a:r>
            <a:r>
              <a:rPr sz="3600" b="1" spc="-30" dirty="0">
                <a:solidFill>
                  <a:schemeClr val="accent1"/>
                </a:solidFill>
                <a:latin typeface="Arial Black" panose="020B0A04020102020204" pitchFamily="34" charset="0"/>
                <a:cs typeface="Trebuchet MS"/>
              </a:rPr>
              <a:t>LL</a:t>
            </a:r>
            <a:r>
              <a:rPr sz="3600" b="1" spc="-5" dirty="0">
                <a:solidFill>
                  <a:schemeClr val="accent1"/>
                </a:solidFill>
                <a:latin typeface="Arial Black" panose="020B0A04020102020204" pitchFamily="34" charset="0"/>
                <a:cs typeface="Trebuchet MS"/>
              </a:rPr>
              <a:t>I</a:t>
            </a:r>
            <a:r>
              <a:rPr sz="3600" b="1" spc="30" dirty="0">
                <a:solidFill>
                  <a:schemeClr val="accent1"/>
                </a:solidFill>
                <a:latin typeface="Arial Black" panose="020B0A04020102020204" pitchFamily="34" charset="0"/>
                <a:cs typeface="Trebuchet MS"/>
              </a:rPr>
              <a:t>N</a:t>
            </a:r>
            <a:r>
              <a:rPr sz="3600" b="1" spc="5" dirty="0">
                <a:solidFill>
                  <a:schemeClr val="accent1"/>
                </a:solidFill>
                <a:latin typeface="Arial Black" panose="020B0A04020102020204" pitchFamily="34" charset="0"/>
                <a:cs typeface="Trebuchet MS"/>
              </a:rPr>
              <a:t>G</a:t>
            </a:r>
            <a:endParaRPr sz="3600" dirty="0">
              <a:solidFill>
                <a:schemeClr val="accent1"/>
              </a:solidFill>
              <a:latin typeface="Arial Black" panose="020B0A04020102020204" pitchFamily="34" charset="0"/>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TextBox 3">
            <a:extLst>
              <a:ext uri="{FF2B5EF4-FFF2-40B4-BE49-F238E27FC236}">
                <a16:creationId xmlns:a16="http://schemas.microsoft.com/office/drawing/2014/main" id="{DAC09D8A-9D28-1E04-0152-1838E18FADCE}"/>
              </a:ext>
            </a:extLst>
          </p:cNvPr>
          <p:cNvSpPr txBox="1"/>
          <p:nvPr/>
        </p:nvSpPr>
        <p:spPr>
          <a:xfrm>
            <a:off x="762000" y="1447800"/>
            <a:ext cx="8153400" cy="1477328"/>
          </a:xfrm>
          <a:prstGeom prst="rect">
            <a:avLst/>
          </a:prstGeom>
          <a:noFill/>
        </p:spPr>
        <p:txBody>
          <a:bodyPr wrap="square">
            <a:spAutoFit/>
          </a:bodyPr>
          <a:lstStyle/>
          <a:p>
            <a:r>
              <a:rPr lang="en-US" b="1" i="1" dirty="0">
                <a:solidFill>
                  <a:srgbClr val="002060"/>
                </a:solidFill>
              </a:rPr>
              <a:t>1. Data Collection:</a:t>
            </a:r>
          </a:p>
          <a:p>
            <a:r>
              <a:rPr lang="en-US" sz="1200" dirty="0"/>
              <a:t>		</a:t>
            </a:r>
            <a:r>
              <a:rPr lang="en-US" sz="1200" b="1" dirty="0"/>
              <a:t>Data collection is the process of gathering information or data from various sources for a specific purpose. This can involve a variety of methods, such as surveys, interviews, observations, or automated data capture from systems and devices. In a business or research context, data collection is the first step in building a dataset that will be analyzed to draw conclusions, make decisions, or create models. The accuracy and relevance of the collected data are critical, as they directly impact the quality of the analysis and the validity of the results.</a:t>
            </a:r>
          </a:p>
        </p:txBody>
      </p:sp>
      <p:sp>
        <p:nvSpPr>
          <p:cNvPr id="7" name="TextBox 6">
            <a:extLst>
              <a:ext uri="{FF2B5EF4-FFF2-40B4-BE49-F238E27FC236}">
                <a16:creationId xmlns:a16="http://schemas.microsoft.com/office/drawing/2014/main" id="{81D370D3-4756-110D-36A5-5A4D34D24ABB}"/>
              </a:ext>
            </a:extLst>
          </p:cNvPr>
          <p:cNvSpPr txBox="1"/>
          <p:nvPr/>
        </p:nvSpPr>
        <p:spPr>
          <a:xfrm>
            <a:off x="686182" y="3034308"/>
            <a:ext cx="8229218" cy="1661993"/>
          </a:xfrm>
          <a:prstGeom prst="rect">
            <a:avLst/>
          </a:prstGeom>
          <a:noFill/>
        </p:spPr>
        <p:txBody>
          <a:bodyPr wrap="square">
            <a:spAutoFit/>
          </a:bodyPr>
          <a:lstStyle/>
          <a:p>
            <a:r>
              <a:rPr lang="en-US" b="1" i="1" dirty="0">
                <a:solidFill>
                  <a:srgbClr val="002060"/>
                </a:solidFill>
              </a:rPr>
              <a:t>2. Feature Collection:</a:t>
            </a:r>
          </a:p>
          <a:p>
            <a:r>
              <a:rPr lang="en-US" sz="1200" b="1" dirty="0"/>
              <a:t>		Feature collection, also known as feature extraction, refers to the process of identifying and selecting the most relevant attributes or characteristics from raw data that will be used as inputs for analysis or modeling. In machine learning and data science, features are individual measurable properties or variables of the data that contribute to the predictive power of a model. For example, in a dataset about housing prices, features might include square footage, number of bedrooms, and location. Effective feature collection involves selecting the right features that capture the important aspects of the data while removing irrelevant or redundant information.</a:t>
            </a:r>
          </a:p>
        </p:txBody>
      </p:sp>
      <p:sp>
        <p:nvSpPr>
          <p:cNvPr id="11" name="TextBox 10">
            <a:extLst>
              <a:ext uri="{FF2B5EF4-FFF2-40B4-BE49-F238E27FC236}">
                <a16:creationId xmlns:a16="http://schemas.microsoft.com/office/drawing/2014/main" id="{910178BE-4A13-A4C5-CF84-689336E8D396}"/>
              </a:ext>
            </a:extLst>
          </p:cNvPr>
          <p:cNvSpPr txBox="1"/>
          <p:nvPr/>
        </p:nvSpPr>
        <p:spPr>
          <a:xfrm>
            <a:off x="686182" y="4798616"/>
            <a:ext cx="8229218" cy="1477328"/>
          </a:xfrm>
          <a:prstGeom prst="rect">
            <a:avLst/>
          </a:prstGeom>
          <a:noFill/>
        </p:spPr>
        <p:txBody>
          <a:bodyPr wrap="square">
            <a:spAutoFit/>
          </a:bodyPr>
          <a:lstStyle/>
          <a:p>
            <a:r>
              <a:rPr lang="en-US" b="1" i="1" dirty="0">
                <a:solidFill>
                  <a:srgbClr val="002060"/>
                </a:solidFill>
              </a:rPr>
              <a:t>3. Data Cleaning:</a:t>
            </a:r>
          </a:p>
          <a:p>
            <a:r>
              <a:rPr lang="en-US" sz="1200" dirty="0"/>
              <a:t>		</a:t>
            </a:r>
            <a:r>
              <a:rPr lang="en-US" sz="1200" b="1" dirty="0"/>
              <a:t>Data cleaning is the process of detecting, correcting, or removing errors and inconsistencies from a dataset to improve its quality and reliability. This step is crucial before analyzing data, as dirty or inaccurate data can lead to incorrect conclusions or flawed models. Data cleaning may involve tasks such as removing duplicate records, correcting typos, filling in missing values, and standardizing formats. The goal of data cleaning is to ensure that the dataset is accurate, complete, and ready for analysis, which ultimately leads to more trustworthy results and insights.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567463"/>
          </a:xfrm>
          <a:prstGeom prst="rect">
            <a:avLst/>
          </a:prstGeom>
        </p:spPr>
        <p:txBody>
          <a:bodyPr vert="horz" wrap="square" lIns="0" tIns="13335" rIns="0" bIns="0" rtlCol="0">
            <a:spAutoFit/>
          </a:bodyPr>
          <a:lstStyle/>
          <a:p>
            <a:pPr marL="12700">
              <a:lnSpc>
                <a:spcPct val="100000"/>
              </a:lnSpc>
              <a:spcBef>
                <a:spcPts val="105"/>
              </a:spcBef>
            </a:pPr>
            <a:r>
              <a:rPr dirty="0">
                <a:latin typeface="Arial Black" panose="020B0A04020102020204" pitchFamily="34" charset="0"/>
              </a:rPr>
              <a:t>R</a:t>
            </a:r>
            <a:r>
              <a:rPr spc="-40" dirty="0">
                <a:latin typeface="Arial Black" panose="020B0A04020102020204" pitchFamily="34" charset="0"/>
              </a:rPr>
              <a:t>E</a:t>
            </a:r>
            <a:r>
              <a:rPr spc="15" dirty="0">
                <a:latin typeface="Arial Black" panose="020B0A04020102020204" pitchFamily="34" charset="0"/>
              </a:rPr>
              <a:t>S</a:t>
            </a:r>
            <a:r>
              <a:rPr spc="-30" dirty="0">
                <a:latin typeface="Arial Black" panose="020B0A04020102020204" pitchFamily="34" charset="0"/>
              </a:rPr>
              <a:t>U</a:t>
            </a:r>
            <a:r>
              <a:rPr spc="-405" dirty="0">
                <a:latin typeface="Arial Black" panose="020B0A04020102020204" pitchFamily="34" charset="0"/>
              </a:rPr>
              <a:t>L</a:t>
            </a:r>
            <a:r>
              <a:rPr dirty="0">
                <a:latin typeface="Arial Black" panose="020B0A04020102020204" pitchFamily="34" charset="0"/>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4A7B6AAA-464C-0DC3-E3D9-404DDF3B0F63}"/>
              </a:ext>
            </a:extLst>
          </p:cNvPr>
          <p:cNvSpPr txBox="1"/>
          <p:nvPr/>
        </p:nvSpPr>
        <p:spPr>
          <a:xfrm>
            <a:off x="533400" y="1295400"/>
            <a:ext cx="8623588" cy="707886"/>
          </a:xfrm>
          <a:prstGeom prst="rect">
            <a:avLst/>
          </a:prstGeom>
          <a:noFill/>
        </p:spPr>
        <p:txBody>
          <a:bodyPr wrap="square">
            <a:spAutoFit/>
          </a:bodyPr>
          <a:lstStyle/>
          <a:p>
            <a:r>
              <a:rPr lang="en-IN" sz="2000" dirty="0">
                <a:latin typeface="Arial Rounded MT Bold" panose="020F0704030504030204" pitchFamily="34" charset="0"/>
              </a:rPr>
              <a:t>=IF(AND(Z8&gt;=5),"VERY HIGH",IF(AND(Z8&gt;=4),"HIGH",IF(AND(Z8&gt;=3),"MED","LOW")))</a:t>
            </a:r>
          </a:p>
        </p:txBody>
      </p:sp>
      <p:pic>
        <p:nvPicPr>
          <p:cNvPr id="3" name="Picture 2">
            <a:extLst>
              <a:ext uri="{FF2B5EF4-FFF2-40B4-BE49-F238E27FC236}">
                <a16:creationId xmlns:a16="http://schemas.microsoft.com/office/drawing/2014/main" id="{95B23D26-2BF0-DA4E-F523-255C9D1F38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2505676"/>
            <a:ext cx="4273961" cy="3056924"/>
          </a:xfrm>
          <a:prstGeom prst="rect">
            <a:avLst/>
          </a:prstGeom>
        </p:spPr>
      </p:pic>
      <p:pic>
        <p:nvPicPr>
          <p:cNvPr id="5" name="Picture 4">
            <a:extLst>
              <a:ext uri="{FF2B5EF4-FFF2-40B4-BE49-F238E27FC236}">
                <a16:creationId xmlns:a16="http://schemas.microsoft.com/office/drawing/2014/main" id="{DDB8951B-FEE9-2E5E-EF92-FF38B510730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05400" y="2489660"/>
            <a:ext cx="4267200" cy="3056923"/>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685800" y="914400"/>
            <a:ext cx="8588202" cy="1016000"/>
          </a:xfrm>
        </p:spPr>
        <p:txBody>
          <a:bodyPr>
            <a:normAutofit/>
          </a:bodyPr>
          <a:lstStyle/>
          <a:p>
            <a:r>
              <a:rPr lang="en-US" dirty="0">
                <a:latin typeface="Arial Black" panose="020B0A04020102020204" pitchFamily="34" charset="0"/>
                <a:cs typeface="Times New Roman" panose="02020603050405020304" pitchFamily="18" charset="0"/>
              </a:rPr>
              <a:t>Conclusion</a:t>
            </a:r>
            <a:endParaRPr lang="en-IN" dirty="0">
              <a:latin typeface="Arial Black" panose="020B0A0402010202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A8D943EB-9187-C96F-F413-91484D37EDE3}"/>
              </a:ext>
            </a:extLst>
          </p:cNvPr>
          <p:cNvSpPr txBox="1"/>
          <p:nvPr/>
        </p:nvSpPr>
        <p:spPr>
          <a:xfrm>
            <a:off x="533400" y="1930400"/>
            <a:ext cx="8740602" cy="4453142"/>
          </a:xfrm>
          <a:prstGeom prst="rect">
            <a:avLst/>
          </a:prstGeom>
          <a:noFill/>
        </p:spPr>
        <p:txBody>
          <a:bodyPr wrap="square">
            <a:spAutoFit/>
          </a:bodyPr>
          <a:lstStyle/>
          <a:p>
            <a:pPr algn="just">
              <a:lnSpc>
                <a:spcPct val="150000"/>
              </a:lnSpc>
            </a:pPr>
            <a:r>
              <a:rPr lang="en-IN" sz="2400" b="1" i="1" dirty="0">
                <a:solidFill>
                  <a:srgbClr val="002060"/>
                </a:solidFill>
                <a:latin typeface="Arial Rounded MT Bold" panose="020F0704030504030204" pitchFamily="34" charset="0"/>
                <a:cs typeface="Times New Roman" pitchFamily="18" charset="0"/>
              </a:rPr>
              <a:t>The employee data analysis conducted using Excel has provided valuable insights into workforce performance and trends within the organization. By systematically collecting, cleaning, and </a:t>
            </a:r>
            <a:r>
              <a:rPr lang="en-IN" sz="2400" b="1" i="1" dirty="0" err="1">
                <a:solidFill>
                  <a:srgbClr val="002060"/>
                </a:solidFill>
                <a:latin typeface="Arial Rounded MT Bold" panose="020F0704030504030204" pitchFamily="34" charset="0"/>
                <a:cs typeface="Times New Roman" pitchFamily="18" charset="0"/>
              </a:rPr>
              <a:t>analyzing</a:t>
            </a:r>
            <a:r>
              <a:rPr lang="en-IN" sz="2400" b="1" i="1" dirty="0">
                <a:solidFill>
                  <a:srgbClr val="002060"/>
                </a:solidFill>
                <a:latin typeface="Arial Rounded MT Bold" panose="020F0704030504030204" pitchFamily="34" charset="0"/>
                <a:cs typeface="Times New Roman" pitchFamily="18" charset="0"/>
              </a:rPr>
              <a:t> key employee data, we have been able to:</a:t>
            </a:r>
          </a:p>
          <a:p>
            <a:pPr marL="342900" indent="-342900" algn="just">
              <a:lnSpc>
                <a:spcPct val="150000"/>
              </a:lnSpc>
              <a:buAutoNum type="arabicPeriod"/>
            </a:pPr>
            <a:r>
              <a:rPr lang="en-IN" sz="2400" b="1" i="1" dirty="0">
                <a:solidFill>
                  <a:srgbClr val="002060"/>
                </a:solidFill>
                <a:latin typeface="Arial Rounded MT Bold" panose="020F0704030504030204" pitchFamily="34" charset="0"/>
                <a:cs typeface="Times New Roman" pitchFamily="18" charset="0"/>
              </a:rPr>
              <a:t>Identify Performance Trends </a:t>
            </a:r>
          </a:p>
          <a:p>
            <a:pPr marL="342900" indent="-342900" algn="just">
              <a:lnSpc>
                <a:spcPct val="150000"/>
              </a:lnSpc>
            </a:pPr>
            <a:r>
              <a:rPr lang="en-IN" sz="2400" b="1" i="1" dirty="0">
                <a:solidFill>
                  <a:srgbClr val="002060"/>
                </a:solidFill>
                <a:latin typeface="Arial Rounded MT Bold" panose="020F0704030504030204" pitchFamily="34" charset="0"/>
                <a:cs typeface="Times New Roman" pitchFamily="18" charset="0"/>
              </a:rPr>
              <a:t> 2. Highlight Key Metrics</a:t>
            </a:r>
          </a:p>
          <a:p>
            <a:pPr marL="342900" indent="-342900" algn="just">
              <a:lnSpc>
                <a:spcPct val="150000"/>
              </a:lnSpc>
            </a:pPr>
            <a:r>
              <a:rPr lang="en-IN" sz="2400" b="1" i="1" dirty="0">
                <a:solidFill>
                  <a:srgbClr val="002060"/>
                </a:solidFill>
                <a:latin typeface="Arial Rounded MT Bold" panose="020F0704030504030204" pitchFamily="34" charset="0"/>
                <a:cs typeface="Times New Roman" pitchFamily="18" charset="0"/>
              </a:rPr>
              <a:t>3. Utilize Advanced Excel Tools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7" name="object 17"/>
          <p:cNvSpPr txBox="1">
            <a:spLocks noGrp="1"/>
          </p:cNvSpPr>
          <p:nvPr>
            <p:ph type="title"/>
          </p:nvPr>
        </p:nvSpPr>
        <p:spPr>
          <a:xfrm>
            <a:off x="762000" y="838200"/>
            <a:ext cx="6172200" cy="509114"/>
          </a:xfrm>
          <a:prstGeom prst="rect">
            <a:avLst/>
          </a:prstGeom>
        </p:spPr>
        <p:txBody>
          <a:bodyPr vert="horz" wrap="square" lIns="0" tIns="16510" rIns="0" bIns="0" rtlCol="0">
            <a:spAutoFit/>
          </a:bodyPr>
          <a:lstStyle/>
          <a:p>
            <a:pPr marL="12700">
              <a:lnSpc>
                <a:spcPct val="100000"/>
              </a:lnSpc>
              <a:spcBef>
                <a:spcPts val="130"/>
              </a:spcBef>
            </a:pPr>
            <a:r>
              <a:rPr sz="3200" spc="5" dirty="0">
                <a:latin typeface="Arial Black" panose="020B0A04020102020204" pitchFamily="34" charset="0"/>
              </a:rPr>
              <a:t>PROJECT</a:t>
            </a:r>
            <a:r>
              <a:rPr sz="3200" spc="-85" dirty="0">
                <a:latin typeface="Arial Black" panose="020B0A04020102020204" pitchFamily="34" charset="0"/>
              </a:rPr>
              <a:t> </a:t>
            </a:r>
            <a:r>
              <a:rPr sz="3200" spc="25" dirty="0">
                <a:latin typeface="Arial Black" panose="020B0A04020102020204" pitchFamily="34" charset="0"/>
              </a:rPr>
              <a:t>TITLE</a:t>
            </a:r>
            <a:endParaRPr sz="3200" dirty="0">
              <a:latin typeface="Arial Black" panose="020B0A04020102020204" pitchFamily="34" charset="0"/>
            </a:endParaRP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3" name="TextBox 22">
            <a:extLst>
              <a:ext uri="{FF2B5EF4-FFF2-40B4-BE49-F238E27FC236}">
                <a16:creationId xmlns:a16="http://schemas.microsoft.com/office/drawing/2014/main" id="{F691EEC8-E83B-8506-163B-F39E906CCC0A}"/>
              </a:ext>
            </a:extLst>
          </p:cNvPr>
          <p:cNvSpPr txBox="1"/>
          <p:nvPr/>
        </p:nvSpPr>
        <p:spPr>
          <a:xfrm>
            <a:off x="631976" y="2936088"/>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505908"/>
          </a:xfrm>
          <a:prstGeom prst="rect">
            <a:avLst/>
          </a:prstGeom>
        </p:spPr>
        <p:txBody>
          <a:bodyPr vert="horz" wrap="square" lIns="0" tIns="13335" rIns="0" bIns="0" rtlCol="0">
            <a:spAutoFit/>
          </a:bodyPr>
          <a:lstStyle/>
          <a:p>
            <a:pPr marL="12700">
              <a:lnSpc>
                <a:spcPct val="100000"/>
              </a:lnSpc>
              <a:spcBef>
                <a:spcPts val="105"/>
              </a:spcBef>
            </a:pPr>
            <a:r>
              <a:rPr sz="3200" b="1" spc="25" dirty="0">
                <a:latin typeface="Arial Black" panose="020B0A04020102020204" pitchFamily="34" charset="0"/>
              </a:rPr>
              <a:t>A</a:t>
            </a:r>
            <a:r>
              <a:rPr sz="3200" b="1" spc="-5" dirty="0">
                <a:latin typeface="Arial Black" panose="020B0A04020102020204" pitchFamily="34" charset="0"/>
              </a:rPr>
              <a:t>G</a:t>
            </a:r>
            <a:r>
              <a:rPr sz="3200" b="1" spc="-35" dirty="0">
                <a:latin typeface="Arial Black" panose="020B0A04020102020204" pitchFamily="34" charset="0"/>
              </a:rPr>
              <a:t>E</a:t>
            </a:r>
            <a:r>
              <a:rPr sz="3200" b="1" spc="15" dirty="0">
                <a:latin typeface="Arial Black" panose="020B0A04020102020204" pitchFamily="34" charset="0"/>
              </a:rPr>
              <a:t>N</a:t>
            </a:r>
            <a:r>
              <a:rPr sz="3200" b="1" dirty="0">
                <a:latin typeface="Arial Black" panose="020B0A04020102020204" pitchFamily="34" charset="0"/>
              </a:rPr>
              <a:t>DA</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Arial Rounded MT Bold" panose="020F0704030504030204" pitchFamily="34" charset="0"/>
              <a:cs typeface="Times New Roman" panose="02020603050405020304" pitchFamily="18" charset="0"/>
            </a:endParaRPr>
          </a:p>
          <a:p>
            <a:pPr algn="l">
              <a:buFont typeface="+mj-lt"/>
              <a:buAutoNum type="arabicPeriod"/>
            </a:pPr>
            <a:r>
              <a:rPr lang="en-US" sz="2800" b="0" i="0" dirty="0">
                <a:solidFill>
                  <a:srgbClr val="0D0D0D"/>
                </a:solidFill>
                <a:effectLst/>
                <a:latin typeface="Arial Rounded MT Bold" panose="020F0704030504030204" pitchFamily="34"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Arial Rounded MT Bold" panose="020F0704030504030204" pitchFamily="34"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Arial Rounded MT Bold" panose="020F0704030504030204" pitchFamily="34"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Arial Rounded MT Bold" panose="020F0704030504030204" pitchFamily="34"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Arial Rounded MT Bold" panose="020F0704030504030204" pitchFamily="34" charset="0"/>
                <a:cs typeface="Times New Roman" panose="02020603050405020304" pitchFamily="18" charset="0"/>
              </a:rPr>
              <a:t>Dataset Description</a:t>
            </a:r>
            <a:endParaRPr lang="en-US" sz="2800" b="0" i="0" dirty="0">
              <a:solidFill>
                <a:srgbClr val="0D0D0D"/>
              </a:solidFill>
              <a:effectLst/>
              <a:latin typeface="Arial Rounded MT Bold" panose="020F0704030504030204" pitchFamily="34" charset="0"/>
              <a:cs typeface="Times New Roman" panose="02020603050405020304" pitchFamily="18" charset="0"/>
            </a:endParaRPr>
          </a:p>
          <a:p>
            <a:pPr algn="l">
              <a:buFont typeface="+mj-lt"/>
              <a:buAutoNum type="arabicPeriod"/>
            </a:pPr>
            <a:r>
              <a:rPr lang="en-US" sz="2800" b="0" i="0" dirty="0">
                <a:solidFill>
                  <a:srgbClr val="0D0D0D"/>
                </a:solidFill>
                <a:effectLst/>
                <a:latin typeface="Arial Rounded MT Bold" panose="020F0704030504030204" pitchFamily="34"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Arial Rounded MT Bold" panose="020F0704030504030204" pitchFamily="34" charset="0"/>
                <a:cs typeface="Times New Roman" panose="02020603050405020304" pitchFamily="18" charset="0"/>
              </a:rPr>
              <a:t>Results and </a:t>
            </a:r>
            <a:r>
              <a:rPr lang="en-US" sz="2800" dirty="0">
                <a:solidFill>
                  <a:srgbClr val="0D0D0D"/>
                </a:solidFill>
                <a:latin typeface="Arial Rounded MT Bold" panose="020F0704030504030204" pitchFamily="34" charset="0"/>
                <a:cs typeface="Times New Roman" panose="02020603050405020304" pitchFamily="18" charset="0"/>
              </a:rPr>
              <a:t>Discussion</a:t>
            </a:r>
            <a:endParaRPr lang="en-US" sz="2800" b="0" i="0" dirty="0">
              <a:solidFill>
                <a:srgbClr val="0D0D0D"/>
              </a:solidFill>
              <a:effectLst/>
              <a:latin typeface="Arial Rounded MT Bold" panose="020F0704030504030204" pitchFamily="34" charset="0"/>
              <a:cs typeface="Times New Roman" panose="02020603050405020304" pitchFamily="18" charset="0"/>
            </a:endParaRPr>
          </a:p>
          <a:p>
            <a:pPr algn="l">
              <a:buFont typeface="+mj-lt"/>
              <a:buAutoNum type="arabicPeriod"/>
            </a:pPr>
            <a:r>
              <a:rPr lang="en-US" sz="2800" b="0" i="0" dirty="0">
                <a:solidFill>
                  <a:srgbClr val="0D0D0D"/>
                </a:solidFill>
                <a:effectLst/>
                <a:latin typeface="Arial Rounded MT Bold" panose="020F0704030504030204" pitchFamily="34" charset="0"/>
                <a:cs typeface="Times New Roman" panose="02020603050405020304" pitchFamily="18" charset="0"/>
              </a:rPr>
              <a:t>Conclusion</a:t>
            </a:r>
          </a:p>
          <a:p>
            <a:endParaRPr lang="en-IN" sz="2800" dirty="0">
              <a:latin typeface="Arial Rounded MT Bold" panose="020F0704030504030204" pitchFamily="34"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429750" y="3571833"/>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8081328" cy="632224"/>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000" spc="-20" dirty="0">
                <a:latin typeface="Arial Black" panose="020B0A04020102020204" pitchFamily="34" charset="0"/>
              </a:rPr>
              <a:t>P</a:t>
            </a:r>
            <a:r>
              <a:rPr sz="4000" spc="15" dirty="0">
                <a:latin typeface="Arial Black" panose="020B0A04020102020204" pitchFamily="34" charset="0"/>
              </a:rPr>
              <a:t>ROB</a:t>
            </a:r>
            <a:r>
              <a:rPr sz="4000" spc="55" dirty="0">
                <a:latin typeface="Arial Black" panose="020B0A04020102020204" pitchFamily="34" charset="0"/>
              </a:rPr>
              <a:t>L</a:t>
            </a:r>
            <a:r>
              <a:rPr sz="4000" spc="-20" dirty="0">
                <a:latin typeface="Arial Black" panose="020B0A04020102020204" pitchFamily="34" charset="0"/>
              </a:rPr>
              <a:t>E</a:t>
            </a:r>
            <a:r>
              <a:rPr sz="4000" spc="20" dirty="0">
                <a:latin typeface="Arial Black" panose="020B0A04020102020204" pitchFamily="34" charset="0"/>
              </a:rPr>
              <a:t>M</a:t>
            </a:r>
            <a:r>
              <a:rPr sz="4000" dirty="0">
                <a:latin typeface="Arial Black" panose="020B0A04020102020204" pitchFamily="34" charset="0"/>
              </a:rPr>
              <a:t>	</a:t>
            </a:r>
            <a:r>
              <a:rPr sz="4000" spc="10" dirty="0">
                <a:latin typeface="Arial Black" panose="020B0A04020102020204" pitchFamily="34" charset="0"/>
              </a:rPr>
              <a:t>S</a:t>
            </a:r>
            <a:r>
              <a:rPr sz="4000" spc="-370" dirty="0">
                <a:latin typeface="Arial Black" panose="020B0A04020102020204" pitchFamily="34" charset="0"/>
              </a:rPr>
              <a:t>T</a:t>
            </a:r>
            <a:r>
              <a:rPr sz="4000" spc="-375" dirty="0">
                <a:latin typeface="Arial Black" panose="020B0A04020102020204" pitchFamily="34" charset="0"/>
              </a:rPr>
              <a:t>A</a:t>
            </a:r>
            <a:r>
              <a:rPr sz="4000" spc="15" dirty="0">
                <a:latin typeface="Arial Black" panose="020B0A04020102020204" pitchFamily="34" charset="0"/>
              </a:rPr>
              <a:t>T</a:t>
            </a:r>
            <a:r>
              <a:rPr sz="4000" spc="-10" dirty="0">
                <a:latin typeface="Arial Black" panose="020B0A04020102020204" pitchFamily="34" charset="0"/>
              </a:rPr>
              <a:t>E</a:t>
            </a:r>
            <a:r>
              <a:rPr sz="4000" spc="-20" dirty="0">
                <a:latin typeface="Arial Black" panose="020B0A04020102020204" pitchFamily="34" charset="0"/>
              </a:rPr>
              <a:t>ME</a:t>
            </a:r>
            <a:r>
              <a:rPr sz="4000" spc="10" dirty="0">
                <a:latin typeface="Arial Black" panose="020B0A04020102020204" pitchFamily="34" charset="0"/>
              </a:rPr>
              <a:t>NT</a:t>
            </a:r>
            <a:endParaRPr sz="4000" dirty="0">
              <a:latin typeface="Arial Black" panose="020B0A04020102020204" pitchFamily="34" charset="0"/>
            </a:endParaRP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TextBox 8">
            <a:extLst>
              <a:ext uri="{FF2B5EF4-FFF2-40B4-BE49-F238E27FC236}">
                <a16:creationId xmlns:a16="http://schemas.microsoft.com/office/drawing/2014/main" id="{A558D111-9F11-CD6C-BC1C-22EEFD322D92}"/>
              </a:ext>
            </a:extLst>
          </p:cNvPr>
          <p:cNvSpPr txBox="1"/>
          <p:nvPr/>
        </p:nvSpPr>
        <p:spPr>
          <a:xfrm flipH="1">
            <a:off x="990598" y="1466849"/>
            <a:ext cx="7520517" cy="2862322"/>
          </a:xfrm>
          <a:prstGeom prst="rect">
            <a:avLst/>
          </a:prstGeom>
          <a:noFill/>
        </p:spPr>
        <p:txBody>
          <a:bodyPr wrap="square" rtlCol="0">
            <a:spAutoFit/>
          </a:bodyPr>
          <a:lstStyle/>
          <a:p>
            <a:r>
              <a:rPr lang="en-US" sz="2000" dirty="0">
                <a:latin typeface="Arial Rounded MT Bold" panose="020F0704030504030204" pitchFamily="34" charset="0"/>
              </a:rPr>
              <a:t>●To address issues, we need to analyze the existing employee performance evaluation system to identify weaknesses and areas for improvement. The goal is to develop a more consistent, transparent, and fair performance evaluation process that accurately reflects employee contributions, aligns with organizational goals, and supports overall employee development and satisfaction.</a:t>
            </a:r>
          </a:p>
          <a:p>
            <a:endParaRPr lang="en-IN" sz="2000" dirty="0">
              <a:latin typeface="Arial Rounded MT Bold" panose="020F0704030504030204" pitchFamily="34" charset="0"/>
            </a:endParaRPr>
          </a:p>
        </p:txBody>
      </p:sp>
      <p:sp>
        <p:nvSpPr>
          <p:cNvPr id="11" name="TextBox 10">
            <a:extLst>
              <a:ext uri="{FF2B5EF4-FFF2-40B4-BE49-F238E27FC236}">
                <a16:creationId xmlns:a16="http://schemas.microsoft.com/office/drawing/2014/main" id="{893E77D7-1B25-13FC-3C37-60A3C1FDD393}"/>
              </a:ext>
            </a:extLst>
          </p:cNvPr>
          <p:cNvSpPr txBox="1"/>
          <p:nvPr/>
        </p:nvSpPr>
        <p:spPr>
          <a:xfrm>
            <a:off x="990598" y="4157604"/>
            <a:ext cx="8157530" cy="1938992"/>
          </a:xfrm>
          <a:prstGeom prst="rect">
            <a:avLst/>
          </a:prstGeom>
          <a:noFill/>
        </p:spPr>
        <p:txBody>
          <a:bodyPr wrap="square" rtlCol="0">
            <a:spAutoFit/>
          </a:bodyPr>
          <a:lstStyle/>
          <a:p>
            <a:r>
              <a:rPr lang="en-US" sz="2000" dirty="0">
                <a:latin typeface="Arial Rounded MT Bold" panose="020F0704030504030204" pitchFamily="34" charset="0"/>
              </a:rPr>
              <a:t>●The analysis will include a review of the current evaluation criteria, feedback from employees and managers, and an assessment of how performance data is used in decision-making. It will involve a comparison of performance outcomes with evaluation ratings and the development of recommendations for improving the system.</a:t>
            </a:r>
            <a:endParaRPr lang="en-IN" sz="2000" dirty="0">
              <a:latin typeface="Arial Rounded MT Bold" panose="020F070403050403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570669"/>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pc="5" dirty="0">
                <a:latin typeface="Arial Black" panose="020B0A04020102020204" pitchFamily="34" charset="0"/>
              </a:rPr>
              <a:t>PROJECT</a:t>
            </a:r>
            <a:r>
              <a:rPr lang="en-IN" spc="5" dirty="0">
                <a:latin typeface="Arial Black" panose="020B0A04020102020204" pitchFamily="34" charset="0"/>
              </a:rPr>
              <a:t> </a:t>
            </a:r>
            <a:r>
              <a:rPr spc="-20" dirty="0">
                <a:latin typeface="Arial Black" panose="020B0A04020102020204" pitchFamily="34" charset="0"/>
              </a:rPr>
              <a:t>OVERVIEW</a:t>
            </a:r>
            <a:endParaRPr dirty="0">
              <a:latin typeface="Arial Black" panose="020B0A04020102020204" pitchFamily="34" charset="0"/>
            </a:endParaRP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3" name="TextBox 12">
            <a:extLst>
              <a:ext uri="{FF2B5EF4-FFF2-40B4-BE49-F238E27FC236}">
                <a16:creationId xmlns:a16="http://schemas.microsoft.com/office/drawing/2014/main" id="{5A430019-8FFB-6F1E-D7A3-542504AEA802}"/>
              </a:ext>
            </a:extLst>
          </p:cNvPr>
          <p:cNvSpPr txBox="1"/>
          <p:nvPr/>
        </p:nvSpPr>
        <p:spPr>
          <a:xfrm>
            <a:off x="483574" y="2133600"/>
            <a:ext cx="8480713" cy="3170099"/>
          </a:xfrm>
          <a:prstGeom prst="rect">
            <a:avLst/>
          </a:prstGeom>
          <a:noFill/>
        </p:spPr>
        <p:txBody>
          <a:bodyPr wrap="square">
            <a:spAutoFit/>
          </a:bodyPr>
          <a:lstStyle/>
          <a:p>
            <a:r>
              <a:rPr lang="en-IN" sz="2000" b="1" i="1" dirty="0">
                <a:solidFill>
                  <a:srgbClr val="002060"/>
                </a:solidFill>
                <a:latin typeface="Arial Rounded MT Bold" panose="020F0704030504030204" pitchFamily="34" charset="0"/>
                <a:cs typeface="Times New Roman" pitchFamily="18" charset="0"/>
              </a:rPr>
              <a:t>Enhanced ability to monitor and evaluate employee performance. Improved decision-making regarding employee development, rewards, and interventions. Increased efficiency in generating performance reports and insights. Greater transparency in performance evaluation processes, leading to more motivated and engaged employees. By leveraging Excel's capabilities for data analysis and visualization, this project aims to provide a scalable and cost-effective solution for employee performance management, supporting organizational goals and fostering a culture of continuous improvement.</a:t>
            </a:r>
            <a:endParaRPr lang="en-IN" sz="2000" dirty="0">
              <a:latin typeface="Arial Rounded MT Bold" panose="020F070403050403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699452" y="891793"/>
            <a:ext cx="5014595" cy="1001556"/>
          </a:xfrm>
          <a:prstGeom prst="rect">
            <a:avLst/>
          </a:prstGeom>
        </p:spPr>
        <p:txBody>
          <a:bodyPr vert="horz" wrap="square" lIns="0" tIns="16510" rIns="0" bIns="0" rtlCol="0">
            <a:spAutoFit/>
          </a:bodyPr>
          <a:lstStyle/>
          <a:p>
            <a:pPr marL="12700">
              <a:lnSpc>
                <a:spcPct val="100000"/>
              </a:lnSpc>
              <a:spcBef>
                <a:spcPts val="130"/>
              </a:spcBef>
            </a:pPr>
            <a:r>
              <a:rPr sz="3200" spc="25" dirty="0">
                <a:latin typeface="Arial Black" panose="020B0A04020102020204" pitchFamily="34" charset="0"/>
              </a:rPr>
              <a:t>W</a:t>
            </a:r>
            <a:r>
              <a:rPr sz="3200" spc="-20" dirty="0">
                <a:latin typeface="Arial Black" panose="020B0A04020102020204" pitchFamily="34" charset="0"/>
              </a:rPr>
              <a:t>H</a:t>
            </a:r>
            <a:r>
              <a:rPr sz="3200" spc="20" dirty="0">
                <a:latin typeface="Arial Black" panose="020B0A04020102020204" pitchFamily="34" charset="0"/>
              </a:rPr>
              <a:t>O</a:t>
            </a:r>
            <a:r>
              <a:rPr sz="3200" spc="-235" dirty="0">
                <a:latin typeface="Arial Black" panose="020B0A04020102020204" pitchFamily="34" charset="0"/>
              </a:rPr>
              <a:t> </a:t>
            </a:r>
            <a:r>
              <a:rPr sz="3200" spc="-10" dirty="0">
                <a:latin typeface="Arial Black" panose="020B0A04020102020204" pitchFamily="34" charset="0"/>
              </a:rPr>
              <a:t>AR</a:t>
            </a:r>
            <a:r>
              <a:rPr sz="3200" spc="15" dirty="0">
                <a:latin typeface="Arial Black" panose="020B0A04020102020204" pitchFamily="34" charset="0"/>
              </a:rPr>
              <a:t>E</a:t>
            </a:r>
            <a:r>
              <a:rPr sz="3200" spc="-35" dirty="0">
                <a:latin typeface="Arial Black" panose="020B0A04020102020204" pitchFamily="34" charset="0"/>
              </a:rPr>
              <a:t> </a:t>
            </a:r>
            <a:r>
              <a:rPr sz="3200" spc="-10" dirty="0">
                <a:latin typeface="Arial Black" panose="020B0A04020102020204" pitchFamily="34" charset="0"/>
              </a:rPr>
              <a:t>T</a:t>
            </a:r>
            <a:r>
              <a:rPr sz="3200" spc="-15" dirty="0">
                <a:latin typeface="Arial Black" panose="020B0A04020102020204" pitchFamily="34" charset="0"/>
              </a:rPr>
              <a:t>H</a:t>
            </a:r>
            <a:r>
              <a:rPr sz="3200" spc="15" dirty="0">
                <a:latin typeface="Arial Black" panose="020B0A04020102020204" pitchFamily="34" charset="0"/>
              </a:rPr>
              <a:t>E</a:t>
            </a:r>
            <a:r>
              <a:rPr sz="3200" spc="-35" dirty="0">
                <a:latin typeface="Arial Black" panose="020B0A04020102020204" pitchFamily="34" charset="0"/>
              </a:rPr>
              <a:t> </a:t>
            </a:r>
            <a:r>
              <a:rPr sz="3200" spc="-20" dirty="0">
                <a:latin typeface="Arial Black" panose="020B0A04020102020204" pitchFamily="34" charset="0"/>
              </a:rPr>
              <a:t>E</a:t>
            </a:r>
            <a:r>
              <a:rPr sz="3200" spc="30" dirty="0">
                <a:latin typeface="Arial Black" panose="020B0A04020102020204" pitchFamily="34" charset="0"/>
              </a:rPr>
              <a:t>N</a:t>
            </a:r>
            <a:r>
              <a:rPr sz="3200" spc="15" dirty="0">
                <a:latin typeface="Arial Black" panose="020B0A04020102020204" pitchFamily="34" charset="0"/>
              </a:rPr>
              <a:t>D</a:t>
            </a:r>
            <a:r>
              <a:rPr sz="3200" spc="-45" dirty="0">
                <a:latin typeface="Arial Black" panose="020B0A04020102020204" pitchFamily="34" charset="0"/>
              </a:rPr>
              <a:t> </a:t>
            </a:r>
            <a:r>
              <a:rPr sz="3200" dirty="0">
                <a:latin typeface="Arial Black" panose="020B0A04020102020204" pitchFamily="34" charset="0"/>
              </a:rPr>
              <a:t>U</a:t>
            </a:r>
            <a:r>
              <a:rPr sz="3200" spc="10" dirty="0">
                <a:latin typeface="Arial Black" panose="020B0A04020102020204" pitchFamily="34" charset="0"/>
              </a:rPr>
              <a:t>S</a:t>
            </a:r>
            <a:r>
              <a:rPr sz="3200" spc="-25" dirty="0">
                <a:latin typeface="Arial Black" panose="020B0A04020102020204" pitchFamily="34" charset="0"/>
              </a:rPr>
              <a:t>E</a:t>
            </a:r>
            <a:r>
              <a:rPr sz="3200" spc="-10" dirty="0">
                <a:latin typeface="Arial Black" panose="020B0A04020102020204" pitchFamily="34" charset="0"/>
              </a:rPr>
              <a:t>R</a:t>
            </a:r>
            <a:r>
              <a:rPr sz="3200" spc="5" dirty="0">
                <a:latin typeface="Arial Black" panose="020B0A04020102020204" pitchFamily="34" charset="0"/>
              </a:rPr>
              <a:t>S?</a:t>
            </a:r>
            <a:endParaRPr sz="3200" dirty="0">
              <a:latin typeface="Arial Black" panose="020B0A04020102020204" pitchFamily="34" charset="0"/>
            </a:endParaRPr>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3" cstate="print"/>
          <a:stretch>
            <a:fillRect/>
          </a:stretch>
        </p:blipFill>
        <p:spPr>
          <a:xfrm>
            <a:off x="723900" y="6172200"/>
            <a:ext cx="2181225" cy="485775"/>
          </a:xfrm>
          <a:prstGeom prst="rect">
            <a:avLst/>
          </a:prstGeom>
        </p:spPr>
      </p:pic>
      <p:sp>
        <p:nvSpPr>
          <p:cNvPr id="9" name="TextBox 8">
            <a:extLst>
              <a:ext uri="{FF2B5EF4-FFF2-40B4-BE49-F238E27FC236}">
                <a16:creationId xmlns:a16="http://schemas.microsoft.com/office/drawing/2014/main" id="{A71E0EB0-68FE-E8F1-5E70-EB1E6B0FA0BF}"/>
              </a:ext>
            </a:extLst>
          </p:cNvPr>
          <p:cNvSpPr txBox="1"/>
          <p:nvPr/>
        </p:nvSpPr>
        <p:spPr>
          <a:xfrm>
            <a:off x="609600" y="2226722"/>
            <a:ext cx="8664402" cy="4154984"/>
          </a:xfrm>
          <a:prstGeom prst="rect">
            <a:avLst/>
          </a:prstGeom>
          <a:noFill/>
        </p:spPr>
        <p:txBody>
          <a:bodyPr wrap="square">
            <a:spAutoFit/>
          </a:bodyPr>
          <a:lstStyle/>
          <a:p>
            <a:pPr marL="457200" indent="-457200" algn="just">
              <a:lnSpc>
                <a:spcPct val="150000"/>
              </a:lnSpc>
              <a:buAutoNum type="arabicPeriod"/>
            </a:pPr>
            <a:r>
              <a:rPr lang="en-IN" sz="2400" b="1" i="1" dirty="0">
                <a:solidFill>
                  <a:srgbClr val="002060"/>
                </a:solidFill>
                <a:latin typeface="Arial Rounded MT Bold" panose="020F0704030504030204" pitchFamily="34" charset="0"/>
                <a:cs typeface="Times New Roman" pitchFamily="18" charset="0"/>
              </a:rPr>
              <a:t>Human Resources (HR) Departments:</a:t>
            </a:r>
            <a:endParaRPr lang="en-US" sz="2400" b="1" dirty="0"/>
          </a:p>
          <a:p>
            <a:r>
              <a:rPr lang="en-US" sz="2400" dirty="0"/>
              <a:t>			</a:t>
            </a:r>
            <a:r>
              <a:rPr lang="en-US" sz="1200" b="1" dirty="0"/>
              <a:t>HR departments are the backbone of employee management in an organization. They are responsible for a wide array of functions related to managing the employee lifecycle, including recruitment, hiring, training, employee relations, compensation and benefits, compliance with labor laws, and workplace safety. HR plays a crucial role in maintaining a positive work environment, fostering employee development, and ensuring that the organization is staffed with a skilled and motivated workforce. They also handle sensitive issues like disciplinary actions, grievances, and conflict resolution.</a:t>
            </a:r>
            <a:endParaRPr lang="en-IN" sz="2400" b="1" i="1" dirty="0">
              <a:solidFill>
                <a:srgbClr val="002060"/>
              </a:solidFill>
              <a:latin typeface="Arial Rounded MT Bold" panose="020F0704030504030204" pitchFamily="34" charset="0"/>
              <a:cs typeface="Times New Roman" pitchFamily="18" charset="0"/>
            </a:endParaRPr>
          </a:p>
          <a:p>
            <a:endParaRPr lang="en-IN" sz="2400" b="1" i="1" dirty="0">
              <a:solidFill>
                <a:srgbClr val="002060"/>
              </a:solidFill>
              <a:latin typeface="Arial Rounded MT Bold" panose="020F0704030504030204" pitchFamily="34" charset="0"/>
              <a:cs typeface="Times New Roman" pitchFamily="18" charset="0"/>
            </a:endParaRPr>
          </a:p>
          <a:p>
            <a:r>
              <a:rPr lang="en-US" sz="2400" b="1" i="1" dirty="0">
                <a:solidFill>
                  <a:srgbClr val="002060"/>
                </a:solidFill>
              </a:rPr>
              <a:t>2. Managers and Supervisors:</a:t>
            </a:r>
          </a:p>
          <a:p>
            <a:r>
              <a:rPr lang="en-US" sz="1200" dirty="0"/>
              <a:t>			</a:t>
            </a:r>
            <a:r>
              <a:rPr lang="en-US" sz="1200" b="1" dirty="0"/>
              <a:t>Managers and supervisors are the individuals who oversee the daily operations and activities within an organization. They are responsible for managing teams, setting goals, providing guidance, and ensuring that employees meet their targets and perform effectively. Managers typically have a broader scope of responsibilities, which may include strategic planning, resource allocation, and performance evaluation. Supervisors are usually more focused on day-to-day oversight, ensuring that employees follow procedures and meet specific performance standards. Both roles require strong leadership, communication, and problem-solving skills</a:t>
            </a:r>
          </a:p>
          <a:p>
            <a:br>
              <a:rPr lang="en-IN" sz="1200" b="1" i="1" dirty="0">
                <a:solidFill>
                  <a:srgbClr val="002060"/>
                </a:solidFill>
                <a:latin typeface="Arial Rounded MT Bold" panose="020F0704030504030204" pitchFamily="34" charset="0"/>
                <a:cs typeface="Times New Roman" pitchFamily="18" charset="0"/>
              </a:rPr>
            </a:br>
            <a:endParaRPr lang="en-IN" sz="1200" b="1" i="1" dirty="0">
              <a:solidFill>
                <a:srgbClr val="002060"/>
              </a:solidFill>
              <a:latin typeface="Arial Rounded MT Bold" panose="020F0704030504030204" pitchFamily="34"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558165" y="857885"/>
            <a:ext cx="9763125" cy="444352"/>
          </a:xfrm>
          <a:prstGeom prst="rect">
            <a:avLst/>
          </a:prstGeom>
        </p:spPr>
        <p:txBody>
          <a:bodyPr vert="horz" wrap="square" lIns="0" tIns="13335" rIns="0" bIns="0" rtlCol="0">
            <a:spAutoFit/>
          </a:bodyPr>
          <a:lstStyle/>
          <a:p>
            <a:pPr marL="12700">
              <a:lnSpc>
                <a:spcPct val="100000"/>
              </a:lnSpc>
              <a:spcBef>
                <a:spcPts val="105"/>
              </a:spcBef>
            </a:pPr>
            <a:r>
              <a:rPr sz="2800" spc="10" dirty="0">
                <a:latin typeface="Arial Black" panose="020B0A04020102020204" pitchFamily="34" charset="0"/>
              </a:rPr>
              <a:t>O</a:t>
            </a:r>
            <a:r>
              <a:rPr sz="2800" spc="25" dirty="0">
                <a:latin typeface="Arial Black" panose="020B0A04020102020204" pitchFamily="34" charset="0"/>
              </a:rPr>
              <a:t>U</a:t>
            </a:r>
            <a:r>
              <a:rPr sz="2800" dirty="0">
                <a:latin typeface="Arial Black" panose="020B0A04020102020204" pitchFamily="34" charset="0"/>
              </a:rPr>
              <a:t>R</a:t>
            </a:r>
            <a:r>
              <a:rPr sz="2800" spc="5" dirty="0">
                <a:latin typeface="Arial Black" panose="020B0A04020102020204" pitchFamily="34" charset="0"/>
              </a:rPr>
              <a:t> </a:t>
            </a:r>
            <a:r>
              <a:rPr sz="2800" spc="25" dirty="0">
                <a:latin typeface="Arial Black" panose="020B0A04020102020204" pitchFamily="34" charset="0"/>
              </a:rPr>
              <a:t>S</a:t>
            </a:r>
            <a:r>
              <a:rPr sz="2800" spc="10" dirty="0">
                <a:latin typeface="Arial Black" panose="020B0A04020102020204" pitchFamily="34" charset="0"/>
              </a:rPr>
              <a:t>O</a:t>
            </a:r>
            <a:r>
              <a:rPr sz="2800" spc="25" dirty="0">
                <a:latin typeface="Arial Black" panose="020B0A04020102020204" pitchFamily="34" charset="0"/>
              </a:rPr>
              <a:t>LU</a:t>
            </a:r>
            <a:r>
              <a:rPr sz="2800" spc="-35" dirty="0">
                <a:latin typeface="Arial Black" panose="020B0A04020102020204" pitchFamily="34" charset="0"/>
              </a:rPr>
              <a:t>T</a:t>
            </a:r>
            <a:r>
              <a:rPr sz="2800" spc="-30" dirty="0">
                <a:latin typeface="Arial Black" panose="020B0A04020102020204" pitchFamily="34" charset="0"/>
              </a:rPr>
              <a:t>I</a:t>
            </a:r>
            <a:r>
              <a:rPr sz="2800" spc="10" dirty="0">
                <a:latin typeface="Arial Black" panose="020B0A04020102020204" pitchFamily="34" charset="0"/>
              </a:rPr>
              <a:t>O</a:t>
            </a:r>
            <a:r>
              <a:rPr sz="2800" dirty="0">
                <a:latin typeface="Arial Black" panose="020B0A04020102020204" pitchFamily="34" charset="0"/>
              </a:rPr>
              <a:t>N</a:t>
            </a:r>
            <a:r>
              <a:rPr sz="2800" spc="-345" dirty="0">
                <a:latin typeface="Arial Black" panose="020B0A04020102020204" pitchFamily="34" charset="0"/>
              </a:rPr>
              <a:t> </a:t>
            </a:r>
            <a:r>
              <a:rPr sz="2800" spc="-35" dirty="0">
                <a:latin typeface="Arial Black" panose="020B0A04020102020204" pitchFamily="34" charset="0"/>
              </a:rPr>
              <a:t>A</a:t>
            </a:r>
            <a:r>
              <a:rPr sz="2800" spc="-5" dirty="0">
                <a:latin typeface="Arial Black" panose="020B0A04020102020204" pitchFamily="34" charset="0"/>
              </a:rPr>
              <a:t>N</a:t>
            </a:r>
            <a:r>
              <a:rPr sz="2800" dirty="0">
                <a:latin typeface="Arial Black" panose="020B0A04020102020204" pitchFamily="34" charset="0"/>
              </a:rPr>
              <a:t>D</a:t>
            </a:r>
            <a:r>
              <a:rPr sz="2800" spc="35" dirty="0">
                <a:latin typeface="Arial Black" panose="020B0A04020102020204" pitchFamily="34" charset="0"/>
              </a:rPr>
              <a:t> </a:t>
            </a:r>
            <a:r>
              <a:rPr sz="2800" spc="-30" dirty="0">
                <a:latin typeface="Arial Black" panose="020B0A04020102020204" pitchFamily="34" charset="0"/>
              </a:rPr>
              <a:t>I</a:t>
            </a:r>
            <a:r>
              <a:rPr sz="2800" spc="-35" dirty="0">
                <a:latin typeface="Arial Black" panose="020B0A04020102020204" pitchFamily="34" charset="0"/>
              </a:rPr>
              <a:t>T</a:t>
            </a:r>
            <a:r>
              <a:rPr sz="2800" dirty="0">
                <a:latin typeface="Arial Black" panose="020B0A04020102020204" pitchFamily="34" charset="0"/>
              </a:rPr>
              <a:t>S</a:t>
            </a:r>
            <a:r>
              <a:rPr sz="2800" spc="60" dirty="0">
                <a:latin typeface="Arial Black" panose="020B0A04020102020204" pitchFamily="34" charset="0"/>
              </a:rPr>
              <a:t> </a:t>
            </a:r>
            <a:r>
              <a:rPr sz="2800" spc="-295" dirty="0">
                <a:latin typeface="Arial Black" panose="020B0A04020102020204" pitchFamily="34" charset="0"/>
              </a:rPr>
              <a:t>V</a:t>
            </a:r>
            <a:r>
              <a:rPr sz="2800" spc="-35" dirty="0">
                <a:latin typeface="Arial Black" panose="020B0A04020102020204" pitchFamily="34" charset="0"/>
              </a:rPr>
              <a:t>A</a:t>
            </a:r>
            <a:r>
              <a:rPr sz="2800" spc="25" dirty="0">
                <a:latin typeface="Arial Black" panose="020B0A04020102020204" pitchFamily="34" charset="0"/>
              </a:rPr>
              <a:t>LU</a:t>
            </a:r>
            <a:r>
              <a:rPr sz="2800" dirty="0">
                <a:latin typeface="Arial Black" panose="020B0A04020102020204" pitchFamily="34" charset="0"/>
              </a:rPr>
              <a:t>E</a:t>
            </a:r>
            <a:r>
              <a:rPr sz="2800" spc="-65" dirty="0">
                <a:latin typeface="Arial Black" panose="020B0A04020102020204" pitchFamily="34" charset="0"/>
              </a:rPr>
              <a:t> </a:t>
            </a:r>
            <a:r>
              <a:rPr sz="2800" spc="-15" dirty="0">
                <a:latin typeface="Arial Black" panose="020B0A04020102020204" pitchFamily="34" charset="0"/>
              </a:rPr>
              <a:t>P</a:t>
            </a:r>
            <a:r>
              <a:rPr sz="2800" spc="-30" dirty="0">
                <a:latin typeface="Arial Black" panose="020B0A04020102020204" pitchFamily="34" charset="0"/>
              </a:rPr>
              <a:t>R</a:t>
            </a:r>
            <a:r>
              <a:rPr sz="2800" spc="10" dirty="0">
                <a:latin typeface="Arial Black" panose="020B0A04020102020204" pitchFamily="34" charset="0"/>
              </a:rPr>
              <a:t>O</a:t>
            </a:r>
            <a:r>
              <a:rPr sz="2800" spc="-15" dirty="0">
                <a:latin typeface="Arial Black" panose="020B0A04020102020204" pitchFamily="34" charset="0"/>
              </a:rPr>
              <a:t>P</a:t>
            </a:r>
            <a:r>
              <a:rPr sz="2800" spc="10" dirty="0">
                <a:latin typeface="Arial Black" panose="020B0A04020102020204" pitchFamily="34" charset="0"/>
              </a:rPr>
              <a:t>O</a:t>
            </a:r>
            <a:r>
              <a:rPr sz="2800" spc="25" dirty="0">
                <a:latin typeface="Arial Black" panose="020B0A04020102020204" pitchFamily="34" charset="0"/>
              </a:rPr>
              <a:t>S</a:t>
            </a:r>
            <a:r>
              <a:rPr sz="2800" spc="-30" dirty="0">
                <a:latin typeface="Arial Black" panose="020B0A04020102020204" pitchFamily="34" charset="0"/>
              </a:rPr>
              <a:t>I</a:t>
            </a:r>
            <a:r>
              <a:rPr sz="2800" spc="-35" dirty="0">
                <a:latin typeface="Arial Black" panose="020B0A04020102020204" pitchFamily="34" charset="0"/>
              </a:rPr>
              <a:t>T</a:t>
            </a:r>
            <a:r>
              <a:rPr sz="2800" spc="-30" dirty="0">
                <a:latin typeface="Arial Black" panose="020B0A04020102020204" pitchFamily="34" charset="0"/>
              </a:rPr>
              <a:t>I</a:t>
            </a:r>
            <a:r>
              <a:rPr sz="2800" spc="10" dirty="0">
                <a:latin typeface="Arial Black" panose="020B0A04020102020204" pitchFamily="34" charset="0"/>
              </a:rPr>
              <a:t>O</a:t>
            </a:r>
            <a:r>
              <a:rPr sz="2800" dirty="0">
                <a:latin typeface="Arial Black" panose="020B0A04020102020204" pitchFamily="34" charset="0"/>
              </a:rPr>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4" name="TextBox 3">
            <a:extLst>
              <a:ext uri="{FF2B5EF4-FFF2-40B4-BE49-F238E27FC236}">
                <a16:creationId xmlns:a16="http://schemas.microsoft.com/office/drawing/2014/main" id="{AACB9C49-BF86-B5AB-3BD5-D29BF3F97EEC}"/>
              </a:ext>
            </a:extLst>
          </p:cNvPr>
          <p:cNvSpPr txBox="1"/>
          <p:nvPr/>
        </p:nvSpPr>
        <p:spPr>
          <a:xfrm>
            <a:off x="381000" y="1548141"/>
            <a:ext cx="8763000" cy="1477328"/>
          </a:xfrm>
          <a:prstGeom prst="rect">
            <a:avLst/>
          </a:prstGeom>
          <a:noFill/>
        </p:spPr>
        <p:txBody>
          <a:bodyPr wrap="square">
            <a:spAutoFit/>
          </a:bodyPr>
          <a:lstStyle/>
          <a:p>
            <a:pPr marL="342900" indent="-342900">
              <a:buAutoNum type="arabicPeriod"/>
            </a:pPr>
            <a:r>
              <a:rPr lang="en-US" b="1" i="1" dirty="0">
                <a:solidFill>
                  <a:srgbClr val="002060"/>
                </a:solidFill>
              </a:rPr>
              <a:t>Cost-Effectiveness:</a:t>
            </a:r>
          </a:p>
          <a:p>
            <a:r>
              <a:rPr lang="en-US" sz="1200" dirty="0"/>
              <a:t>		</a:t>
            </a:r>
            <a:r>
              <a:rPr lang="en-US" sz="1200" b="1" dirty="0"/>
              <a:t>In the context of this project, cost-effectiveness refers to the use of Excel, a widely available and relatively low-cost tool, to enhance employee performance management. By leveraging Excel’s capabilities, the organization can avoid investing in more expensive or complex performance management software. Excel provides powerful features for data analysis and visualization, which can be utilized without the need for specialized tools, thereby delivering significant benefits in terms of monitoring and evaluating employee performance at a fraction of the cost. </a:t>
            </a:r>
          </a:p>
        </p:txBody>
      </p:sp>
      <p:sp>
        <p:nvSpPr>
          <p:cNvPr id="8" name="TextBox 7">
            <a:extLst>
              <a:ext uri="{FF2B5EF4-FFF2-40B4-BE49-F238E27FC236}">
                <a16:creationId xmlns:a16="http://schemas.microsoft.com/office/drawing/2014/main" id="{DD0EDC7E-DC2F-4E41-CAF0-74982FA691F8}"/>
              </a:ext>
            </a:extLst>
          </p:cNvPr>
          <p:cNvSpPr txBox="1"/>
          <p:nvPr/>
        </p:nvSpPr>
        <p:spPr>
          <a:xfrm>
            <a:off x="381000" y="2971800"/>
            <a:ext cx="8763000" cy="1107996"/>
          </a:xfrm>
          <a:prstGeom prst="rect">
            <a:avLst/>
          </a:prstGeom>
          <a:noFill/>
        </p:spPr>
        <p:txBody>
          <a:bodyPr wrap="square">
            <a:spAutoFit/>
          </a:bodyPr>
          <a:lstStyle/>
          <a:p>
            <a:r>
              <a:rPr lang="en-US" b="1" i="1" dirty="0">
                <a:solidFill>
                  <a:srgbClr val="002060"/>
                </a:solidFill>
              </a:rPr>
              <a:t>2. Ease of Use:</a:t>
            </a:r>
          </a:p>
          <a:p>
            <a:r>
              <a:rPr lang="en-US" sz="1200" dirty="0"/>
              <a:t>		</a:t>
            </a:r>
            <a:r>
              <a:rPr lang="en-US" sz="1200" b="1" dirty="0"/>
              <a:t>Excel is known for its user-friendly interface and widespread familiarity among employees, which makes it an accessible tool for performance management. The ease of use ensures that managers and HR personnel can quickly adopt and implement the system with minimal training. The project benefits from this by reducing the time and effort needed to monitor and evaluate employee performance.</a:t>
            </a:r>
          </a:p>
        </p:txBody>
      </p:sp>
      <p:sp>
        <p:nvSpPr>
          <p:cNvPr id="13" name="TextBox 12">
            <a:extLst>
              <a:ext uri="{FF2B5EF4-FFF2-40B4-BE49-F238E27FC236}">
                <a16:creationId xmlns:a16="http://schemas.microsoft.com/office/drawing/2014/main" id="{0335A099-4898-A541-F12E-CA5148157360}"/>
              </a:ext>
            </a:extLst>
          </p:cNvPr>
          <p:cNvSpPr txBox="1"/>
          <p:nvPr/>
        </p:nvSpPr>
        <p:spPr>
          <a:xfrm>
            <a:off x="304800" y="4100265"/>
            <a:ext cx="8839200" cy="1661993"/>
          </a:xfrm>
          <a:prstGeom prst="rect">
            <a:avLst/>
          </a:prstGeom>
          <a:noFill/>
        </p:spPr>
        <p:txBody>
          <a:bodyPr wrap="square">
            <a:spAutoFit/>
          </a:bodyPr>
          <a:lstStyle/>
          <a:p>
            <a:r>
              <a:rPr lang="en-US" b="1" i="1" dirty="0">
                <a:solidFill>
                  <a:srgbClr val="002060"/>
                </a:solidFill>
              </a:rPr>
              <a:t>3. Data Management:</a:t>
            </a:r>
          </a:p>
          <a:p>
            <a:r>
              <a:rPr lang="en-US" sz="1200" b="1" dirty="0"/>
              <a:t>		Effective data management is central to the success of this project, as it involves organizing, storing, and analyzing employee performance data within Excel. Excel’s robust data management features, such as sorting, filtering, pivot tables, and charting, allow for the efficient handling of large datasets. This capability enhances the ability to generate performance reports and insights with greater accuracy and speed. By using Excel, the project ensures that performance data is well-structured, easily accessible, and secure, facilitating greater transparency in evaluation processes. This, in turn, helps build trust among employees and fosters a culture of continuous improvement by providing clear and actionable insights into performance trends.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latin typeface="Arial Black" panose="020B0A04020102020204" pitchFamily="34" charset="0"/>
              </a:rPr>
              <a:t>Dataset Description</a:t>
            </a:r>
          </a:p>
        </p:txBody>
      </p:sp>
      <p:sp>
        <p:nvSpPr>
          <p:cNvPr id="5" name="TextBox 4">
            <a:extLst>
              <a:ext uri="{FF2B5EF4-FFF2-40B4-BE49-F238E27FC236}">
                <a16:creationId xmlns:a16="http://schemas.microsoft.com/office/drawing/2014/main" id="{37265F03-BB91-F0E4-30CE-9069731F912B}"/>
              </a:ext>
            </a:extLst>
          </p:cNvPr>
          <p:cNvSpPr txBox="1"/>
          <p:nvPr/>
        </p:nvSpPr>
        <p:spPr>
          <a:xfrm>
            <a:off x="677334" y="1524000"/>
            <a:ext cx="8009466" cy="1477328"/>
          </a:xfrm>
          <a:prstGeom prst="rect">
            <a:avLst/>
          </a:prstGeom>
          <a:noFill/>
        </p:spPr>
        <p:txBody>
          <a:bodyPr wrap="square">
            <a:spAutoFit/>
          </a:bodyPr>
          <a:lstStyle/>
          <a:p>
            <a:r>
              <a:rPr lang="en-US" b="1" i="1" dirty="0">
                <a:solidFill>
                  <a:srgbClr val="002060"/>
                </a:solidFill>
              </a:rPr>
              <a:t>1. Employee ID:</a:t>
            </a:r>
          </a:p>
          <a:p>
            <a:r>
              <a:rPr lang="en-US" sz="1200" b="1" dirty="0"/>
              <a:t>		The Employee ID is a unique identifier assigned to each employee within an organization. It is usually a number or alphanumeric code that distinguishes one employee from another, even if they have similar names. The Employee ID is crucial for tracking and managing employee-related information, such as attendance, payroll, performance, and benefits. It is often used in HR systems and databases to ensure that data is accurately linked to the correct individual, minimizing errors and streamlining administrative processes.</a:t>
            </a:r>
          </a:p>
        </p:txBody>
      </p:sp>
      <p:sp>
        <p:nvSpPr>
          <p:cNvPr id="7" name="TextBox 6">
            <a:extLst>
              <a:ext uri="{FF2B5EF4-FFF2-40B4-BE49-F238E27FC236}">
                <a16:creationId xmlns:a16="http://schemas.microsoft.com/office/drawing/2014/main" id="{CD274F87-FB9E-F1D6-5C58-06E2E11B3403}"/>
              </a:ext>
            </a:extLst>
          </p:cNvPr>
          <p:cNvSpPr txBox="1"/>
          <p:nvPr/>
        </p:nvSpPr>
        <p:spPr>
          <a:xfrm>
            <a:off x="677334" y="3139533"/>
            <a:ext cx="8009466" cy="1107996"/>
          </a:xfrm>
          <a:prstGeom prst="rect">
            <a:avLst/>
          </a:prstGeom>
          <a:noFill/>
        </p:spPr>
        <p:txBody>
          <a:bodyPr wrap="square">
            <a:spAutoFit/>
          </a:bodyPr>
          <a:lstStyle/>
          <a:p>
            <a:r>
              <a:rPr lang="en-US" b="1" i="1" dirty="0">
                <a:solidFill>
                  <a:srgbClr val="002060"/>
                </a:solidFill>
              </a:rPr>
              <a:t>2. First Name:</a:t>
            </a:r>
          </a:p>
          <a:p>
            <a:r>
              <a:rPr lang="en-US" sz="1200" dirty="0"/>
              <a:t>		</a:t>
            </a:r>
            <a:r>
              <a:rPr lang="en-US" sz="1200" b="1" dirty="0"/>
              <a:t>The First Name refers to the given name of an employee, which is typically used in daily interactions and correspondence. It is a personal identifier and is part of the basic information collected for each employee. In organizational records, the first name is usually paired with the last name to help identify the employee, especially in larger organizations where multiple employees might share the same first name.</a:t>
            </a:r>
          </a:p>
        </p:txBody>
      </p:sp>
      <p:sp>
        <p:nvSpPr>
          <p:cNvPr id="9" name="TextBox 8">
            <a:extLst>
              <a:ext uri="{FF2B5EF4-FFF2-40B4-BE49-F238E27FC236}">
                <a16:creationId xmlns:a16="http://schemas.microsoft.com/office/drawing/2014/main" id="{484FF872-8FE6-3C1D-F7FC-1D55657932FC}"/>
              </a:ext>
            </a:extLst>
          </p:cNvPr>
          <p:cNvSpPr txBox="1"/>
          <p:nvPr/>
        </p:nvSpPr>
        <p:spPr>
          <a:xfrm>
            <a:off x="677334" y="4419600"/>
            <a:ext cx="8009466" cy="1292662"/>
          </a:xfrm>
          <a:prstGeom prst="rect">
            <a:avLst/>
          </a:prstGeom>
          <a:noFill/>
        </p:spPr>
        <p:txBody>
          <a:bodyPr wrap="square">
            <a:spAutoFit/>
          </a:bodyPr>
          <a:lstStyle/>
          <a:p>
            <a:r>
              <a:rPr lang="en-US" b="1" i="1" dirty="0">
                <a:solidFill>
                  <a:srgbClr val="002060"/>
                </a:solidFill>
              </a:rPr>
              <a:t>3. Last Name:</a:t>
            </a:r>
          </a:p>
          <a:p>
            <a:r>
              <a:rPr lang="en-US" sz="1200" dirty="0"/>
              <a:t>		</a:t>
            </a:r>
            <a:r>
              <a:rPr lang="en-US" sz="1200" b="1" dirty="0"/>
              <a:t>The Last Name, also known as the family name or surname, is another essential part of an employee’s identity. It is used alongside the first name to fully identify an individual. In formal documents, records, and official communication, the last name is typically used to address or refer to the employee. The combination of the first and last name, along with the Employee ID, helps in precisely identifying and managing employee records within the organization.</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 y="4495800"/>
            <a:ext cx="1752599" cy="2428875"/>
          </a:xfrm>
          <a:prstGeom prst="rect">
            <a:avLst/>
          </a:prstGeom>
        </p:spPr>
      </p:pic>
      <p:sp>
        <p:nvSpPr>
          <p:cNvPr id="7" name="object 7"/>
          <p:cNvSpPr txBox="1">
            <a:spLocks noGrp="1"/>
          </p:cNvSpPr>
          <p:nvPr>
            <p:ph type="title"/>
          </p:nvPr>
        </p:nvSpPr>
        <p:spPr>
          <a:xfrm>
            <a:off x="739775" y="654938"/>
            <a:ext cx="8480425" cy="570669"/>
          </a:xfrm>
          <a:prstGeom prst="rect">
            <a:avLst/>
          </a:prstGeom>
        </p:spPr>
        <p:txBody>
          <a:bodyPr vert="horz" wrap="square" lIns="0" tIns="16510" rIns="0" bIns="0" rtlCol="0">
            <a:spAutoFit/>
          </a:bodyPr>
          <a:lstStyle/>
          <a:p>
            <a:pPr marL="12700">
              <a:lnSpc>
                <a:spcPct val="100000"/>
              </a:lnSpc>
              <a:spcBef>
                <a:spcPts val="130"/>
              </a:spcBef>
            </a:pPr>
            <a:r>
              <a:rPr spc="15" dirty="0">
                <a:latin typeface="Arial Black" panose="020B0A04020102020204" pitchFamily="34" charset="0"/>
              </a:rPr>
              <a:t>THE</a:t>
            </a:r>
            <a:r>
              <a:rPr spc="20" dirty="0">
                <a:latin typeface="Arial Black" panose="020B0A04020102020204" pitchFamily="34" charset="0"/>
              </a:rPr>
              <a:t> </a:t>
            </a:r>
            <a:r>
              <a:rPr lang="en-US" spc="20" dirty="0">
                <a:latin typeface="Arial Black" panose="020B0A04020102020204" pitchFamily="34" charset="0"/>
              </a:rPr>
              <a:t>"</a:t>
            </a:r>
            <a:r>
              <a:rPr spc="10" dirty="0">
                <a:latin typeface="Arial Black" panose="020B0A04020102020204" pitchFamily="34" charset="0"/>
              </a:rPr>
              <a:t>WOW</a:t>
            </a:r>
            <a:r>
              <a:rPr lang="en-US" spc="10" dirty="0">
                <a:latin typeface="Arial Black" panose="020B0A04020102020204" pitchFamily="34" charset="0"/>
              </a:rPr>
              <a:t>"</a:t>
            </a:r>
            <a:r>
              <a:rPr spc="85" dirty="0">
                <a:latin typeface="Arial Black" panose="020B0A04020102020204" pitchFamily="34" charset="0"/>
              </a:rPr>
              <a:t> </a:t>
            </a:r>
            <a:r>
              <a:rPr spc="10" dirty="0">
                <a:latin typeface="Arial Black" panose="020B0A04020102020204" pitchFamily="34" charset="0"/>
              </a:rPr>
              <a:t>IN</a:t>
            </a:r>
            <a:r>
              <a:rPr spc="-5" dirty="0">
                <a:latin typeface="Arial Black" panose="020B0A04020102020204" pitchFamily="34" charset="0"/>
              </a:rPr>
              <a:t> </a:t>
            </a:r>
            <a:r>
              <a:rPr spc="15" dirty="0">
                <a:latin typeface="Arial Black" panose="020B0A04020102020204" pitchFamily="34" charset="0"/>
              </a:rPr>
              <a:t>OUR</a:t>
            </a:r>
            <a:r>
              <a:rPr spc="-10" dirty="0">
                <a:latin typeface="Arial Black" panose="020B0A04020102020204" pitchFamily="34" charset="0"/>
              </a:rPr>
              <a:t> </a:t>
            </a:r>
            <a:r>
              <a:rPr spc="20" dirty="0">
                <a:latin typeface="Arial Black" panose="020B0A04020102020204" pitchFamily="34" charset="0"/>
              </a:rPr>
              <a:t>SOLUTION</a:t>
            </a:r>
            <a:endParaRPr dirty="0">
              <a:latin typeface="Arial Black" panose="020B0A04020102020204" pitchFamily="34"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4" name="TextBox 3">
            <a:extLst>
              <a:ext uri="{FF2B5EF4-FFF2-40B4-BE49-F238E27FC236}">
                <a16:creationId xmlns:a16="http://schemas.microsoft.com/office/drawing/2014/main" id="{0F7131C5-4625-C7EE-8F1B-7930F82F86FE}"/>
              </a:ext>
            </a:extLst>
          </p:cNvPr>
          <p:cNvSpPr txBox="1"/>
          <p:nvPr/>
        </p:nvSpPr>
        <p:spPr>
          <a:xfrm>
            <a:off x="1828800" y="1369184"/>
            <a:ext cx="7391400" cy="1661993"/>
          </a:xfrm>
          <a:prstGeom prst="rect">
            <a:avLst/>
          </a:prstGeom>
          <a:noFill/>
        </p:spPr>
        <p:txBody>
          <a:bodyPr wrap="square">
            <a:spAutoFit/>
          </a:bodyPr>
          <a:lstStyle/>
          <a:p>
            <a:r>
              <a:rPr lang="en-US" b="1" i="1" dirty="0">
                <a:solidFill>
                  <a:srgbClr val="002060"/>
                </a:solidFill>
              </a:rPr>
              <a:t>1. Interactive Dashboards:</a:t>
            </a:r>
          </a:p>
          <a:p>
            <a:r>
              <a:rPr lang="en-US" sz="1200" dirty="0"/>
              <a:t>		</a:t>
            </a:r>
            <a:r>
              <a:rPr lang="en-US" sz="1200" b="1" dirty="0"/>
              <a:t>Interactive dashboards are visual displays that provide real-time, at-a-glance views of key metrics and data points. These dashboards allow users to interact with the data by drilling down into details, filtering information, and exploring different dimensions of the data. In a business setting, interactive dashboards are used to monitor performance, track progress, and make informed decisions quickly. They typically include charts, graphs, and other visual elements that update dynamically based on user inputs or changes in underlying data, making them powerful tools for analyzing and presenting complex information.</a:t>
            </a:r>
          </a:p>
        </p:txBody>
      </p:sp>
      <p:sp>
        <p:nvSpPr>
          <p:cNvPr id="10" name="TextBox 9">
            <a:extLst>
              <a:ext uri="{FF2B5EF4-FFF2-40B4-BE49-F238E27FC236}">
                <a16:creationId xmlns:a16="http://schemas.microsoft.com/office/drawing/2014/main" id="{E7630478-E507-81E3-975E-09FF6076B8FA}"/>
              </a:ext>
            </a:extLst>
          </p:cNvPr>
          <p:cNvSpPr txBox="1"/>
          <p:nvPr/>
        </p:nvSpPr>
        <p:spPr>
          <a:xfrm>
            <a:off x="1752600" y="3078184"/>
            <a:ext cx="7467600" cy="1661993"/>
          </a:xfrm>
          <a:prstGeom prst="rect">
            <a:avLst/>
          </a:prstGeom>
          <a:noFill/>
        </p:spPr>
        <p:txBody>
          <a:bodyPr wrap="square">
            <a:spAutoFit/>
          </a:bodyPr>
          <a:lstStyle/>
          <a:p>
            <a:r>
              <a:rPr lang="en-US" b="1" i="1" dirty="0">
                <a:solidFill>
                  <a:srgbClr val="002060"/>
                </a:solidFill>
              </a:rPr>
              <a:t>2. Data Visualization:</a:t>
            </a:r>
          </a:p>
          <a:p>
            <a:r>
              <a:rPr lang="en-US" sz="1200" b="1" dirty="0"/>
              <a:t>		Data visualization refers to the graphical representation of data and information, using visual elements like charts, graphs, maps, and infographics. The purpose of data visualization is to make complex data more understandable and accessible by presenting it in a visual format that can be quickly interpreted. Effective data visualization helps in identifying trends, patterns, outliers, and insights that might not be immediately apparent in raw data. It plays a crucial role in data analysis, reporting, and decision-making processes by making data more engaging and easier to comprehend.</a:t>
            </a:r>
          </a:p>
        </p:txBody>
      </p:sp>
      <p:sp>
        <p:nvSpPr>
          <p:cNvPr id="13" name="TextBox 12">
            <a:extLst>
              <a:ext uri="{FF2B5EF4-FFF2-40B4-BE49-F238E27FC236}">
                <a16:creationId xmlns:a16="http://schemas.microsoft.com/office/drawing/2014/main" id="{CA2B66A4-D927-4DE7-38A5-EA6B7C94F0D7}"/>
              </a:ext>
            </a:extLst>
          </p:cNvPr>
          <p:cNvSpPr txBox="1"/>
          <p:nvPr/>
        </p:nvSpPr>
        <p:spPr>
          <a:xfrm>
            <a:off x="1752600" y="4824042"/>
            <a:ext cx="7467600" cy="1661993"/>
          </a:xfrm>
          <a:prstGeom prst="rect">
            <a:avLst/>
          </a:prstGeom>
          <a:noFill/>
        </p:spPr>
        <p:txBody>
          <a:bodyPr wrap="square">
            <a:spAutoFit/>
          </a:bodyPr>
          <a:lstStyle/>
          <a:p>
            <a:r>
              <a:rPr lang="en-US" b="1" i="1" dirty="0">
                <a:solidFill>
                  <a:srgbClr val="002060"/>
                </a:solidFill>
              </a:rPr>
              <a:t>3. Automated Reporting:</a:t>
            </a:r>
          </a:p>
          <a:p>
            <a:r>
              <a:rPr lang="en-US" sz="1200" dirty="0"/>
              <a:t>		</a:t>
            </a:r>
            <a:r>
              <a:rPr lang="en-US" sz="1200" b="1" dirty="0"/>
              <a:t>Automated reporting involves the use of software tools to generate and distribute reports without manual intervention. These reports are often scheduled to run at specific intervals, such as daily, weekly, or monthly, and are automatically sent to designated recipients. Automated reporting saves time, reduces the risk of human error, and ensures consistency in the delivery of information. It is particularly useful in organizations where timely and accurate reporting is critical, allowing stakeholders to receive up-to-date information regularly and make decisions based on the most current data. </a:t>
            </a: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448</TotalTime>
  <Words>1808</Words>
  <Application>Microsoft Office PowerPoint</Application>
  <PresentationFormat>Widescreen</PresentationFormat>
  <Paragraphs>78</Paragraphs>
  <Slides>12</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Arial Black</vt:lpstr>
      <vt:lpstr>Arial Rounded MT Bold</vt:lpstr>
      <vt:lpstr>Calibri</vt:lpstr>
      <vt:lpstr>Roboto</vt:lpstr>
      <vt:lpstr>Times New Roman</vt:lpstr>
      <vt:lpstr>Trebuchet MS</vt:lpstr>
      <vt:lpstr>Wingdings 3</vt:lpstr>
      <vt:lpstr>Facet</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MOHAMED THOUFIQ M</cp:lastModifiedBy>
  <cp:revision>14</cp:revision>
  <dcterms:created xsi:type="dcterms:W3CDTF">2024-03-29T15:07:22Z</dcterms:created>
  <dcterms:modified xsi:type="dcterms:W3CDTF">2024-08-31T11:23:59Z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