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oboto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Thin-regular.fntdata"/><Relationship Id="rId25" Type="http://schemas.openxmlformats.org/officeDocument/2006/relationships/slide" Target="slides/slide20.xml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.fntdata"/><Relationship Id="rId12" Type="http://schemas.openxmlformats.org/officeDocument/2006/relationships/slide" Target="slides/slide7.xml"/><Relationship Id="rId34" Type="http://schemas.openxmlformats.org/officeDocument/2006/relationships/font" Target="fonts/RobotoMedium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27979789f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27979789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2761a280e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2761a28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761a280e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761a28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761a280e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761a28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27064a79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27064a79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27979789f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27979789f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27064a79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27064a79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27064a798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27064a798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27979789f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27979789f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761a280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2761a28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2761a280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2761a280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761a280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761a28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761a280e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761a28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2761a280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2761a28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4</a:t>
            </a:r>
            <a:endParaRPr u="sng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West Nile Virus Prediction</a:t>
            </a:r>
            <a:endParaRPr b="1"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438" y="1269050"/>
            <a:ext cx="5494274" cy="36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389525" y="8775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4294967295" type="body"/>
          </p:nvPr>
        </p:nvSpPr>
        <p:spPr>
          <a:xfrm>
            <a:off x="470525" y="1024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3191325" y="240925"/>
            <a:ext cx="5880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believed that hot and dry conditions are more favorable for West Nile virus than cold and wet. 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69" name="Google Shape;169;p22"/>
          <p:cNvCxnSpPr/>
          <p:nvPr/>
        </p:nvCxnSpPr>
        <p:spPr>
          <a:xfrm flipH="1" rot="10800000">
            <a:off x="3614350" y="2339400"/>
            <a:ext cx="4271700" cy="21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0" name="Google Shape;170;p22"/>
          <p:cNvSpPr txBox="1"/>
          <p:nvPr>
            <p:ph type="title"/>
          </p:nvPr>
        </p:nvSpPr>
        <p:spPr>
          <a:xfrm>
            <a:off x="3792625" y="1739275"/>
            <a:ext cx="3024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Temperature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WNV infection rate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89525" y="8775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>
            <p:ph idx="4294967295" type="body"/>
          </p:nvPr>
        </p:nvSpPr>
        <p:spPr>
          <a:xfrm>
            <a:off x="470525" y="1024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Rainfall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425" y="713975"/>
            <a:ext cx="5619661" cy="3961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3"/>
          <p:cNvCxnSpPr/>
          <p:nvPr/>
        </p:nvCxnSpPr>
        <p:spPr>
          <a:xfrm>
            <a:off x="3841850" y="3222600"/>
            <a:ext cx="3412200" cy="6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>
            <p:ph type="title"/>
          </p:nvPr>
        </p:nvSpPr>
        <p:spPr>
          <a:xfrm>
            <a:off x="5076075" y="1423300"/>
            <a:ext cx="3024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Lesser Rainfall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Higher WNV infection rate</a:t>
            </a:r>
            <a:endParaRPr sz="180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430025" y="12146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idx="4294967295" type="body"/>
          </p:nvPr>
        </p:nvSpPr>
        <p:spPr>
          <a:xfrm>
            <a:off x="414075" y="1374563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600" y="538950"/>
            <a:ext cx="5220900" cy="4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430025" y="2945900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>
            <p:ph idx="4294967295" type="body"/>
          </p:nvPr>
        </p:nvSpPr>
        <p:spPr>
          <a:xfrm>
            <a:off x="511025" y="3092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Wind Speed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1371125" y="2153025"/>
            <a:ext cx="456000" cy="4623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data</a:t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430025" y="12146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body"/>
          </p:nvPr>
        </p:nvSpPr>
        <p:spPr>
          <a:xfrm>
            <a:off x="414075" y="1374563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430025" y="2945900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4294967295" type="body"/>
          </p:nvPr>
        </p:nvSpPr>
        <p:spPr>
          <a:xfrm>
            <a:off x="511025" y="30926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Rainfall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1411625" y="2153025"/>
            <a:ext cx="456000" cy="4623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925" y="492200"/>
            <a:ext cx="5133650" cy="429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253525" y="22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3886418" y="1384400"/>
            <a:ext cx="1618500" cy="89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3886431" y="1384409"/>
            <a:ext cx="16185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idx="4294967295" type="body"/>
          </p:nvPr>
        </p:nvSpPr>
        <p:spPr>
          <a:xfrm>
            <a:off x="3886431" y="1460523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6" name="Google Shape;216;p27"/>
          <p:cNvSpPr txBox="1"/>
          <p:nvPr>
            <p:ph idx="4294967295" type="body"/>
          </p:nvPr>
        </p:nvSpPr>
        <p:spPr>
          <a:xfrm>
            <a:off x="3886431" y="1908626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Classification 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2514083" y="2280500"/>
            <a:ext cx="4645919" cy="683438"/>
            <a:chOff x="2918141" y="1746499"/>
            <a:chExt cx="4160400" cy="531900"/>
          </a:xfrm>
        </p:grpSpPr>
        <p:cxnSp>
          <p:nvCxnSpPr>
            <p:cNvPr id="218" name="Google Shape;218;p27"/>
            <p:cNvCxnSpPr>
              <a:stCxn id="213" idx="2"/>
              <a:endCxn id="219" idx="0"/>
            </p:cNvCxnSpPr>
            <p:nvPr/>
          </p:nvCxnSpPr>
          <p:spPr>
            <a:xfrm rot="5400000">
              <a:off x="3628991" y="1035649"/>
              <a:ext cx="531900" cy="19536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7"/>
            <p:cNvCxnSpPr>
              <a:stCxn id="213" idx="2"/>
              <a:endCxn id="221" idx="0"/>
            </p:cNvCxnSpPr>
            <p:nvPr/>
          </p:nvCxnSpPr>
          <p:spPr>
            <a:xfrm flipH="1" rot="-5400000">
              <a:off x="5709191" y="909049"/>
              <a:ext cx="531900" cy="2206800"/>
            </a:xfrm>
            <a:prstGeom prst="bentConnector3">
              <a:avLst>
                <a:gd fmla="val 50007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p27"/>
          <p:cNvSpPr/>
          <p:nvPr/>
        </p:nvSpPr>
        <p:spPr>
          <a:xfrm>
            <a:off x="1706444" y="2964030"/>
            <a:ext cx="1618500" cy="8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1704875" y="2964027"/>
            <a:ext cx="16185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4294967295" type="body"/>
          </p:nvPr>
        </p:nvSpPr>
        <p:spPr>
          <a:xfrm>
            <a:off x="1705043" y="3040158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Base 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4" name="Google Shape;224;p27"/>
          <p:cNvSpPr txBox="1"/>
          <p:nvPr>
            <p:ph idx="4294967295" type="body"/>
          </p:nvPr>
        </p:nvSpPr>
        <p:spPr>
          <a:xfrm>
            <a:off x="1705029" y="3488373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Random Forest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6350557" y="2964030"/>
            <a:ext cx="1618500" cy="89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6350568" y="2964027"/>
            <a:ext cx="1618500" cy="39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4294967295" type="body"/>
          </p:nvPr>
        </p:nvSpPr>
        <p:spPr>
          <a:xfrm>
            <a:off x="6350819" y="3040158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Main Model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7" name="Google Shape;227;p27"/>
          <p:cNvSpPr txBox="1"/>
          <p:nvPr>
            <p:ph idx="4294967295" type="body"/>
          </p:nvPr>
        </p:nvSpPr>
        <p:spPr>
          <a:xfrm>
            <a:off x="6349130" y="3488373"/>
            <a:ext cx="1618200" cy="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XGBoost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253525" y="828075"/>
            <a:ext cx="3409200" cy="6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WNV present (1) or NOT present(0)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50" y="1600650"/>
            <a:ext cx="6730300" cy="2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404750" y="164938"/>
            <a:ext cx="63660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Confusion Matrix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(XGBoost w GridSearchCV)</a:t>
            </a:r>
            <a:endParaRPr sz="1800"/>
          </a:p>
        </p:txBody>
      </p:sp>
      <p:grpSp>
        <p:nvGrpSpPr>
          <p:cNvPr id="240" name="Google Shape;240;p29"/>
          <p:cNvGrpSpPr/>
          <p:nvPr/>
        </p:nvGrpSpPr>
        <p:grpSpPr>
          <a:xfrm>
            <a:off x="1127739" y="3888065"/>
            <a:ext cx="6818307" cy="858300"/>
            <a:chOff x="1593000" y="2322568"/>
            <a:chExt cx="5957975" cy="643500"/>
          </a:xfrm>
        </p:grpSpPr>
        <p:sp>
          <p:nvSpPr>
            <p:cNvPr id="241" name="Google Shape;241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FN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Mispredicted someone as a non West Nile Virus carrier. 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Type II error.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" name="Google Shape;248;p29"/>
          <p:cNvGrpSpPr/>
          <p:nvPr/>
        </p:nvGrpSpPr>
        <p:grpSpPr>
          <a:xfrm>
            <a:off x="1127739" y="3014574"/>
            <a:ext cx="6818307" cy="858300"/>
            <a:chOff x="1593000" y="2322568"/>
            <a:chExt cx="5957975" cy="643500"/>
          </a:xfrm>
        </p:grpSpPr>
        <p:sp>
          <p:nvSpPr>
            <p:cNvPr id="249" name="Google Shape;249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</a:t>
              </a: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FP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Mispredicted someone as a West Nile Virus carrier.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TYPE I error. 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1127739" y="2141049"/>
            <a:ext cx="6818307" cy="858300"/>
            <a:chOff x="1593000" y="2322568"/>
            <a:chExt cx="5957975" cy="643500"/>
          </a:xfrm>
        </p:grpSpPr>
        <p:sp>
          <p:nvSpPr>
            <p:cNvPr id="257" name="Google Shape;257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	</a:t>
              </a: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2963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TN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Correctly predicted as non West Nile Virus Carrier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29"/>
          <p:cNvGrpSpPr/>
          <p:nvPr/>
        </p:nvGrpSpPr>
        <p:grpSpPr>
          <a:xfrm>
            <a:off x="1127739" y="1267569"/>
            <a:ext cx="6818307" cy="858300"/>
            <a:chOff x="1593000" y="2322568"/>
            <a:chExt cx="5957975" cy="643500"/>
          </a:xfrm>
        </p:grpSpPr>
        <p:sp>
          <p:nvSpPr>
            <p:cNvPr id="265" name="Google Shape;265;p2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3316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TP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Correctly predicted as West Nile Virus carrier.</a:t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404750" y="164950"/>
            <a:ext cx="82644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F267D"/>
                </a:solidFill>
                <a:latin typeface="Arial"/>
                <a:ea typeface="Arial"/>
                <a:cs typeface="Arial"/>
                <a:sym typeface="Arial"/>
              </a:rPr>
              <a:t>Conclusion – XG Boost Works! Need more Data!</a:t>
            </a:r>
            <a:endParaRPr sz="2800">
              <a:solidFill>
                <a:srgbClr val="1F26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37" y="892975"/>
            <a:ext cx="7121025" cy="39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416100" y="199775"/>
            <a:ext cx="87279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67D"/>
                </a:solidFill>
                <a:latin typeface="Arial"/>
                <a:ea typeface="Arial"/>
                <a:cs typeface="Arial"/>
                <a:sym typeface="Arial"/>
              </a:rPr>
              <a:t>Future – Better Geo-Libraries, ‘Dist from Spray Border’, Time-lag Stationarity Tests!</a:t>
            </a:r>
            <a:endParaRPr>
              <a:solidFill>
                <a:srgbClr val="1F26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025" y="1236875"/>
            <a:ext cx="4189950" cy="36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311730" y="509459"/>
            <a:ext cx="8520613" cy="2626187"/>
            <a:chOff x="6212550" y="1304875"/>
            <a:chExt cx="2632500" cy="3416400"/>
          </a:xfrm>
        </p:grpSpPr>
        <p:sp>
          <p:nvSpPr>
            <p:cNvPr id="92" name="Google Shape;92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505625" y="479175"/>
            <a:ext cx="8073900" cy="3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50706" y="903213"/>
            <a:ext cx="80226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Build a Classification model: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To predict accurately the Outbreaks of West Nile Virus from </a:t>
            </a:r>
            <a:r>
              <a:rPr lang="en">
                <a:solidFill>
                  <a:srgbClr val="333333"/>
                </a:solidFill>
              </a:rPr>
              <a:t>Mosquitoes</a:t>
            </a:r>
            <a:r>
              <a:rPr lang="en">
                <a:solidFill>
                  <a:srgbClr val="333333"/>
                </a:solidFill>
              </a:rPr>
              <a:t>, based on Environmental and Other Variables.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311700" y="410000"/>
            <a:ext cx="85206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67D"/>
                </a:solidFill>
                <a:latin typeface="Arial"/>
                <a:ea typeface="Arial"/>
                <a:cs typeface="Arial"/>
                <a:sym typeface="Arial"/>
              </a:rPr>
              <a:t>Other Recommendations – 7 Day Cycle</a:t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800" y="1178625"/>
            <a:ext cx="4136225" cy="38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65500" y="724200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939500" y="137900"/>
            <a:ext cx="3837000" cy="47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Main dataset: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Mosquito trap (date, location, species, number of mosquitos, WNV present)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Weather data: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Weather conditions during the months of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Spray dataset: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GIS data for spray effort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001025" y="14960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1041525" y="16427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Wnv Present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5" y="2367400"/>
            <a:ext cx="3031347" cy="207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402" y="139650"/>
            <a:ext cx="3685287" cy="212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388" y="2927424"/>
            <a:ext cx="3983625" cy="22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5065425" y="2220700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5146425" y="23674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Wnv Infection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94725" y="10375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835225" y="11842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Number of Mosquitos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8" y="1711925"/>
            <a:ext cx="3790163" cy="261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341" y="111198"/>
            <a:ext cx="3527883" cy="24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350" y="2571755"/>
            <a:ext cx="3631877" cy="253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94725" y="10375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4294967295" type="body"/>
          </p:nvPr>
        </p:nvSpPr>
        <p:spPr>
          <a:xfrm>
            <a:off x="835225" y="11842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5" y="1835300"/>
            <a:ext cx="4051175" cy="284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025" y="246700"/>
            <a:ext cx="4720673" cy="3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311100" y="68687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3351600" y="833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Location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8200"/>
            <a:ext cx="8655594" cy="319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data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50"/>
            <a:ext cx="8839199" cy="271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062" y="2797750"/>
            <a:ext cx="7277873" cy="22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521550" y="1350175"/>
            <a:ext cx="13653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2007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0" y="3209575"/>
            <a:ext cx="1365300" cy="3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2013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269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</a:t>
            </a:r>
            <a:r>
              <a:rPr lang="en"/>
              <a:t> data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389525" y="877525"/>
            <a:ext cx="2338200" cy="60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470525" y="102422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Temperature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191325" y="240925"/>
            <a:ext cx="5880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believed that hot and dry conditions are more favorable for West Nile virus than cold and wet. 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2300"/>
            <a:ext cx="4396074" cy="262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250" y="1742300"/>
            <a:ext cx="4396074" cy="262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