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" name="Shape 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gradFill flip="none" rotWithShape="1">
          <a:gsLst>
            <a:gs pos="0">
              <a:srgbClr val="9EB8FF"/>
            </a:gs>
            <a:gs pos="100000">
              <a:srgbClr val="3FA6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0" y="8923866"/>
            <a:ext cx="13131802" cy="82720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332316" y="9107793"/>
            <a:ext cx="3670301" cy="45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造字工房力黑（非商用）常规体"/>
                <a:ea typeface="造字工房力黑（非商用）常规体"/>
                <a:cs typeface="造字工房力黑（非商用）常规体"/>
                <a:sym typeface="造字工房力黑（非商用）常规体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阿里中间件性能挑战赛</a:t>
            </a:r>
          </a:p>
        </p:txBody>
      </p:sp>
      <p:pic>
        <p:nvPicPr>
          <p:cNvPr id="7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33091" y="10366433"/>
            <a:ext cx="2234437" cy="278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3042"/>
            <a:ext cx="13004802" cy="1040384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4644754" y="2737911"/>
            <a:ext cx="3533386" cy="149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57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Dova团队</a:t>
            </a:r>
            <a:endParaRPr b="1" sz="5700">
              <a:solidFill>
                <a:srgbClr val="FFFFFF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defRPr sz="1800"/>
            </a:pPr>
            <a:r>
              <a:rPr b="1"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刘振东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016000" y="1161542"/>
            <a:ext cx="7460349" cy="269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latin typeface="+mn-lt"/>
                <a:ea typeface="+mn-ea"/>
                <a:cs typeface="+mn-cs"/>
                <a:sym typeface="Helvetica"/>
              </a:rPr>
              <a:t>收获</a:t>
            </a:r>
            <a:r>
              <a:rPr sz="3600"/>
              <a:t>：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marL="360947" indent="-360947" algn="l">
              <a:buSzPct val="100000"/>
              <a:buChar char="•"/>
              <a:defRPr sz="1800"/>
            </a:pPr>
            <a:r>
              <a:rPr sz="3600"/>
              <a:t>深入了解磁盘顺序读写与随机读写</a:t>
            </a:r>
            <a:endParaRPr sz="3600"/>
          </a:p>
          <a:p>
            <a:pPr lvl="0" marL="360947" indent="-360947" algn="l">
              <a:buSzPct val="100000"/>
              <a:buChar char="•"/>
              <a:defRPr sz="1800"/>
            </a:pPr>
            <a:r>
              <a:rPr sz="3600"/>
              <a:t>难得的B+树实践之旅</a:t>
            </a:r>
            <a:endParaRPr sz="3600"/>
          </a:p>
          <a:p>
            <a:pPr lvl="0" marL="360947" indent="-360947" algn="l">
              <a:buSzPct val="100000"/>
              <a:buChar char="•"/>
              <a:defRPr sz="1800"/>
            </a:pPr>
            <a:r>
              <a:rPr sz="3600"/>
              <a:t>平时难以遇到的FGC坑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42062" y="3424780"/>
            <a:ext cx="390569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b="1" sz="4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4300"/>
              <a:t>感谢天池平台!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016000" y="1016000"/>
            <a:ext cx="44960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基本思路：索引+预判</a:t>
            </a:r>
          </a:p>
        </p:txBody>
      </p:sp>
      <p:sp>
        <p:nvSpPr>
          <p:cNvPr id="14" name="Shape 14"/>
          <p:cNvSpPr/>
          <p:nvPr/>
        </p:nvSpPr>
        <p:spPr>
          <a:xfrm>
            <a:off x="1016000" y="3351083"/>
            <a:ext cx="8801100" cy="1663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索引：hash vs </a:t>
            </a:r>
            <a:r>
              <a:rPr b="1" sz="3600">
                <a:latin typeface="+mn-lt"/>
                <a:ea typeface="+mn-ea"/>
                <a:cs typeface="+mn-cs"/>
                <a:sym typeface="Helvetica"/>
              </a:rPr>
              <a:t>B+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预判：大部分查询并不需要返回那么多字段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020765" y="1016000"/>
            <a:ext cx="7114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B+</a:t>
            </a:r>
          </a:p>
        </p:txBody>
      </p:sp>
      <p:sp>
        <p:nvSpPr>
          <p:cNvPr id="17" name="Shape 17"/>
          <p:cNvSpPr/>
          <p:nvPr/>
        </p:nvSpPr>
        <p:spPr>
          <a:xfrm>
            <a:off x="1016000" y="2380631"/>
            <a:ext cx="8114056" cy="4693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000">
                <a:latin typeface="+mn-lt"/>
                <a:ea typeface="+mn-ea"/>
                <a:cs typeface="+mn-cs"/>
                <a:sym typeface="Helvetica"/>
              </a:rPr>
              <a:t>目标</a:t>
            </a:r>
            <a:r>
              <a:rPr sz="3000"/>
              <a:t>：</a:t>
            </a:r>
            <a:endParaRPr sz="3000"/>
          </a:p>
          <a:p>
            <a:pPr lvl="0" algn="l">
              <a:defRPr sz="1800"/>
            </a:pPr>
            <a:r>
              <a:rPr sz="2600"/>
              <a:t>4亿条订单，3个索引，12亿次插入，3600s，35万Qps</a:t>
            </a:r>
            <a:endParaRPr sz="2600"/>
          </a:p>
          <a:p>
            <a:pPr lvl="0" algn="l">
              <a:defRPr sz="1800"/>
            </a:pPr>
            <a:endParaRPr sz="2600"/>
          </a:p>
          <a:p>
            <a:pPr lvl="0" algn="l">
              <a:defRPr sz="1800"/>
            </a:pPr>
            <a:r>
              <a:rPr b="1" sz="2600">
                <a:latin typeface="+mn-lt"/>
                <a:ea typeface="+mn-ea"/>
                <a:cs typeface="+mn-cs"/>
                <a:sym typeface="Helvetica"/>
              </a:rPr>
              <a:t>B+特点</a:t>
            </a:r>
            <a:r>
              <a:rPr sz="2600"/>
              <a:t>：</a:t>
            </a:r>
            <a:endParaRPr sz="2600"/>
          </a:p>
          <a:p>
            <a:pPr lvl="0" algn="l">
              <a:defRPr sz="1800"/>
            </a:pPr>
            <a:r>
              <a:rPr sz="2600"/>
              <a:t>大部分叶节点存储在磁盘中</a:t>
            </a:r>
            <a:endParaRPr sz="2600"/>
          </a:p>
          <a:p>
            <a:pPr lvl="0" algn="l">
              <a:defRPr sz="1800"/>
            </a:pPr>
            <a:r>
              <a:rPr sz="2600"/>
              <a:t>顺序插入，可以免去频繁的叶子节点的内存交换过程</a:t>
            </a:r>
            <a:endParaRPr sz="2600"/>
          </a:p>
          <a:p>
            <a:pPr lvl="0" algn="l">
              <a:defRPr sz="1800"/>
            </a:pPr>
            <a:endParaRPr sz="2600"/>
          </a:p>
          <a:p>
            <a:pPr lvl="0" algn="l">
              <a:defRPr sz="1800"/>
            </a:pPr>
            <a:endParaRPr b="1" sz="2600">
              <a:solidFill>
                <a:srgbClr val="FF26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algn="l">
              <a:defRPr sz="1800"/>
            </a:pPr>
            <a:endParaRPr b="1" sz="2600">
              <a:solidFill>
                <a:srgbClr val="FF26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algn="l">
              <a:defRPr sz="1800"/>
            </a:pPr>
            <a:r>
              <a:rPr b="1" sz="260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"/>
              </a:rPr>
              <a:t>本地测试: 如果顺序插入，Qps可以勉强到达30万</a:t>
            </a:r>
            <a:endParaRPr b="1" sz="2600">
              <a:solidFill>
                <a:srgbClr val="FF26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algn="l">
              <a:defRPr sz="1800"/>
            </a:pPr>
            <a:endParaRPr b="1" sz="2600">
              <a:solidFill>
                <a:srgbClr val="FF26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algn="l">
              <a:defRPr sz="1800"/>
            </a:pPr>
            <a:r>
              <a:rPr b="1" sz="260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"/>
              </a:rPr>
              <a:t>然而真实情况是随机插入！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16000" y="1485900"/>
            <a:ext cx="26672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B+ 优化思路</a:t>
            </a:r>
          </a:p>
        </p:txBody>
      </p:sp>
      <p:sp>
        <p:nvSpPr>
          <p:cNvPr id="20" name="Shape 20"/>
          <p:cNvSpPr/>
          <p:nvPr/>
        </p:nvSpPr>
        <p:spPr>
          <a:xfrm>
            <a:off x="1016000" y="3574431"/>
            <a:ext cx="7829132" cy="1696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marL="260684" indent="-260684" algn="l">
              <a:buSzPct val="100000"/>
              <a:buChar char="•"/>
              <a:defRPr sz="1800"/>
            </a:pPr>
            <a:r>
              <a:rPr sz="2600"/>
              <a:t>插入缓冲-&gt;缓冲一定数据，排序后再插入</a:t>
            </a:r>
            <a:endParaRPr sz="2600"/>
          </a:p>
          <a:p>
            <a:pPr lvl="0" algn="l">
              <a:defRPr sz="1800"/>
            </a:pPr>
            <a:endParaRPr sz="2600"/>
          </a:p>
          <a:p>
            <a:pPr lvl="0" marL="260684" indent="-260684" algn="l">
              <a:buSzPct val="100000"/>
              <a:buChar char="•"/>
              <a:defRPr sz="1800"/>
            </a:pPr>
            <a:r>
              <a:rPr sz="2600">
                <a:solidFill>
                  <a:srgbClr val="FF2600"/>
                </a:solidFill>
              </a:rPr>
              <a:t>延迟排序-&gt;先按插入顺序写入，到了分裂时再重排</a:t>
            </a:r>
            <a:endParaRPr sz="2600">
              <a:solidFill>
                <a:srgbClr val="FF260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016000" y="1016000"/>
            <a:ext cx="24645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Simple B+ </a:t>
            </a:r>
          </a:p>
        </p:txBody>
      </p:sp>
      <p:sp>
        <p:nvSpPr>
          <p:cNvPr id="23" name="Shape 23"/>
          <p:cNvSpPr/>
          <p:nvPr/>
        </p:nvSpPr>
        <p:spPr>
          <a:xfrm>
            <a:off x="1016000" y="5001368"/>
            <a:ext cx="9820356" cy="2516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b="1" sz="2600">
                <a:latin typeface="+mn-lt"/>
                <a:ea typeface="+mn-ea"/>
                <a:cs typeface="+mn-cs"/>
                <a:sym typeface="Helvetica"/>
              </a:rPr>
              <a:t>构建过程:</a:t>
            </a:r>
            <a:endParaRPr b="1" sz="2600">
              <a:latin typeface="+mn-lt"/>
              <a:ea typeface="+mn-ea"/>
              <a:cs typeface="+mn-cs"/>
              <a:sym typeface="Helvetica"/>
            </a:endParaRPr>
          </a:p>
          <a:p>
            <a:pPr lvl="0" marL="260684" indent="-260684" algn="l">
              <a:buSzPct val="100000"/>
              <a:buChar char="•"/>
              <a:defRPr sz="1800"/>
            </a:pPr>
            <a:r>
              <a:rPr sz="2600"/>
              <a:t>解析订单记录，取关键字段构造索引key+data</a:t>
            </a:r>
            <a:endParaRPr sz="2600"/>
          </a:p>
          <a:p>
            <a:pPr lvl="0" marL="260684" indent="-260684" algn="l">
              <a:buSzPct val="100000"/>
              <a:buChar char="•"/>
              <a:defRPr sz="1800"/>
            </a:pPr>
            <a:r>
              <a:rPr sz="2600"/>
              <a:t>按相关字段进行hash sharding，顺序写入每个小文件</a:t>
            </a:r>
            <a:endParaRPr sz="2600"/>
          </a:p>
          <a:p>
            <a:pPr lvl="0" marL="260684" indent="-260684" algn="l">
              <a:buSzPct val="100000"/>
              <a:buChar char="•"/>
              <a:defRPr sz="1800"/>
            </a:pPr>
            <a:r>
              <a:rPr sz="2600"/>
              <a:t>依次读取各个小文件，载入内存进行排序</a:t>
            </a:r>
            <a:endParaRPr sz="2600"/>
          </a:p>
          <a:p>
            <a:pPr lvl="0" marL="260684" indent="-260684" algn="l">
              <a:buSzPct val="100000"/>
              <a:buChar char="•"/>
              <a:defRPr sz="1800"/>
            </a:pPr>
            <a:r>
              <a:rPr sz="2600"/>
              <a:t>依据排序结果构建B+内节点，存在内存中，叶子节点则刷回磁盘</a:t>
            </a:r>
            <a:endParaRPr sz="2600"/>
          </a:p>
        </p:txBody>
      </p:sp>
      <p:sp>
        <p:nvSpPr>
          <p:cNvPr id="24" name="Shape 24"/>
          <p:cNvSpPr/>
          <p:nvPr/>
        </p:nvSpPr>
        <p:spPr>
          <a:xfrm>
            <a:off x="1041400" y="2387414"/>
            <a:ext cx="9662341" cy="181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000">
                <a:latin typeface="+mn-lt"/>
                <a:ea typeface="+mn-ea"/>
                <a:cs typeface="+mn-cs"/>
                <a:sym typeface="Helvetica"/>
              </a:rPr>
              <a:t>特点：</a:t>
            </a:r>
            <a:endParaRPr b="1" sz="3000">
              <a:latin typeface="+mn-lt"/>
              <a:ea typeface="+mn-ea"/>
              <a:cs typeface="+mn-cs"/>
              <a:sym typeface="Helvetica"/>
            </a:endParaRPr>
          </a:p>
          <a:p>
            <a:pPr lvl="0" marL="300789" indent="-300789" algn="l">
              <a:buSzPct val="100000"/>
              <a:buChar char="•"/>
              <a:defRPr sz="1800"/>
            </a:pPr>
            <a:r>
              <a:rPr sz="3000"/>
              <a:t>将延迟排序的思路运用到极限—-&gt;一次重排，集中分裂</a:t>
            </a:r>
            <a:endParaRPr sz="3000"/>
          </a:p>
          <a:p>
            <a:pPr lvl="0" marL="300789" indent="-300789" algn="l">
              <a:buSzPct val="100000"/>
              <a:buChar char="•"/>
              <a:defRPr sz="1800"/>
            </a:pPr>
            <a:r>
              <a:rPr sz="3000"/>
              <a:t>利用磁盘顺序写入速度较快的特性，实现快速构建</a:t>
            </a:r>
            <a:endParaRPr sz="3000"/>
          </a:p>
          <a:p>
            <a:pPr lvl="0" marL="300789" indent="-300789" algn="l">
              <a:buSzPct val="100000"/>
              <a:buChar char="•"/>
              <a:defRPr sz="1800"/>
            </a:pPr>
            <a:r>
              <a:rPr sz="3000"/>
              <a:t>简化实现，保证每棵SimpleB+可以完整载入内存中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016000" y="1016000"/>
            <a:ext cx="33789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Simple B+ 实现</a:t>
            </a:r>
          </a:p>
        </p:txBody>
      </p:sp>
      <p:sp>
        <p:nvSpPr>
          <p:cNvPr id="27" name="Shape 27"/>
          <p:cNvSpPr/>
          <p:nvPr/>
        </p:nvSpPr>
        <p:spPr>
          <a:xfrm>
            <a:off x="1016000" y="2540000"/>
            <a:ext cx="3152614" cy="2261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b="1" sz="3600">
                <a:latin typeface="+mn-lt"/>
                <a:ea typeface="+mn-ea"/>
                <a:cs typeface="+mn-cs"/>
                <a:sym typeface="Helvetica"/>
              </a:rPr>
              <a:t>orderId索引：</a:t>
            </a:r>
            <a:endParaRPr b="1" sz="2600">
              <a:latin typeface="+mn-lt"/>
              <a:ea typeface="+mn-ea"/>
              <a:cs typeface="+mn-cs"/>
              <a:sym typeface="Helvetica"/>
            </a:endParaRPr>
          </a:p>
          <a:p>
            <a:pPr lvl="0" algn="l" defTabSz="457200">
              <a:defRPr sz="1800"/>
            </a:pP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long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orderId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//8</a:t>
            </a:r>
            <a:endParaRPr i="1" sz="12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long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ctime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//8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byte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amount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//1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boolean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done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String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buyerId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//20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String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goodId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//21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byte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[]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pos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//8</a:t>
            </a:r>
            <a:endParaRPr i="1" sz="12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794609" y="2540000"/>
            <a:ext cx="2831382" cy="2261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latin typeface="+mn-lt"/>
                <a:ea typeface="+mn-ea"/>
                <a:cs typeface="+mn-cs"/>
                <a:sym typeface="Helvetica"/>
              </a:rPr>
              <a:t>goodId索引:</a:t>
            </a:r>
            <a:endParaRPr b="1" sz="3600">
              <a:latin typeface="+mn-lt"/>
              <a:ea typeface="+mn-ea"/>
              <a:cs typeface="+mn-cs"/>
              <a:sym typeface="Helvetica"/>
            </a:endParaRPr>
          </a:p>
          <a:p>
            <a:pPr lvl="0" algn="l" defTabSz="457200">
              <a:defRPr sz="1800"/>
            </a:pP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byte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[]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good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//8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long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orderId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//8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long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ctime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//8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byte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amount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//1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boolean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done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String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buyerId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//20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byte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[]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pos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//8</a:t>
            </a:r>
            <a:endParaRPr i="1" sz="12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8483600" y="2539999"/>
            <a:ext cx="2552998" cy="1550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b="1" sz="3600">
                <a:latin typeface="+mn-lt"/>
                <a:ea typeface="+mn-ea"/>
                <a:cs typeface="+mn-cs"/>
                <a:sym typeface="Helvetica"/>
              </a:rPr>
              <a:t>buyer索引:</a:t>
            </a:r>
            <a:endParaRPr b="1" sz="3600">
              <a:latin typeface="+mn-lt"/>
              <a:ea typeface="+mn-ea"/>
              <a:cs typeface="+mn-cs"/>
              <a:sym typeface="Helvetica"/>
            </a:endParaRPr>
          </a:p>
          <a:p>
            <a:pPr lvl="0" algn="l" defTabSz="457200">
              <a:defRPr sz="1800"/>
            </a:pP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byte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[]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buyer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//8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long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ctime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//8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public byte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[] </a:t>
            </a:r>
            <a:r>
              <a:rPr b="1" sz="1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pos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;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//8</a:t>
            </a:r>
            <a:endParaRPr i="1" sz="12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016000" y="4939828"/>
            <a:ext cx="11442700" cy="354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200"/>
              <a:t>Order表：总共120棵树，每个索引40棵树，平均每棵树1000万</a:t>
            </a:r>
            <a:endParaRPr sz="3200"/>
          </a:p>
          <a:p>
            <a:pPr lvl="0" algn="l">
              <a:defRPr sz="1800"/>
            </a:pPr>
            <a:r>
              <a:rPr sz="3200"/>
              <a:t>个key</a:t>
            </a:r>
            <a:endParaRPr sz="3200"/>
          </a:p>
          <a:p>
            <a:pPr lvl="0" algn="l">
              <a:defRPr sz="1800"/>
            </a:pPr>
            <a:r>
              <a:rPr sz="3200"/>
              <a:t>Good表：4棵树；</a:t>
            </a:r>
            <a:endParaRPr sz="3200"/>
          </a:p>
          <a:p>
            <a:pPr lvl="0" algn="l">
              <a:defRPr sz="1800"/>
            </a:pPr>
            <a:r>
              <a:rPr sz="3200"/>
              <a:t>Buyer表：8棵树;</a:t>
            </a:r>
            <a:endParaRPr sz="3200"/>
          </a:p>
          <a:p>
            <a:pPr lvl="0" algn="l">
              <a:defRPr sz="1800"/>
            </a:pPr>
            <a:endParaRPr sz="3200"/>
          </a:p>
          <a:p>
            <a:pPr lvl="0" algn="l">
              <a:defRPr sz="1800"/>
            </a:pPr>
            <a:r>
              <a:rPr sz="3200"/>
              <a:t>总耗时大概40分钟</a:t>
            </a:r>
            <a:endParaRPr sz="320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1015999" y="1016000"/>
            <a:ext cx="54107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Simple B+ 实现:FGC问题</a:t>
            </a:r>
          </a:p>
        </p:txBody>
      </p:sp>
      <p:sp>
        <p:nvSpPr>
          <p:cNvPr id="33" name="Shape 33"/>
          <p:cNvSpPr/>
          <p:nvPr/>
        </p:nvSpPr>
        <p:spPr>
          <a:xfrm>
            <a:off x="882497" y="2879638"/>
            <a:ext cx="11239806" cy="2313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偶尔会出现FGC问题</a:t>
            </a:r>
            <a:endParaRPr sz="3600"/>
          </a:p>
          <a:p>
            <a:pPr lvl="0" algn="l">
              <a:defRPr sz="1800"/>
            </a:pPr>
            <a:r>
              <a:rPr sz="3600"/>
              <a:t>原因：重排序时用的数组，大数组进入年老代引发FGC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后改用TreeMap，问题消除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016000" y="1016000"/>
            <a:ext cx="20953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字段预判:</a:t>
            </a:r>
          </a:p>
        </p:txBody>
      </p:sp>
      <p:sp>
        <p:nvSpPr>
          <p:cNvPr id="36" name="Shape 36"/>
          <p:cNvSpPr/>
          <p:nvPr/>
        </p:nvSpPr>
        <p:spPr>
          <a:xfrm>
            <a:off x="1016000" y="2479520"/>
            <a:ext cx="7505065" cy="226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/>
              <a:t>如果索引中已经包含，直接返回</a:t>
            </a:r>
            <a:endParaRPr sz="2500"/>
          </a:p>
          <a:p>
            <a:pPr lvl="0" algn="l">
              <a:defRPr sz="1800"/>
            </a:pPr>
            <a:endParaRPr sz="3100"/>
          </a:p>
          <a:p>
            <a:pPr lvl="0" algn="l">
              <a:defRPr sz="1800"/>
            </a:pPr>
            <a:r>
              <a:rPr sz="2500"/>
              <a:t>如果能判断查询字段只存在于某个表或某两个表中，</a:t>
            </a:r>
            <a:endParaRPr sz="2500"/>
          </a:p>
          <a:p>
            <a:pPr lvl="0" algn="l">
              <a:defRPr sz="1800"/>
            </a:pPr>
            <a:r>
              <a:rPr sz="2500"/>
              <a:t>则取相关索引从原始文件中读取相关内容</a:t>
            </a:r>
            <a:endParaRPr sz="2500"/>
          </a:p>
          <a:p>
            <a:pPr lvl="0" algn="l">
              <a:defRPr sz="1800"/>
            </a:pPr>
            <a:endParaRPr sz="2500"/>
          </a:p>
          <a:p>
            <a:pPr lvl="0" algn="l">
              <a:defRPr sz="1800"/>
            </a:pPr>
            <a:r>
              <a:rPr sz="2500"/>
              <a:t>不能确定，则读取所有内容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16000" y="1016000"/>
            <a:ext cx="34669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瓶颈与改进思路:</a:t>
            </a:r>
          </a:p>
        </p:txBody>
      </p:sp>
      <p:sp>
        <p:nvSpPr>
          <p:cNvPr id="39" name="Shape 39"/>
          <p:cNvSpPr/>
          <p:nvPr/>
        </p:nvSpPr>
        <p:spPr>
          <a:xfrm>
            <a:off x="1001255" y="2404907"/>
            <a:ext cx="113919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/>
            </a:lvl1pPr>
          </a:lstStyle>
          <a:p>
            <a:pPr lvl="0">
              <a:defRPr sz="1800"/>
            </a:pPr>
            <a:r>
              <a:rPr sz="2500"/>
              <a:t>QUERY_BUYER_TSRANGE 要求返回所有字段，导致频繁的随机读原始数据文件</a:t>
            </a:r>
          </a:p>
        </p:txBody>
      </p:sp>
      <p:sp>
        <p:nvSpPr>
          <p:cNvPr id="40" name="Shape 40"/>
          <p:cNvSpPr/>
          <p:nvPr/>
        </p:nvSpPr>
        <p:spPr>
          <a:xfrm>
            <a:off x="1016000" y="4012487"/>
            <a:ext cx="10567035" cy="332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改进：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2500"/>
              <a:t>延续SimpleB+构建思路，重组原始数据文件，hash shard 顺序写入小文件</a:t>
            </a:r>
            <a:endParaRPr sz="2500"/>
          </a:p>
          <a:p>
            <a:pPr lvl="0" algn="l">
              <a:defRPr sz="1800"/>
            </a:pPr>
            <a:r>
              <a:rPr sz="2500"/>
              <a:t>然后对小文件进行重排序</a:t>
            </a:r>
            <a:endParaRPr sz="2500"/>
          </a:p>
          <a:p>
            <a:pPr lvl="0" algn="l">
              <a:defRPr sz="1800"/>
            </a:pPr>
            <a:r>
              <a:rPr sz="2500"/>
              <a:t>SimpleB+索引指向这些重组后的数据文件</a:t>
            </a:r>
            <a:endParaRPr sz="2500"/>
          </a:p>
          <a:p>
            <a:pPr lvl="0" algn="l">
              <a:defRPr sz="1800"/>
            </a:pPr>
            <a:r>
              <a:rPr sz="2500"/>
              <a:t>每次查询，最多两次IO，一次索引，一次读原文件</a:t>
            </a:r>
            <a:endParaRPr sz="2500"/>
          </a:p>
          <a:p>
            <a:pPr lvl="0" algn="l">
              <a:defRPr sz="1800"/>
            </a:pPr>
            <a:r>
              <a:rPr sz="2500"/>
              <a:t> </a:t>
            </a:r>
            <a:endParaRPr sz="2500"/>
          </a:p>
          <a:p>
            <a:pPr lvl="0" algn="l">
              <a:defRPr sz="1800"/>
            </a:pPr>
            <a:r>
              <a:rPr sz="2500"/>
              <a:t>引入缓存机制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