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7" r:id="rId2"/>
  </p:sldIdLst>
  <p:sldSz cx="9144000" cy="5143500" type="screen16x9"/>
  <p:notesSz cx="6858000" cy="9144000"/>
  <p:embeddedFontLst>
    <p:embeddedFont>
      <p:font typeface="Calibri" panose="020F0502020204030204" pitchFamily="34" charset="0"/>
      <p:regular r:id="rId4"/>
      <p:bold r:id="rId5"/>
      <p:italic r:id="rId6"/>
      <p:boldItalic r:id="rId7"/>
    </p:embeddedFont>
    <p:embeddedFont>
      <p:font typeface="Open Sans" panose="020B060603050402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DAB6B1-A5A6-4246-8E2C-632FCDB18C87}" v="46" dt="2022-11-15T08:04:36.4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75"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WABUEZE, IWUCHUKWU (Student)" userId="fe0e67d9-24e0-4c5a-ae55-3f2f4eac43a9" providerId="ADAL" clId="{7CDAB6B1-A5A6-4246-8E2C-632FCDB18C87}"/>
    <pc:docChg chg="custSel delSld modSld">
      <pc:chgData name="NWABUEZE, IWUCHUKWU (Student)" userId="fe0e67d9-24e0-4c5a-ae55-3f2f4eac43a9" providerId="ADAL" clId="{7CDAB6B1-A5A6-4246-8E2C-632FCDB18C87}" dt="2022-11-15T08:06:23.543" v="3390" actId="14100"/>
      <pc:docMkLst>
        <pc:docMk/>
      </pc:docMkLst>
      <pc:sldChg chg="del">
        <pc:chgData name="NWABUEZE, IWUCHUKWU (Student)" userId="fe0e67d9-24e0-4c5a-ae55-3f2f4eac43a9" providerId="ADAL" clId="{7CDAB6B1-A5A6-4246-8E2C-632FCDB18C87}" dt="2022-11-14T11:32:12.787" v="2876" actId="2696"/>
        <pc:sldMkLst>
          <pc:docMk/>
          <pc:sldMk cId="0" sldId="256"/>
        </pc:sldMkLst>
      </pc:sldChg>
      <pc:sldChg chg="addSp delSp modSp mod">
        <pc:chgData name="NWABUEZE, IWUCHUKWU (Student)" userId="fe0e67d9-24e0-4c5a-ae55-3f2f4eac43a9" providerId="ADAL" clId="{7CDAB6B1-A5A6-4246-8E2C-632FCDB18C87}" dt="2022-11-15T08:06:23.543" v="3390" actId="14100"/>
        <pc:sldMkLst>
          <pc:docMk/>
          <pc:sldMk cId="0" sldId="257"/>
        </pc:sldMkLst>
        <pc:spChg chg="mod">
          <ac:chgData name="NWABUEZE, IWUCHUKWU (Student)" userId="fe0e67d9-24e0-4c5a-ae55-3f2f4eac43a9" providerId="ADAL" clId="{7CDAB6B1-A5A6-4246-8E2C-632FCDB18C87}" dt="2022-11-15T08:06:23.543" v="3390" actId="14100"/>
          <ac:spMkLst>
            <pc:docMk/>
            <pc:sldMk cId="0" sldId="257"/>
            <ac:spMk id="59" creationId="{00000000-0000-0000-0000-000000000000}"/>
          </ac:spMkLst>
        </pc:spChg>
        <pc:spChg chg="mod">
          <ac:chgData name="NWABUEZE, IWUCHUKWU (Student)" userId="fe0e67d9-24e0-4c5a-ae55-3f2f4eac43a9" providerId="ADAL" clId="{7CDAB6B1-A5A6-4246-8E2C-632FCDB18C87}" dt="2022-11-15T08:03:02.196" v="3376" actId="14100"/>
          <ac:spMkLst>
            <pc:docMk/>
            <pc:sldMk cId="0" sldId="257"/>
            <ac:spMk id="60" creationId="{00000000-0000-0000-0000-000000000000}"/>
          </ac:spMkLst>
        </pc:spChg>
        <pc:spChg chg="mod">
          <ac:chgData name="NWABUEZE, IWUCHUKWU (Student)" userId="fe0e67d9-24e0-4c5a-ae55-3f2f4eac43a9" providerId="ADAL" clId="{7CDAB6B1-A5A6-4246-8E2C-632FCDB18C87}" dt="2022-11-14T09:27:51.411" v="7" actId="255"/>
          <ac:spMkLst>
            <pc:docMk/>
            <pc:sldMk cId="0" sldId="257"/>
            <ac:spMk id="61" creationId="{00000000-0000-0000-0000-000000000000}"/>
          </ac:spMkLst>
        </pc:spChg>
        <pc:graphicFrameChg chg="add del mod">
          <ac:chgData name="NWABUEZE, IWUCHUKWU (Student)" userId="fe0e67d9-24e0-4c5a-ae55-3f2f4eac43a9" providerId="ADAL" clId="{7CDAB6B1-A5A6-4246-8E2C-632FCDB18C87}" dt="2022-11-15T07:27:25.214" v="2877" actId="478"/>
          <ac:graphicFrameMkLst>
            <pc:docMk/>
            <pc:sldMk cId="0" sldId="257"/>
            <ac:graphicFrameMk id="2" creationId="{AD0CFB86-B9B7-4FE0-A03B-57498A2F3918}"/>
          </ac:graphicFrameMkLst>
        </pc:graphicFrameChg>
        <pc:graphicFrameChg chg="add del mod">
          <ac:chgData name="NWABUEZE, IWUCHUKWU (Student)" userId="fe0e67d9-24e0-4c5a-ae55-3f2f4eac43a9" providerId="ADAL" clId="{7CDAB6B1-A5A6-4246-8E2C-632FCDB18C87}" dt="2022-11-15T07:27:38.431" v="2881" actId="478"/>
          <ac:graphicFrameMkLst>
            <pc:docMk/>
            <pc:sldMk cId="0" sldId="257"/>
            <ac:graphicFrameMk id="3" creationId="{AD0CFB86-B9B7-4FE0-A03B-57498A2F3918}"/>
          </ac:graphicFrameMkLst>
        </pc:graphicFrameChg>
        <pc:graphicFrameChg chg="add mod">
          <ac:chgData name="NWABUEZE, IWUCHUKWU (Student)" userId="fe0e67d9-24e0-4c5a-ae55-3f2f4eac43a9" providerId="ADAL" clId="{7CDAB6B1-A5A6-4246-8E2C-632FCDB18C87}" dt="2022-11-15T08:04:36.447" v="3383" actId="255"/>
          <ac:graphicFrameMkLst>
            <pc:docMk/>
            <pc:sldMk cId="0" sldId="257"/>
            <ac:graphicFrameMk id="4" creationId="{AD0CFB86-B9B7-4FE0-A03B-57498A2F3918}"/>
          </ac:graphicFrameMkLst>
        </pc:graphicFrameChg>
        <pc:picChg chg="add del mod">
          <ac:chgData name="NWABUEZE, IWUCHUKWU (Student)" userId="fe0e67d9-24e0-4c5a-ae55-3f2f4eac43a9" providerId="ADAL" clId="{7CDAB6B1-A5A6-4246-8E2C-632FCDB18C87}" dt="2022-11-14T09:59:12.221" v="48" actId="478"/>
          <ac:picMkLst>
            <pc:docMk/>
            <pc:sldMk cId="0" sldId="257"/>
            <ac:picMk id="4" creationId="{E7316ECC-88E0-5247-BB6A-787E995220D3}"/>
          </ac:picMkLst>
        </pc:picChg>
        <pc:picChg chg="add mod">
          <ac:chgData name="NWABUEZE, IWUCHUKWU (Student)" userId="fe0e67d9-24e0-4c5a-ae55-3f2f4eac43a9" providerId="ADAL" clId="{7CDAB6B1-A5A6-4246-8E2C-632FCDB18C87}" dt="2022-11-15T07:36:56.074" v="2948" actId="14100"/>
          <ac:picMkLst>
            <pc:docMk/>
            <pc:sldMk cId="0" sldId="257"/>
            <ac:picMk id="6" creationId="{7D07F2DC-987C-2CA6-16FC-97D15F4DDBA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liveteesac-my.sharepoint.com/personal/b1740622_live_tees_ac_uk/Documents/Desktop/Masterschool%20Data%20Analytics/Spread_sheet_project/Iwuchukwu_Projectdata_NYSE_Workbook.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400" b="0" i="0" u="none" strike="noStrike" kern="1200" spc="0" baseline="0">
                <a:ln w="0">
                  <a:solidFill>
                    <a:schemeClr val="tx1"/>
                  </a:solidFill>
                </a:ln>
                <a:solidFill>
                  <a:schemeClr val="tx1"/>
                </a:solidFill>
                <a:latin typeface="+mn-lt"/>
                <a:ea typeface="+mn-ea"/>
                <a:cs typeface="+mn-cs"/>
              </a:defRPr>
            </a:pPr>
            <a:r>
              <a:rPr lang="en-GB" sz="1300" dirty="0">
                <a:ln w="0">
                  <a:solidFill>
                    <a:schemeClr val="tx1"/>
                  </a:solidFill>
                </a:ln>
                <a:solidFill>
                  <a:schemeClr val="tx1"/>
                </a:solidFill>
              </a:rPr>
              <a:t>Industrial and Energy Sector Performance from 2012 to 2016</a:t>
            </a:r>
            <a:r>
              <a:rPr lang="en-GB" sz="1300" baseline="0" dirty="0">
                <a:ln w="0">
                  <a:solidFill>
                    <a:schemeClr val="tx1"/>
                  </a:solidFill>
                </a:ln>
                <a:solidFill>
                  <a:schemeClr val="tx1"/>
                </a:solidFill>
              </a:rPr>
              <a:t> </a:t>
            </a:r>
            <a:endParaRPr lang="en-GB" sz="1300" dirty="0">
              <a:ln w="0">
                <a:solidFill>
                  <a:schemeClr val="tx1"/>
                </a:solidFill>
              </a:ln>
              <a:solidFill>
                <a:schemeClr val="tx1"/>
              </a:solidFill>
            </a:endParaRPr>
          </a:p>
        </c:rich>
      </c:tx>
      <c:layout>
        <c:manualLayout>
          <c:xMode val="edge"/>
          <c:yMode val="edge"/>
          <c:x val="0.13040348100669882"/>
          <c:y val="4.2358594458756012E-2"/>
        </c:manualLayout>
      </c:layout>
      <c:overlay val="0"/>
      <c:spPr>
        <a:noFill/>
        <a:ln>
          <a:noFill/>
        </a:ln>
        <a:effectLst/>
      </c:spPr>
      <c:txPr>
        <a:bodyPr rot="0" spcFirstLastPara="1" vertOverflow="ellipsis" vert="horz" wrap="square" anchor="ctr" anchorCtr="1"/>
        <a:lstStyle/>
        <a:p>
          <a:pPr algn="ctr">
            <a:defRPr sz="1400" b="0" i="0" u="none" strike="noStrike" kern="1200" spc="0" baseline="0">
              <a:ln w="0">
                <a:solidFill>
                  <a:schemeClr val="tx1"/>
                </a:solidFill>
              </a:ln>
              <a:solidFill>
                <a:schemeClr val="tx1"/>
              </a:solidFill>
              <a:latin typeface="+mn-lt"/>
              <a:ea typeface="+mn-ea"/>
              <a:cs typeface="+mn-cs"/>
            </a:defRPr>
          </a:pPr>
          <a:endParaRPr lang="en-US"/>
        </a:p>
      </c:txPr>
    </c:title>
    <c:autoTitleDeleted val="0"/>
    <c:plotArea>
      <c:layout>
        <c:manualLayout>
          <c:layoutTarget val="inner"/>
          <c:xMode val="edge"/>
          <c:yMode val="edge"/>
          <c:x val="0.32971798138947156"/>
          <c:y val="0.24294577025307018"/>
          <c:w val="0.65394311046938491"/>
          <c:h val="0.58348645495252938"/>
        </c:manualLayout>
      </c:layout>
      <c:lineChart>
        <c:grouping val="standard"/>
        <c:varyColors val="0"/>
        <c:ser>
          <c:idx val="0"/>
          <c:order val="0"/>
          <c:tx>
            <c:strRef>
              <c:f>Visualization!$C$2</c:f>
              <c:strCache>
                <c:ptCount val="1"/>
                <c:pt idx="0">
                  <c:v>Industrial</c:v>
                </c:pt>
              </c:strCache>
            </c:strRef>
          </c:tx>
          <c:spPr>
            <a:ln w="28575" cap="rnd">
              <a:solidFill>
                <a:schemeClr val="accent1"/>
              </a:solidFill>
              <a:round/>
            </a:ln>
            <a:effectLst/>
          </c:spPr>
          <c:marker>
            <c:symbol val="none"/>
          </c:marker>
          <c:cat>
            <c:strRef>
              <c:f>Visualization!$B$3:$B$7</c:f>
              <c:strCache>
                <c:ptCount val="5"/>
                <c:pt idx="0">
                  <c:v>2012</c:v>
                </c:pt>
                <c:pt idx="1">
                  <c:v>2013</c:v>
                </c:pt>
                <c:pt idx="2">
                  <c:v>2014</c:v>
                </c:pt>
                <c:pt idx="3">
                  <c:v>2015</c:v>
                </c:pt>
                <c:pt idx="4">
                  <c:v>2016</c:v>
                </c:pt>
              </c:strCache>
            </c:strRef>
          </c:cat>
          <c:val>
            <c:numRef>
              <c:f>Visualization!$C$3:$C$7</c:f>
              <c:numCache>
                <c:formatCode>"$"#,##0.00</c:formatCode>
                <c:ptCount val="5"/>
                <c:pt idx="0">
                  <c:v>124923889000</c:v>
                </c:pt>
                <c:pt idx="1">
                  <c:v>369118417000</c:v>
                </c:pt>
                <c:pt idx="2">
                  <c:v>393980563000</c:v>
                </c:pt>
                <c:pt idx="3">
                  <c:v>411031795000</c:v>
                </c:pt>
                <c:pt idx="4">
                  <c:v>248684741000</c:v>
                </c:pt>
              </c:numCache>
            </c:numRef>
          </c:val>
          <c:smooth val="0"/>
          <c:extLst>
            <c:ext xmlns:c16="http://schemas.microsoft.com/office/drawing/2014/chart" uri="{C3380CC4-5D6E-409C-BE32-E72D297353CC}">
              <c16:uniqueId val="{00000000-C7B7-4E06-8310-F2DC7D549CA0}"/>
            </c:ext>
          </c:extLst>
        </c:ser>
        <c:ser>
          <c:idx val="1"/>
          <c:order val="1"/>
          <c:tx>
            <c:strRef>
              <c:f>Visualization!$D$2</c:f>
              <c:strCache>
                <c:ptCount val="1"/>
                <c:pt idx="0">
                  <c:v>Energy</c:v>
                </c:pt>
              </c:strCache>
            </c:strRef>
          </c:tx>
          <c:spPr>
            <a:ln w="28575" cap="rnd">
              <a:solidFill>
                <a:schemeClr val="accent2"/>
              </a:solidFill>
              <a:round/>
            </a:ln>
            <a:effectLst/>
          </c:spPr>
          <c:marker>
            <c:symbol val="none"/>
          </c:marker>
          <c:cat>
            <c:strRef>
              <c:f>Visualization!$B$3:$B$7</c:f>
              <c:strCache>
                <c:ptCount val="5"/>
                <c:pt idx="0">
                  <c:v>2012</c:v>
                </c:pt>
                <c:pt idx="1">
                  <c:v>2013</c:v>
                </c:pt>
                <c:pt idx="2">
                  <c:v>2014</c:v>
                </c:pt>
                <c:pt idx="3">
                  <c:v>2015</c:v>
                </c:pt>
                <c:pt idx="4">
                  <c:v>2016</c:v>
                </c:pt>
              </c:strCache>
            </c:strRef>
          </c:cat>
          <c:val>
            <c:numRef>
              <c:f>Visualization!$D$3:$D$7</c:f>
              <c:numCache>
                <c:formatCode>[$$-409]#,##0.00</c:formatCode>
                <c:ptCount val="5"/>
                <c:pt idx="0">
                  <c:v>351438386000</c:v>
                </c:pt>
                <c:pt idx="1">
                  <c:v>372923694000</c:v>
                </c:pt>
                <c:pt idx="2">
                  <c:v>386139620000</c:v>
                </c:pt>
                <c:pt idx="3">
                  <c:v>269479669000</c:v>
                </c:pt>
                <c:pt idx="4">
                  <c:v>27949857000</c:v>
                </c:pt>
              </c:numCache>
            </c:numRef>
          </c:val>
          <c:smooth val="0"/>
          <c:extLst>
            <c:ext xmlns:c16="http://schemas.microsoft.com/office/drawing/2014/chart" uri="{C3380CC4-5D6E-409C-BE32-E72D297353CC}">
              <c16:uniqueId val="{00000001-C7B7-4E06-8310-F2DC7D549CA0}"/>
            </c:ext>
          </c:extLst>
        </c:ser>
        <c:dLbls>
          <c:showLegendKey val="0"/>
          <c:showVal val="0"/>
          <c:showCatName val="0"/>
          <c:showSerName val="0"/>
          <c:showPercent val="0"/>
          <c:showBubbleSize val="0"/>
        </c:dLbls>
        <c:smooth val="0"/>
        <c:axId val="392612143"/>
        <c:axId val="392615887"/>
      </c:lineChart>
      <c:catAx>
        <c:axId val="39261214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a:t>
                </a:r>
              </a:p>
            </c:rich>
          </c:tx>
          <c:layout>
            <c:manualLayout>
              <c:xMode val="edge"/>
              <c:yMode val="edge"/>
              <c:x val="0.54247777734748959"/>
              <c:y val="0.9119129226156690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615887"/>
        <c:crosses val="autoZero"/>
        <c:auto val="1"/>
        <c:lblAlgn val="ctr"/>
        <c:lblOffset val="100"/>
        <c:noMultiLvlLbl val="0"/>
      </c:catAx>
      <c:valAx>
        <c:axId val="3926158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Gross Profit</a:t>
                </a:r>
              </a:p>
            </c:rich>
          </c:tx>
          <c:layout>
            <c:manualLayout>
              <c:xMode val="edge"/>
              <c:yMode val="edge"/>
              <c:x val="2.8966543959110837E-2"/>
              <c:y val="0.3720297835055256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612143"/>
        <c:crosses val="autoZero"/>
        <c:crossBetween val="between"/>
      </c:valAx>
      <c:spPr>
        <a:noFill/>
        <a:ln>
          <a:noFill/>
        </a:ln>
        <a:effectLst/>
      </c:spPr>
    </c:plotArea>
    <c:legend>
      <c:legendPos val="b"/>
      <c:layout>
        <c:manualLayout>
          <c:xMode val="edge"/>
          <c:yMode val="edge"/>
          <c:x val="0.81299367247045273"/>
          <c:y val="0.23020706410812894"/>
          <c:w val="0.1870063275295471"/>
          <c:h val="0.1256115232612027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198399" y="1016861"/>
            <a:ext cx="3830271" cy="4094718"/>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GB" sz="840" dirty="0">
                <a:latin typeface="Open Sans"/>
                <a:ea typeface="Open Sans"/>
                <a:cs typeface="Open Sans"/>
                <a:sym typeface="Open Sans"/>
              </a:rPr>
              <a:t>Both sectors exhibited similar performance in year 2013 and 2014 however the industrial and energy sector experienced their lowest gross profit in year 2012 and 2016 respectively. The industrial sector showed a strong rally in profits from 2012 to 2015 where it peaked at about $411 billion but declined drastically by about 39% in 2016 whereas the energy sector showed a slow rally in profits from 2012 to 2014 and peaking at about $286.1 billion but eventually declined to an extreme low of about $27.9 billion in 2016. The reasons for these fluctuations were not considered as it is beyond the scope of this analysis. </a:t>
            </a:r>
          </a:p>
          <a:p>
            <a:pPr marL="0" lvl="0" indent="0" algn="l" rtl="0">
              <a:spcBef>
                <a:spcPts val="0"/>
              </a:spcBef>
              <a:spcAft>
                <a:spcPts val="1600"/>
              </a:spcAft>
              <a:buNone/>
            </a:pPr>
            <a:r>
              <a:rPr lang="en-GB" sz="840" dirty="0">
                <a:latin typeface="Open Sans"/>
                <a:ea typeface="Open Sans"/>
                <a:cs typeface="Open Sans"/>
                <a:sym typeface="Open Sans"/>
              </a:rPr>
              <a:t>The Industrial sector pulled a better average performance of about $6.24 billion across individual companies than the energy sector at $4.96 billion as can been seen from the summary statistics. The standard deviation indicates that the gross profit of the individual companies deviated more from the mean in the energy sector ($13.26 billion) than that of the industrial sector ($7.94 billion). The least gross profit generated across companies was higher in the industrial sector ($695,600) than the energy sector ($72,143) however the most profit generated was higher in the energy sector ($81.78 billion) while at $45.42 billion within the industrial sector.  A range of $44.72 billion for the industrial sector and $81.77 billion for the energy sector indicates that gross profit is more spread in the energy sector than in the industrial sector. Also, from the median values of $2.55 billion for the industrial sector and $1.04 billion for the energy sector, we can conclude that more than 50% of the individual companies in both the industrial and energy sectors generated less than the average gross profit of $6.24 and $4.9 billion respectively.</a:t>
            </a:r>
          </a:p>
        </p:txBody>
      </p:sp>
      <p:sp>
        <p:nvSpPr>
          <p:cNvPr id="60" name="Google Shape;60;p14"/>
          <p:cNvSpPr/>
          <p:nvPr/>
        </p:nvSpPr>
        <p:spPr>
          <a:xfrm>
            <a:off x="82378" y="1016861"/>
            <a:ext cx="4822622" cy="4094718"/>
          </a:xfrm>
          <a:prstGeom prst="rect">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GB"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Performance comparison of the industrial and the energy sector in terms of gross profit from 2012 to 2016</a:t>
            </a:r>
            <a:endParaRPr sz="2400" b="1" dirty="0">
              <a:solidFill>
                <a:schemeClr val="bg1"/>
              </a:solidFill>
              <a:latin typeface="Open Sans"/>
              <a:ea typeface="Open Sans"/>
              <a:cs typeface="Open Sans"/>
              <a:sym typeface="Open Sans"/>
            </a:endParaRPr>
          </a:p>
        </p:txBody>
      </p:sp>
      <p:pic>
        <p:nvPicPr>
          <p:cNvPr id="6" name="Picture 5">
            <a:extLst>
              <a:ext uri="{FF2B5EF4-FFF2-40B4-BE49-F238E27FC236}">
                <a16:creationId xmlns:a16="http://schemas.microsoft.com/office/drawing/2014/main" id="{7D07F2DC-987C-2CA6-16FC-97D15F4DDBA0}"/>
              </a:ext>
            </a:extLst>
          </p:cNvPr>
          <p:cNvPicPr>
            <a:picLocks noChangeAspect="1"/>
          </p:cNvPicPr>
          <p:nvPr/>
        </p:nvPicPr>
        <p:blipFill>
          <a:blip r:embed="rId3"/>
          <a:stretch>
            <a:fillRect/>
          </a:stretch>
        </p:blipFill>
        <p:spPr>
          <a:xfrm>
            <a:off x="629915" y="3773444"/>
            <a:ext cx="3999470" cy="1123950"/>
          </a:xfrm>
          <a:prstGeom prst="rect">
            <a:avLst/>
          </a:prstGeom>
        </p:spPr>
      </p:pic>
      <p:graphicFrame>
        <p:nvGraphicFramePr>
          <p:cNvPr id="4" name="Chart 3">
            <a:extLst>
              <a:ext uri="{FF2B5EF4-FFF2-40B4-BE49-F238E27FC236}">
                <a16:creationId xmlns:a16="http://schemas.microsoft.com/office/drawing/2014/main" id="{AD0CFB86-B9B7-4FE0-A03B-57498A2F3918}"/>
              </a:ext>
            </a:extLst>
          </p:cNvPr>
          <p:cNvGraphicFramePr>
            <a:graphicFrameLocks/>
          </p:cNvGraphicFramePr>
          <p:nvPr>
            <p:extLst>
              <p:ext uri="{D42A27DB-BD31-4B8C-83A1-F6EECF244321}">
                <p14:modId xmlns:p14="http://schemas.microsoft.com/office/powerpoint/2010/main" val="1860802444"/>
              </p:ext>
            </p:extLst>
          </p:nvPr>
        </p:nvGraphicFramePr>
        <p:xfrm>
          <a:off x="156520" y="1016861"/>
          <a:ext cx="4726142" cy="272311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351</Words>
  <Application>Microsoft Office PowerPoint</Application>
  <PresentationFormat>On-screen Show (16:9)</PresentationFormat>
  <Paragraphs>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Open Sans</vt:lpstr>
      <vt:lpstr>Arial</vt:lpstr>
      <vt:lpstr>Simple Light</vt:lpstr>
      <vt:lpstr>Performance comparison of the industrial and the energy sector in terms of gross profit from 2012 to 2016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comparison of the industrial and the energy sector in terms of gross profit from 2012 to 2016</dc:title>
  <cp:lastModifiedBy>NWABUEZE, IWUCHUKWU (Student)</cp:lastModifiedBy>
  <cp:revision>1</cp:revision>
  <dcterms:modified xsi:type="dcterms:W3CDTF">2022-11-15T08:06:27Z</dcterms:modified>
</cp:coreProperties>
</file>