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94f1018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94f1018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94f1018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94f1018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94f10184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94f1018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94f1018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94f1018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94f1018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94f1018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4f1018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4f1018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94f1018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94f1018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94f10184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94f10184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4f1018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4f1018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179cc7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179cc7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94f10184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94f10184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9626224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9626224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11ac6fd4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11ac6fd4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94f1018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94f1018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1ac6fd4f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1ac6fd4f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11ac6fd4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11ac6fd4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179cc7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179cc7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179cc72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179cc72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626224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9626224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94f10184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94f10184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9626224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9626224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626224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626224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972501a5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972501a5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972501a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972501a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94f1018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94f1018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94f1018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94f1018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4f1018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94f1018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4f10184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94f10184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drive/1GJ6P4EZ86cG-O0VLtO6ZcLLT93IPzrYh#scrollTo=mg3pjs_uTvMO&amp;line=14&amp;uniqifier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Translation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5200">
                <a:solidFill>
                  <a:schemeClr val="dk1"/>
                </a:solidFill>
              </a:rPr>
              <a:t>Uma visão sobre SMT, Seq2Seq e NMT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Alignment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6571"/>
              <a:buFont typeface="Arial"/>
              <a:buNone/>
            </a:pPr>
            <a:r>
              <a:rPr b="1" lang="pt-BR" sz="1944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componente importante:</a:t>
            </a:r>
            <a:endParaRPr b="1" sz="3244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552075"/>
            <a:ext cx="85206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Segundo componente mais importante desses tipos de sistemas SMT é o Modelo de Alinhamento. O </a:t>
            </a:r>
            <a:r>
              <a:rPr b="1" lang="pt-BR" sz="17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modelo de alinhamento é simplesmente um mapeamento entre cada palavra em uma frase de origem para uma palavra em uma sentença de destino. </a:t>
            </a:r>
            <a:r>
              <a:rPr lang="pt-BR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Também é possível, que várias </a:t>
            </a:r>
            <a:r>
              <a:rPr b="1" lang="pt-BR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palavras em uma frase de origem, seja mapeado para a mesma palavra em uma sentença de destino</a:t>
            </a:r>
            <a:r>
              <a:rPr lang="pt-BR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b="1" sz="23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126" y="2372725"/>
            <a:ext cx="51532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83625"/>
            <a:ext cx="2143125" cy="1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02124"/>
                </a:solidFill>
                <a:highlight>
                  <a:srgbClr val="F8F9FA"/>
                </a:highlight>
              </a:rPr>
              <a:t>Treinando o modelo</a:t>
            </a:r>
            <a:endParaRPr sz="2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202124"/>
                </a:solidFill>
                <a:highlight>
                  <a:srgbClr val="F8F9FA"/>
                </a:highlight>
              </a:rPr>
              <a:t>– alinhamento de palavras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202124"/>
                </a:solidFill>
                <a:highlight>
                  <a:srgbClr val="F8F9FA"/>
                </a:highlight>
              </a:rPr>
              <a:t>– extração de pares de frases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202124"/>
                </a:solidFill>
                <a:highlight>
                  <a:srgbClr val="F8F9FA"/>
                </a:highlight>
              </a:rPr>
              <a:t>– pontuação de pares de frases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Language model P(e) P(e): Language model probability as in ML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Translation model P(f |e) P(f |e): Translation model probability as in ML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Translation model P(e|f ) P(e|f ): Inverse translation model probability to be added to the generative one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SMT, components The translation model P(f |e)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Translation model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T(f ) = ˆe = argmaxe P(e) </a:t>
            </a:r>
            <a:r>
              <a:rPr b="1" lang="pt-BR">
                <a:solidFill>
                  <a:srgbClr val="FF0000"/>
                </a:solidFill>
              </a:rPr>
              <a:t>P(f |e)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Estimation of the lexical correspondence between languages.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How can be P(f |e) characterised?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NULL Quan tornes a casa ?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When are you coming back home ? </a:t>
            </a:r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3416500" y="3379500"/>
            <a:ext cx="5814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5"/>
          <p:cNvCxnSpPr/>
          <p:nvPr/>
        </p:nvCxnSpPr>
        <p:spPr>
          <a:xfrm flipH="1">
            <a:off x="3105775" y="3399550"/>
            <a:ext cx="9825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5"/>
          <p:cNvCxnSpPr/>
          <p:nvPr/>
        </p:nvCxnSpPr>
        <p:spPr>
          <a:xfrm flipH="1">
            <a:off x="3637225" y="3449675"/>
            <a:ext cx="10827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5"/>
          <p:cNvCxnSpPr/>
          <p:nvPr/>
        </p:nvCxnSpPr>
        <p:spPr>
          <a:xfrm flipH="1">
            <a:off x="4740000" y="3419600"/>
            <a:ext cx="50100" cy="7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5"/>
          <p:cNvCxnSpPr/>
          <p:nvPr/>
        </p:nvCxnSpPr>
        <p:spPr>
          <a:xfrm>
            <a:off x="4950525" y="3469725"/>
            <a:ext cx="321000" cy="6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5772700" y="3469725"/>
            <a:ext cx="30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fixar:</a:t>
            </a:r>
            <a:endParaRPr b="1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30668"/>
              <a:buFont typeface="Arial"/>
              <a:buNone/>
            </a:pPr>
            <a:r>
              <a:rPr lang="pt-BR" sz="3586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Em resumo, para esta abordagem, podemos dizer, os dois principais componentes de um modelo baseado em palavras são:</a:t>
            </a:r>
            <a:endParaRPr sz="3586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786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3586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 Léxico: que armazena as possíveis traduções de palavras</a:t>
            </a:r>
            <a:endParaRPr sz="3586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786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3586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 Modelo de Alinhamento (um para um OU um para vários)</a:t>
            </a:r>
            <a:endParaRPr sz="3586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pt-BR" sz="2882">
                <a:solidFill>
                  <a:schemeClr val="accent1"/>
                </a:solidFill>
                <a:highlight>
                  <a:srgbClr val="FFFFFF"/>
                </a:highlight>
              </a:rPr>
              <a:t>Curiosidade: "Esta era a abordagem SMT base para o Google Tradutor quando foi lançado".</a:t>
            </a:r>
            <a:endParaRPr b="1" sz="2582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</a:rPr>
              <a:t>Parte 2 - </a:t>
            </a:r>
            <a:r>
              <a:rPr b="1" lang="pt-BR" sz="2400">
                <a:solidFill>
                  <a:srgbClr val="242424"/>
                </a:solidFill>
                <a:highlight>
                  <a:schemeClr val="lt1"/>
                </a:highlight>
              </a:rPr>
              <a:t>Seq2Seq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Aprendizagem sequência a sequência com redes neurais</a:t>
            </a:r>
            <a:endParaRPr sz="24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Referência: </a:t>
            </a:r>
            <a:endParaRPr sz="24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"Sequence to Sequence Learning with Neural Networks" de Ilya Sutskever, Oriol Vinyals, Quoc V. Le (2014)</a:t>
            </a:r>
            <a:endParaRPr sz="24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735">
                <a:solidFill>
                  <a:srgbClr val="242424"/>
                </a:solidFill>
                <a:highlight>
                  <a:srgbClr val="FFFFFF"/>
                </a:highlight>
              </a:rPr>
              <a:t>Problemas e Motivações</a:t>
            </a:r>
            <a:endParaRPr sz="252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83100" y="1247900"/>
            <a:ext cx="85206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7493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RNN tradicionais e o desvanecimento do gradiente</a:t>
            </a:r>
            <a:endParaRPr sz="6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LSTM para ler a sequência de entrada, um passo de tempo de cada vez, para obter uma grande representação vetorial de dimensão fixa</a:t>
            </a:r>
            <a:endParaRPr sz="6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Uma memória de curto prazo de longa duração (LSTM) multicamadas para mapear a sequência de entrada para um vetor de uma dimensionalidade fixa e, em seguida, outro LSTM profundo para decodificar a sequência de destino do vetor</a:t>
            </a:r>
            <a:endParaRPr sz="6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t/>
            </a:r>
            <a:endParaRPr sz="31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003250"/>
            <a:ext cx="8520600" cy="20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Sequência para sequência (Sq2Sq) ou codificador &lt;=&gt;decodificador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735">
                <a:solidFill>
                  <a:srgbClr val="242424"/>
                </a:solidFill>
                <a:highlight>
                  <a:srgbClr val="FFFFFF"/>
                </a:highlight>
              </a:rPr>
              <a:t>Arquitetura</a:t>
            </a:r>
            <a:endParaRPr sz="2520"/>
          </a:p>
        </p:txBody>
      </p:sp>
      <p:sp>
        <p:nvSpPr>
          <p:cNvPr id="179" name="Google Shape;179;p29"/>
          <p:cNvSpPr/>
          <p:nvPr/>
        </p:nvSpPr>
        <p:spPr>
          <a:xfrm>
            <a:off x="837450" y="3100475"/>
            <a:ext cx="1996500" cy="12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366700" y="4263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Inputs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3835075" y="2270475"/>
            <a:ext cx="1116600" cy="21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Decoder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2950050" y="1921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Outputs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3924750" y="442957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Outputs</a:t>
            </a:r>
            <a:endParaRPr/>
          </a:p>
        </p:txBody>
      </p:sp>
      <p:cxnSp>
        <p:nvCxnSpPr>
          <p:cNvPr id="184" name="Google Shape;184;p29"/>
          <p:cNvCxnSpPr>
            <a:stCxn id="179" idx="0"/>
            <a:endCxn id="181" idx="1"/>
          </p:cNvCxnSpPr>
          <p:nvPr/>
        </p:nvCxnSpPr>
        <p:spPr>
          <a:xfrm flipH="1" rot="-5400000">
            <a:off x="2710650" y="2225525"/>
            <a:ext cx="249600" cy="1999500"/>
          </a:xfrm>
          <a:prstGeom prst="bentConnector4">
            <a:avLst>
              <a:gd fmla="val -95403" name="adj1"/>
              <a:gd fmla="val 749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735">
                <a:solidFill>
                  <a:srgbClr val="242424"/>
                </a:solidFill>
                <a:highlight>
                  <a:srgbClr val="FFFFFF"/>
                </a:highlight>
              </a:rPr>
              <a:t>Arquitetura</a:t>
            </a:r>
            <a:endParaRPr sz="2520"/>
          </a:p>
        </p:txBody>
      </p:sp>
      <p:sp>
        <p:nvSpPr>
          <p:cNvPr id="191" name="Google Shape;191;p30"/>
          <p:cNvSpPr/>
          <p:nvPr/>
        </p:nvSpPr>
        <p:spPr>
          <a:xfrm>
            <a:off x="695250" y="3002300"/>
            <a:ext cx="1996500" cy="12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</a:t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5200000" y="1916975"/>
            <a:ext cx="1116600" cy="21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Decoder</a:t>
            </a:r>
            <a:endParaRPr/>
          </a:p>
        </p:txBody>
      </p:sp>
      <p:cxnSp>
        <p:nvCxnSpPr>
          <p:cNvPr id="193" name="Google Shape;193;p30"/>
          <p:cNvCxnSpPr>
            <a:stCxn id="194" idx="3"/>
            <a:endCxn id="192" idx="1"/>
          </p:cNvCxnSpPr>
          <p:nvPr/>
        </p:nvCxnSpPr>
        <p:spPr>
          <a:xfrm>
            <a:off x="2944050" y="2319950"/>
            <a:ext cx="2256000" cy="676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/>
          <p:nvPr/>
        </p:nvSpPr>
        <p:spPr>
          <a:xfrm>
            <a:off x="456450" y="2177600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0.1,0.2,...</a:t>
            </a:r>
            <a:endParaRPr sz="1000"/>
          </a:p>
        </p:txBody>
      </p:sp>
      <p:sp>
        <p:nvSpPr>
          <p:cNvPr id="196" name="Google Shape;196;p30"/>
          <p:cNvSpPr/>
          <p:nvPr/>
        </p:nvSpPr>
        <p:spPr>
          <a:xfrm>
            <a:off x="1281150" y="2177600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0.3,0.1,...</a:t>
            </a:r>
            <a:endParaRPr sz="1000"/>
          </a:p>
        </p:txBody>
      </p:sp>
      <p:sp>
        <p:nvSpPr>
          <p:cNvPr id="194" name="Google Shape;194;p30"/>
          <p:cNvSpPr/>
          <p:nvPr/>
        </p:nvSpPr>
        <p:spPr>
          <a:xfrm>
            <a:off x="2119350" y="2177600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0.2,0.3,...</a:t>
            </a:r>
            <a:endParaRPr sz="1000"/>
          </a:p>
        </p:txBody>
      </p:sp>
      <p:sp>
        <p:nvSpPr>
          <p:cNvPr id="197" name="Google Shape;197;p30"/>
          <p:cNvSpPr/>
          <p:nvPr/>
        </p:nvSpPr>
        <p:spPr>
          <a:xfrm>
            <a:off x="463225" y="45871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Welcome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8" name="Google Shape;198;p30"/>
          <p:cNvSpPr/>
          <p:nvPr/>
        </p:nvSpPr>
        <p:spPr>
          <a:xfrm>
            <a:off x="1281150" y="45871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to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9" name="Google Shape;199;p30"/>
          <p:cNvSpPr/>
          <p:nvPr/>
        </p:nvSpPr>
        <p:spPr>
          <a:xfrm>
            <a:off x="2099075" y="45871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University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00" name="Google Shape;200;p30"/>
          <p:cNvCxnSpPr>
            <a:stCxn id="198" idx="0"/>
            <a:endCxn id="191" idx="2"/>
          </p:cNvCxnSpPr>
          <p:nvPr/>
        </p:nvCxnSpPr>
        <p:spPr>
          <a:xfrm rot="10800000">
            <a:off x="1693500" y="4213975"/>
            <a:ext cx="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0"/>
          <p:cNvCxnSpPr>
            <a:stCxn id="191" idx="0"/>
            <a:endCxn id="196" idx="2"/>
          </p:cNvCxnSpPr>
          <p:nvPr/>
        </p:nvCxnSpPr>
        <p:spPr>
          <a:xfrm rot="10800000">
            <a:off x="1693500" y="2462300"/>
            <a:ext cx="0" cy="5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0"/>
          <p:cNvSpPr/>
          <p:nvPr/>
        </p:nvSpPr>
        <p:spPr>
          <a:xfrm>
            <a:off x="4445038" y="44510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Bem-vindo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3" name="Google Shape;203;p30"/>
          <p:cNvSpPr/>
          <p:nvPr/>
        </p:nvSpPr>
        <p:spPr>
          <a:xfrm>
            <a:off x="6246838" y="44510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à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4" name="Google Shape;204;p30"/>
          <p:cNvSpPr/>
          <p:nvPr/>
        </p:nvSpPr>
        <p:spPr>
          <a:xfrm>
            <a:off x="5269738" y="4451075"/>
            <a:ext cx="9771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Universidade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30"/>
          <p:cNvSpPr txBox="1"/>
          <p:nvPr/>
        </p:nvSpPr>
        <p:spPr>
          <a:xfrm>
            <a:off x="4258300" y="884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Output</a:t>
            </a:r>
            <a:endParaRPr/>
          </a:p>
        </p:txBody>
      </p:sp>
      <p:cxnSp>
        <p:nvCxnSpPr>
          <p:cNvPr id="206" name="Google Shape;206;p30"/>
          <p:cNvCxnSpPr>
            <a:stCxn id="204" idx="0"/>
            <a:endCxn id="192" idx="2"/>
          </p:cNvCxnSpPr>
          <p:nvPr/>
        </p:nvCxnSpPr>
        <p:spPr>
          <a:xfrm rot="10800000">
            <a:off x="5758288" y="4076075"/>
            <a:ext cx="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0"/>
          <p:cNvSpPr/>
          <p:nvPr/>
        </p:nvSpPr>
        <p:spPr>
          <a:xfrm>
            <a:off x="4521238" y="12506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Bem-vindo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30"/>
          <p:cNvSpPr/>
          <p:nvPr/>
        </p:nvSpPr>
        <p:spPr>
          <a:xfrm>
            <a:off x="5345938" y="1250675"/>
            <a:ext cx="8247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à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9" name="Google Shape;209;p30"/>
          <p:cNvSpPr/>
          <p:nvPr/>
        </p:nvSpPr>
        <p:spPr>
          <a:xfrm>
            <a:off x="6170638" y="1250675"/>
            <a:ext cx="977100" cy="2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Universidade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10" name="Google Shape;210;p30"/>
          <p:cNvCxnSpPr>
            <a:stCxn id="192" idx="0"/>
            <a:endCxn id="208" idx="2"/>
          </p:cNvCxnSpPr>
          <p:nvPr/>
        </p:nvCxnSpPr>
        <p:spPr>
          <a:xfrm rot="10800000">
            <a:off x="5758300" y="1535375"/>
            <a:ext cx="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675300"/>
            <a:ext cx="85206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7826"/>
              </a:lnSpc>
              <a:spcBef>
                <a:spcPts val="45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879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60"/>
              <a:buChar char="-"/>
            </a:pP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O codificador interpreta a sequência 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x 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em um vetor 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c 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∈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Rm. Uma palavra 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w 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∈ 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V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 pode, em geral, ser representada como um vetor 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v_w 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∈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R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^|V|</a:t>
            </a:r>
            <a:endParaRPr i="1" sz="146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i="1" sz="146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460"/>
              <a:buChar char="-"/>
            </a:pPr>
            <a:r>
              <a:rPr lang="pt-BR" sz="1460">
                <a:solidFill>
                  <a:srgbClr val="242424"/>
                </a:solidFill>
                <a:highlight>
                  <a:srgbClr val="FFFFFF"/>
                </a:highlight>
              </a:rPr>
              <a:t>Lê a sequência de entrada de tokens (ou seja, palavras de uma frase) um a um e, em seguida, produz um vetor de contexto de dimensão fixa (ou seja, resume as informações em um vetor de um tamanho definido)</a:t>
            </a:r>
            <a:r>
              <a:rPr i="1" lang="pt-BR" sz="1460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endParaRPr i="1" sz="146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i="1" sz="146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60"/>
              <a:buChar char="-"/>
            </a:pPr>
            <a:r>
              <a:rPr lang="pt-BR" sz="1460">
                <a:solidFill>
                  <a:srgbClr val="16191F"/>
                </a:solidFill>
              </a:rPr>
              <a:t>Uma camada de codificador. Depois que os tokens de entrada são mapeados em um espaço de recurso dimensional, a sequência é passada por uma camada de codificador para compactar todas as informações da camada de incorporação de entrada (de toda a sequência) em um vetor de recurso de comprimento fixo. Normalmente, um codificador é feito de redes do tipo RNN, como a memória de longo a curto prazo (LSTM) ou a unidade recorrente fechada (GRU)</a:t>
            </a:r>
            <a:endParaRPr sz="1460">
              <a:solidFill>
                <a:srgbClr val="16191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4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i="1" sz="1879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52400" y="152400"/>
            <a:ext cx="30000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pt-BR" sz="3309">
                <a:solidFill>
                  <a:srgbClr val="242424"/>
                </a:solidFill>
                <a:highlight>
                  <a:schemeClr val="lt1"/>
                </a:highlight>
              </a:rPr>
              <a:t>Codificador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51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Overview</a:t>
            </a:r>
            <a:endParaRPr sz="39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08150" y="1730900"/>
            <a:ext cx="479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a tradução automática?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86975" y="3102500"/>
            <a:ext cx="369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sua relevância?</a:t>
            </a:r>
            <a:endParaRPr sz="24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235500" y="1721100"/>
            <a:ext cx="85206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242424"/>
              </a:buClr>
              <a:buSzPts val="1500"/>
              <a:buChar char="-"/>
            </a:pP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</a:rPr>
              <a:t>O decodificador pegará o vetor </a:t>
            </a:r>
            <a:r>
              <a:rPr i="1" lang="pt-BR" sz="1500">
                <a:solidFill>
                  <a:srgbClr val="242424"/>
                </a:solidFill>
                <a:highlight>
                  <a:srgbClr val="FFFFFF"/>
                </a:highlight>
              </a:rPr>
              <a:t>c</a:t>
            </a: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</a:rPr>
              <a:t> do codificador e o mapeará em uma sequência de palavras de </a:t>
            </a:r>
            <a:r>
              <a:rPr i="1" lang="pt-BR" sz="1500">
                <a:solidFill>
                  <a:srgbClr val="242424"/>
                </a:solidFill>
                <a:highlight>
                  <a:srgbClr val="FFFFFF"/>
                </a:highlight>
              </a:rPr>
              <a:t>V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-"/>
            </a:pP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</a:rPr>
              <a:t>Pegará o </a:t>
            </a:r>
            <a:r>
              <a:rPr b="1" lang="pt-BR" sz="1500">
                <a:solidFill>
                  <a:srgbClr val="242424"/>
                </a:solidFill>
                <a:highlight>
                  <a:srgbClr val="FFFFFF"/>
                </a:highlight>
              </a:rPr>
              <a:t>vetor de contexto</a:t>
            </a: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</a:rPr>
              <a:t> e cria uma sequência de saída um token de cada vez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500"/>
              <a:buChar char="-"/>
            </a:pPr>
            <a:r>
              <a:rPr lang="pt-BR" sz="1500">
                <a:solidFill>
                  <a:srgbClr val="16191F"/>
                </a:solidFill>
              </a:rPr>
              <a:t>Uma camada de decodificador. A camada de decodificador pega esse vetor de recurso codificado e produz a sequência de tokens de saída. Essa camada também é geralmente criada com arquiteturas (LSTM e GRU). </a:t>
            </a:r>
            <a:endParaRPr sz="1500">
              <a:solidFill>
                <a:srgbClr val="1619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52400" y="1524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782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242424"/>
                </a:solidFill>
                <a:highlight>
                  <a:schemeClr val="lt1"/>
                </a:highlight>
              </a:rPr>
              <a:t>D</a:t>
            </a:r>
            <a:r>
              <a:rPr b="1" lang="pt-BR" sz="3300">
                <a:solidFill>
                  <a:srgbClr val="242424"/>
                </a:solidFill>
                <a:highlight>
                  <a:schemeClr val="lt1"/>
                </a:highlight>
              </a:rPr>
              <a:t>ecodificador</a:t>
            </a:r>
            <a:endParaRPr b="1" sz="3300">
              <a:solidFill>
                <a:srgbClr val="24242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900" y="1000075"/>
            <a:ext cx="85206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- Um sistema SMT baseado em frases alcança uma pontuação BLEU de 33,3 no mesmo conjunto de dados. Quando usado o LSTM para reordenar as 1000 hipóteses produzidas pelo referido sistema SMT, seu score BLEU aumenta para 36,5, o que se aproxima do melhor resultado anterior nessa tarefa.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- O LSTM também aprendeu representações de frases e sentenças sensíveis à ordem das palavras e relativamente invariantes para a voz ativa e passiva.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52400" y="152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Resultados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</a:rPr>
              <a:t>Parte 3 - </a:t>
            </a: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</a:rPr>
              <a:t>Neural Machine Translation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Redes neurais profundas típicas usadas em dados de sequência</a:t>
            </a:r>
            <a:endParaRPr sz="24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Referência: </a:t>
            </a:r>
            <a:endParaRPr sz="24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"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Neural Machine Translation by Jointly Learning to Align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" 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</a:rPr>
              <a:t>de Dzmitry Bahdanau, Kyunghyun Cho e Yoshua Bengio (2015)</a:t>
            </a:r>
            <a:endParaRPr sz="24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735">
                <a:solidFill>
                  <a:srgbClr val="242424"/>
                </a:solidFill>
                <a:highlight>
                  <a:srgbClr val="FFFFFF"/>
                </a:highlight>
              </a:rPr>
              <a:t>Problemas e Motivações</a:t>
            </a:r>
            <a:endParaRPr sz="2520"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83100" y="866900"/>
            <a:ext cx="85206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7493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desvantagem de uma e</a:t>
            </a: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strutura de codificador e decodificador é que o desempenho do modelo diminui à medida que o comprimento da sequência de origem aumenta, devido ao limite de quantidade de informações que o vetor de recurso codificado de comprimento fixo pode conter. </a:t>
            </a:r>
            <a:endParaRPr sz="6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pt-BR" sz="6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Para enfrentar esse problema, em 2015, Bahdanau et al. propuseram o mecanismo de atenção. Em um mecanismo de atenção, o decodificador tenta encontrar o local na sequência do codificador onde poderiam estar as informações mais importantes e usa essas informações e as palavras decodificadas anteriormente para prever o próximo token na sequência.  </a:t>
            </a:r>
            <a:endParaRPr sz="6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t/>
            </a:r>
            <a:endParaRPr sz="31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735">
                <a:solidFill>
                  <a:srgbClr val="242424"/>
                </a:solidFill>
                <a:highlight>
                  <a:srgbClr val="FFFFFF"/>
                </a:highlight>
              </a:rPr>
              <a:t>Mecanismo de atenção</a:t>
            </a:r>
            <a:endParaRPr sz="2520"/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795114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735">
                <a:solidFill>
                  <a:srgbClr val="242424"/>
                </a:solidFill>
                <a:highlight>
                  <a:srgbClr val="FFFFFF"/>
                </a:highlight>
              </a:rPr>
              <a:t>Mecanismo de atenção</a:t>
            </a:r>
            <a:endParaRPr sz="2520"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83100" y="1705100"/>
            <a:ext cx="85206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Pontuações de Atenção (Attention Scores)</a:t>
            </a:r>
            <a:r>
              <a:rPr lang="pt-BR" sz="1300">
                <a:solidFill>
                  <a:schemeClr val="dk1"/>
                </a:solidFill>
              </a:rPr>
              <a:t>: No início de cada etapa de geração de palavras no decodificador, o mecanismo de atenção calcula pontuações de atenção para todas as palavras no codificador, indicando a relevância de cada palavra no contexto da palavra que está sendo gerada no momento.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Contexto Ponderado (Weighted Context)</a:t>
            </a:r>
            <a:r>
              <a:rPr lang="pt-BR" sz="1300">
                <a:solidFill>
                  <a:schemeClr val="dk1"/>
                </a:solidFill>
              </a:rPr>
              <a:t>: Com base nas pontuações de atenção, um contexto ponderado é calculado como uma combinação linear das representações de todas as palavras no codificador. Palavras que têm maior pontuação de atenção contribuem mais para o contexto ponderado, o que permite que o modelo se concentre nas partes relevantes da sequência de entrada.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Incorporação do Contexto</a:t>
            </a:r>
            <a:r>
              <a:rPr lang="pt-BR" sz="1300">
                <a:solidFill>
                  <a:schemeClr val="dk1"/>
                </a:solidFill>
              </a:rPr>
              <a:t>: O contexto ponderado é incorporado à geração da palavra atual no decodificador. Isso significa que a palavra sendo gerada no momento é influenciada pelas informações relevantes na sequência de entrada, resultando em traduções mais precisas.</a:t>
            </a:r>
            <a:endParaRPr sz="2000"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Quadro comparativo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925"/>
            <a:ext cx="78200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Desempenho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85475"/>
            <a:ext cx="84087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pt-BR" sz="2400">
                <a:solidFill>
                  <a:srgbClr val="202124"/>
                </a:solidFill>
                <a:highlight>
                  <a:srgbClr val="F8F9FA"/>
                </a:highlight>
              </a:rPr>
              <a:t>BLEU -</a:t>
            </a:r>
            <a:r>
              <a:rPr lang="pt-BR" sz="2400">
                <a:solidFill>
                  <a:srgbClr val="202124"/>
                </a:solidFill>
                <a:highlight>
                  <a:srgbClr val="F8F9FA"/>
                </a:highlight>
              </a:rPr>
              <a:t> um algoritmo para avaliar a qualidade do texto que foi traduzido por máquina de uma língua natural para outra</a:t>
            </a:r>
            <a:endParaRPr sz="24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528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lang="pt-BR" sz="2400">
                <a:solidFill>
                  <a:srgbClr val="202124"/>
                </a:solidFill>
                <a:highlight>
                  <a:srgbClr val="F8F9FA"/>
                </a:highlight>
              </a:rPr>
              <a:t>Se correlaciona com julgamentos humanos.</a:t>
            </a:r>
            <a:endParaRPr sz="24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528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adequação 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é uma medida para saber se todo o significado foi expresso da língua de origem para a língua de destino</a:t>
            </a:r>
            <a:endParaRPr sz="2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528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AutoNum type="arabicPeriod"/>
            </a:pP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Fidelidade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é a medida em que uma </a:t>
            </a: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tradução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traduz com precisão o significado do texto de origem</a:t>
            </a:r>
            <a:endParaRPr sz="2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528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AutoNum type="arabicPeriod"/>
            </a:pPr>
            <a:r>
              <a:rPr b="1"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fluência </a:t>
            </a:r>
            <a:r>
              <a:rPr lang="pt-BR" sz="24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mede o quão gramaticalmente bem formadas as frases são, juntamente com a facilidade de interpretação.</a:t>
            </a:r>
            <a:endParaRPr sz="24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</a:t>
            </a:r>
            <a:endParaRPr/>
          </a:p>
        </p:txBody>
      </p:sp>
      <p:sp>
        <p:nvSpPr>
          <p:cNvPr id="279" name="Google Shape;279;p40"/>
          <p:cNvSpPr txBox="1"/>
          <p:nvPr/>
        </p:nvSpPr>
        <p:spPr>
          <a:xfrm>
            <a:off x="3476850" y="2129850"/>
            <a:ext cx="289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https://colab.research.google.com/drive/1GJ6P4EZ86cG-O0VLtO6ZcLLT93IPzrYh#scrollTo=mg3pjs_uTvMO&amp;line=14&amp;uniqifier=1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1182675" y="3730950"/>
            <a:ext cx="555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Seq2Seq</a:t>
            </a:r>
            <a:r>
              <a:rPr lang="pt-BR"/>
              <a:t>: </a:t>
            </a:r>
            <a:r>
              <a:rPr lang="pt-BR"/>
              <a:t>implementamos</a:t>
            </a:r>
            <a:r>
              <a:rPr lang="pt-BR"/>
              <a:t> um modelo de rede neural com uma camada LSTM, treinado para prever uma sequência de saída com base em uma sequência de entrada. O modelo será treinado usando os dados de treinamento fornecidos e, em seguida, é usado para fazer previsões em uma sequência de teste.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5582450" y="1350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NMT:</a:t>
            </a:r>
            <a:r>
              <a:rPr lang="pt-BR"/>
              <a:t> </a:t>
            </a:r>
            <a:r>
              <a:rPr lang="pt-BR"/>
              <a:t>implementamos</a:t>
            </a:r>
            <a:r>
              <a:rPr lang="pt-BR"/>
              <a:t> um modelo de rede neural com uma camada de atenção multihead baseada na arquitetura Transformer. O modelo é treinado para prever uma sequência de saída com base em uma sequência de entrada. </a:t>
            </a:r>
            <a:endParaRPr/>
          </a:p>
        </p:txBody>
      </p:sp>
      <p:cxnSp>
        <p:nvCxnSpPr>
          <p:cNvPr id="283" name="Google Shape;283;p40"/>
          <p:cNvCxnSpPr>
            <a:stCxn id="282" idx="2"/>
            <a:endCxn id="279" idx="3"/>
          </p:cNvCxnSpPr>
          <p:nvPr/>
        </p:nvCxnSpPr>
        <p:spPr>
          <a:xfrm flipH="1">
            <a:off x="6369350" y="1828275"/>
            <a:ext cx="7131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40"/>
          <p:cNvCxnSpPr>
            <a:stCxn id="281" idx="0"/>
            <a:endCxn id="279" idx="2"/>
          </p:cNvCxnSpPr>
          <p:nvPr/>
        </p:nvCxnSpPr>
        <p:spPr>
          <a:xfrm flipH="1" rot="10800000">
            <a:off x="3962625" y="3176550"/>
            <a:ext cx="9606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40"/>
          <p:cNvSpPr txBox="1"/>
          <p:nvPr/>
        </p:nvSpPr>
        <p:spPr>
          <a:xfrm>
            <a:off x="457200" y="11430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SMT</a:t>
            </a:r>
            <a:r>
              <a:rPr lang="pt-BR"/>
              <a:t>: </a:t>
            </a:r>
            <a:r>
              <a:rPr lang="pt-BR"/>
              <a:t>tradução de uma sentença de entrada de inglês para português com base em um dicionário de tradução. </a:t>
            </a:r>
            <a:endParaRPr/>
          </a:p>
        </p:txBody>
      </p:sp>
      <p:cxnSp>
        <p:nvCxnSpPr>
          <p:cNvPr id="286" name="Google Shape;286;p40"/>
          <p:cNvCxnSpPr>
            <a:stCxn id="285" idx="2"/>
            <a:endCxn id="279" idx="1"/>
          </p:cNvCxnSpPr>
          <p:nvPr/>
        </p:nvCxnSpPr>
        <p:spPr>
          <a:xfrm>
            <a:off x="1957200" y="2189700"/>
            <a:ext cx="15198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1893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2400"/>
              </a:spcAft>
              <a:buNone/>
            </a:pPr>
            <a:r>
              <a:rPr b="1" lang="pt-BR" sz="3150">
                <a:solidFill>
                  <a:srgbClr val="242424"/>
                </a:solidFill>
                <a:highlight>
                  <a:schemeClr val="lt1"/>
                </a:highlight>
              </a:rPr>
              <a:t>Parte 1 </a:t>
            </a:r>
            <a:r>
              <a:rPr lang="pt-BR" sz="3150">
                <a:solidFill>
                  <a:srgbClr val="242424"/>
                </a:solidFill>
                <a:highlight>
                  <a:schemeClr val="lt1"/>
                </a:highlight>
              </a:rPr>
              <a:t>Tradução automática estatística </a:t>
            </a:r>
            <a:br>
              <a:rPr lang="pt-BR" sz="3150">
                <a:solidFill>
                  <a:srgbClr val="242424"/>
                </a:solidFill>
                <a:highlight>
                  <a:schemeClr val="lt1"/>
                </a:highlight>
              </a:rPr>
            </a:br>
            <a:r>
              <a:rPr i="1" lang="pt-BR" sz="3150">
                <a:solidFill>
                  <a:srgbClr val="242424"/>
                </a:solidFill>
                <a:highlight>
                  <a:schemeClr val="lt1"/>
                </a:highlight>
              </a:rPr>
              <a:t>Statistical Machine Translation (SMT)</a:t>
            </a:r>
            <a:endParaRPr i="1" sz="39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461150"/>
            <a:ext cx="707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Tradução de idiomas orientada por dados </a:t>
            </a:r>
            <a:endParaRPr sz="29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3223150"/>
            <a:ext cx="70734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Problema</a:t>
            </a:r>
            <a:endParaRPr sz="2000">
              <a:solidFill>
                <a:srgbClr val="242424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Arquitetura</a:t>
            </a:r>
            <a:endParaRPr sz="2000">
              <a:solidFill>
                <a:srgbClr val="242424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Aprendizado</a:t>
            </a:r>
            <a:endParaRPr sz="2000">
              <a:solidFill>
                <a:srgbClr val="242424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101600" y="-138325"/>
            <a:ext cx="72414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80"/>
              <a:t>Abordagens - </a:t>
            </a:r>
            <a:r>
              <a:rPr lang="pt-BR" sz="2060"/>
              <a:t>Antes da </a:t>
            </a:r>
            <a:r>
              <a:rPr i="1" lang="pt-BR" sz="2060">
                <a:solidFill>
                  <a:srgbClr val="242424"/>
                </a:solidFill>
                <a:highlight>
                  <a:schemeClr val="lt1"/>
                </a:highlight>
              </a:rPr>
              <a:t>SMT</a:t>
            </a:r>
            <a:endParaRPr sz="2060"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68400" y="688500"/>
            <a:ext cx="8520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b="1" lang="pt-BR" sz="1210"/>
              <a:t>Tradução Direta -</a:t>
            </a:r>
            <a:r>
              <a:rPr lang="pt-BR" sz="1210"/>
              <a:t> Mapeamento direto  de palavras-fontes para palavras alvo sem passar por outro nível de análise.</a:t>
            </a:r>
            <a:endParaRPr sz="1210"/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210"/>
              <a:t>Ex. </a:t>
            </a:r>
            <a:r>
              <a:rPr b="1" lang="pt-BR" sz="1210"/>
              <a:t>Entrada</a:t>
            </a:r>
            <a:r>
              <a:rPr lang="pt-BR" sz="1210"/>
              <a:t>: A casa do meu avô é linda.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210"/>
              <a:t>                                                                                      </a:t>
            </a:r>
            <a:r>
              <a:rPr b="1" lang="pt-BR" sz="1210"/>
              <a:t>Saída</a:t>
            </a:r>
            <a:r>
              <a:rPr lang="pt-BR" sz="1210"/>
              <a:t>: _house_my granddad_beautiful.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210"/>
              <a:t>                          NÃO é capaz de  lidar com a estrutura( sintaxe) da língua.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/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b="1" lang="pt-BR" sz="1210"/>
              <a:t>Tradução Automática Baseada em Regras: </a:t>
            </a:r>
            <a:r>
              <a:rPr lang="pt-BR" sz="1210"/>
              <a:t> é baseada em conhecimento </a:t>
            </a:r>
            <a:r>
              <a:rPr lang="pt-BR" sz="1210"/>
              <a:t>desenvolvido</a:t>
            </a:r>
            <a:r>
              <a:rPr lang="pt-BR" sz="1210"/>
              <a:t> por meio de regra </a:t>
            </a:r>
            <a:r>
              <a:rPr lang="pt-BR" sz="1210"/>
              <a:t>linguística</a:t>
            </a:r>
            <a:r>
              <a:rPr lang="pt-BR" sz="1210"/>
              <a:t>, que levam em consideração  morfologia, sintaxe e semântica da </a:t>
            </a:r>
            <a:r>
              <a:rPr lang="pt-BR" sz="1210"/>
              <a:t>língua</a:t>
            </a:r>
            <a:r>
              <a:rPr lang="pt-BR" sz="1210"/>
              <a:t> de origem e de destino. A regra é formulada e criada manualmente por especialistas de linguagem.</a:t>
            </a:r>
            <a:endParaRPr sz="121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10"/>
              <a:t>Ex. &lt;SUB&gt;&lt;PREP/de&gt;+&lt;Det/[a/o]&gt; ⇒’s &lt;SUB&gt;  Cada palavra tem seu papel</a:t>
            </a:r>
            <a:endParaRPr sz="121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10"/>
              <a:t>Desvantagem:</a:t>
            </a:r>
            <a:r>
              <a:rPr lang="pt-BR" sz="1210"/>
              <a:t> Necessidade de mapear  o conhecimento </a:t>
            </a:r>
            <a:r>
              <a:rPr lang="pt-BR" sz="1210"/>
              <a:t>linguístico</a:t>
            </a:r>
            <a:r>
              <a:rPr lang="pt-BR" sz="1210"/>
              <a:t> em regras corretas. </a:t>
            </a:r>
            <a:r>
              <a:rPr lang="pt-BR" sz="1210"/>
              <a:t>— </a:t>
            </a:r>
            <a:r>
              <a:rPr b="1" lang="pt-BR" sz="1210"/>
              <a:t>Limitada</a:t>
            </a:r>
            <a:r>
              <a:rPr b="1" lang="pt-BR" sz="1210"/>
              <a:t> </a:t>
            </a:r>
            <a:r>
              <a:rPr lang="pt-BR" sz="1210"/>
              <a:t>- já que a língua está sempre mudando.</a:t>
            </a:r>
            <a:endParaRPr sz="1210"/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b="1" lang="pt-BR" sz="1210"/>
              <a:t>Tradução por Interlíngua: </a:t>
            </a:r>
            <a:r>
              <a:rPr lang="pt-BR" sz="1210"/>
              <a:t>Uso de uma intermediária - metalíngua - independente das linguas envolvidas e ao mesmo tempo capas de representar informações de qualquer outra. </a:t>
            </a:r>
            <a:r>
              <a:rPr b="1" lang="pt-BR" sz="1210"/>
              <a:t>Desvantagem :</a:t>
            </a:r>
            <a:r>
              <a:rPr lang="pt-BR" sz="1210"/>
              <a:t> </a:t>
            </a:r>
            <a:r>
              <a:rPr b="1" lang="pt-BR" sz="1210"/>
              <a:t>Ingenuidade</a:t>
            </a:r>
            <a:r>
              <a:rPr lang="pt-BR" sz="1210"/>
              <a:t> em acreditar que existe a possibilidade de ser criar uma linguagem universal.</a:t>
            </a:r>
            <a:endParaRPr sz="1210"/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0"/>
              <a:buAutoNum type="arabicPeriod"/>
            </a:pPr>
            <a:r>
              <a:rPr b="1" lang="pt-BR" sz="1210"/>
              <a:t>Tradução automática Baseada em exemplos: </a:t>
            </a:r>
            <a:r>
              <a:rPr lang="pt-BR" sz="1210"/>
              <a:t>EBMT( Example Based Machine Translation) é proposto um modelo baseado em imitação de exemplos de tradução de frases semelhantes, buscando traduzir a partir dos exemplos existentes( usa sequênciaa de palavras). </a:t>
            </a:r>
            <a:r>
              <a:rPr b="1" lang="pt-BR" sz="1210"/>
              <a:t>Ex: </a:t>
            </a:r>
            <a:r>
              <a:rPr lang="pt-BR" sz="1210"/>
              <a:t>A casa é bonita- The House is very beautiful - Trecho aprendido -the house. - A partir daí o sistema seria capaz de combina-lo em um </a:t>
            </a:r>
            <a:r>
              <a:rPr b="1" i="1" lang="pt-BR" sz="1210"/>
              <a:t>corpus</a:t>
            </a:r>
            <a:r>
              <a:rPr lang="pt-BR" sz="1210"/>
              <a:t> maior.</a:t>
            </a:r>
            <a:endParaRPr sz="121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325" y="3143250"/>
            <a:ext cx="3214675" cy="200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408900" y="688500"/>
            <a:ext cx="58524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r>
              <a:rPr lang="pt-BR"/>
              <a:t>: 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1851600"/>
            <a:ext cx="85206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2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 A existência de um Corpus paralelo</a:t>
            </a:r>
            <a:endParaRPr sz="2120"/>
          </a:p>
          <a:p>
            <a:pPr indent="-3632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Ideia básica: Uso do corpus paralelo para treinar</a:t>
            </a:r>
            <a:endParaRPr sz="2120"/>
          </a:p>
          <a:p>
            <a:pPr indent="-3632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Exemplo: Modelo da IBM de francês - inglês com mais de 1 milhão de palavras(Parlamento Canadense);</a:t>
            </a:r>
            <a:endParaRPr sz="2120"/>
          </a:p>
          <a:p>
            <a:pPr indent="-36322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Os primeiros modelos surgiram em 1990;</a:t>
            </a:r>
            <a:endParaRPr sz="2120"/>
          </a:p>
          <a:p>
            <a:pPr indent="-3632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Porém já havia sido introduzido a idéia de usar em 1949;</a:t>
            </a:r>
            <a:endParaRPr sz="212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20"/>
              <a:t>3 </a:t>
            </a:r>
            <a:r>
              <a:rPr lang="pt-BR" sz="2120"/>
              <a:t>formas de STM :  Por TA estatística baseada em palavras (Word-based Statistical Machine Translation), TA estatística baseada em frases (em inglês, Phrase-based Statistical Machine Translation ou PBSMT),TA estatística baseada em sintaxe;</a:t>
            </a:r>
            <a:endParaRPr sz="212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203835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12358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>
                <a:solidFill>
                  <a:srgbClr val="202124"/>
                </a:solidFill>
                <a:highlight>
                  <a:srgbClr val="F8F9FA"/>
                </a:highlight>
              </a:rPr>
              <a:t>Dada uma frase em um idioma de entrada (também chamado de idioma de origem),</a:t>
            </a:r>
            <a:endParaRPr sz="63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>
                <a:solidFill>
                  <a:srgbClr val="202124"/>
                </a:solidFill>
                <a:highlight>
                  <a:srgbClr val="F8F9FA"/>
                </a:highlight>
              </a:rPr>
              <a:t>traduzi-lo automaticamente (por exemplo, usando um programa de computador) em um</a:t>
            </a:r>
            <a:endParaRPr sz="63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>
                <a:solidFill>
                  <a:srgbClr val="202124"/>
                </a:solidFill>
                <a:highlight>
                  <a:srgbClr val="F8F9FA"/>
                </a:highlight>
              </a:rPr>
              <a:t>idioma alvo:</a:t>
            </a:r>
            <a:endParaRPr sz="63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15912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b="1" lang="pt-BR" sz="5500">
                <a:solidFill>
                  <a:srgbClr val="202124"/>
                </a:solidFill>
                <a:highlight>
                  <a:srgbClr val="F8F9FA"/>
                </a:highlight>
              </a:rPr>
              <a:t>A linguagem é um sistema restrito e baseado em regras:</a:t>
            </a:r>
            <a:endParaRPr b="1"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202124"/>
                </a:solidFill>
                <a:highlight>
                  <a:srgbClr val="F8F9FA"/>
                </a:highlight>
              </a:rPr>
              <a:t>As regras são formuladas com base na intuição humana</a:t>
            </a:r>
            <a:endParaRPr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15912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AutoNum type="arabicPeriod"/>
            </a:pPr>
            <a:r>
              <a:rPr b="1" lang="pt-BR" sz="5500">
                <a:solidFill>
                  <a:srgbClr val="202124"/>
                </a:solidFill>
                <a:highlight>
                  <a:srgbClr val="F8F9FA"/>
                </a:highlight>
              </a:rPr>
              <a:t>Abordagens Estatísticas:</a:t>
            </a:r>
            <a:endParaRPr b="1"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202124"/>
                </a:solidFill>
                <a:highlight>
                  <a:srgbClr val="F8F9FA"/>
                </a:highlight>
              </a:rPr>
              <a:t>A linguagem é o total de suas instâncias</a:t>
            </a:r>
            <a:endParaRPr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202124"/>
                </a:solidFill>
                <a:highlight>
                  <a:srgbClr val="F8F9FA"/>
                </a:highlight>
              </a:rPr>
              <a:t>Generalizações sobre idiomas são possíveis com base em grandes</a:t>
            </a:r>
            <a:endParaRPr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202124"/>
                </a:solidFill>
                <a:highlight>
                  <a:srgbClr val="F8F9FA"/>
                </a:highlight>
              </a:rPr>
              <a:t>coleções de textos (corpora), que são considerados como amostras representativas</a:t>
            </a:r>
            <a:endParaRPr sz="5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611700" y="383975"/>
            <a:ext cx="39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Comparativo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11700" y="383975"/>
            <a:ext cx="39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28150" y="1207800"/>
            <a:ext cx="86328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479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AutoNum type="arabicPeriod"/>
            </a:pPr>
            <a:r>
              <a:rPr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Utiliza modelos probabilísticos para gerar traduções entre idiomas.</a:t>
            </a:r>
            <a:endParaRPr sz="6689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479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AutoNum type="arabicPeriod"/>
            </a:pPr>
            <a:r>
              <a:rPr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Procura estimar a </a:t>
            </a:r>
            <a:r>
              <a:rPr b="1"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probabilidade/probabilidade</a:t>
            </a:r>
            <a:r>
              <a:rPr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de uma palavra(e) da língua(e) de origem ser traduzida para uma palavra(f) da língua-alvo;</a:t>
            </a:r>
            <a:endParaRPr sz="6689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479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AutoNum type="arabicPeriod"/>
            </a:pPr>
            <a:r>
              <a:rPr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Utiliza método de </a:t>
            </a:r>
            <a:r>
              <a:rPr b="1"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Aprendizagem Supervisionada </a:t>
            </a:r>
            <a:r>
              <a:rPr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Ele tenta estimar a tradução mais provável de uma palavra de teste em uma língua de destino, dada a sua representação na língua de origem.</a:t>
            </a:r>
            <a:endParaRPr sz="6689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479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AutoNum type="arabicPeriod"/>
            </a:pPr>
            <a:r>
              <a:rPr lang="pt-BR" sz="6689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Uma palavra pode ter traduções diferentes dependendo do contexto em que foi usada. </a:t>
            </a:r>
            <a:endParaRPr sz="6689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6971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Estimativa de Máxima Verossimilhança é usada para aproximar a probabilidade de tradução dessas palavras.</a:t>
            </a:r>
            <a:endParaRPr b="1" sz="6971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</a:t>
            </a:r>
            <a:r>
              <a:rPr i="1" lang="pt-BR"/>
              <a:t>corpus</a:t>
            </a:r>
            <a:endParaRPr i="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7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1.LMs </a:t>
            </a:r>
            <a:r>
              <a:rPr b="1" lang="pt-BR" sz="1618">
                <a:solidFill>
                  <a:srgbClr val="202124"/>
                </a:solidFill>
                <a:highlight>
                  <a:srgbClr val="F8F9FA"/>
                </a:highlight>
              </a:rPr>
              <a:t>estatísticos</a:t>
            </a: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 estimam a </a:t>
            </a:r>
            <a:r>
              <a:rPr b="1" lang="pt-BR" sz="1618">
                <a:solidFill>
                  <a:srgbClr val="202124"/>
                </a:solidFill>
                <a:highlight>
                  <a:srgbClr val="F8F9FA"/>
                </a:highlight>
              </a:rPr>
              <a:t>probabilidade de uma frase </a:t>
            </a: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a partir de suas contagens de frequência de n-gramas em um monolíngue corpus;</a:t>
            </a:r>
            <a:endParaRPr sz="1618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453"/>
              <a:t>2.</a:t>
            </a: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Dentro de um sistema SMT, contribui para selecionar fluentes frases na língua-alvo;</a:t>
            </a:r>
            <a:endParaRPr sz="1618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3. </a:t>
            </a:r>
            <a:r>
              <a:rPr b="1" lang="pt-BR" sz="1618">
                <a:solidFill>
                  <a:srgbClr val="202124"/>
                </a:solidFill>
                <a:highlight>
                  <a:srgbClr val="F8F9FA"/>
                </a:highlight>
              </a:rPr>
              <a:t>Técnicas de suavização</a:t>
            </a: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 são usadas para não serem frequentes traduções não são descartadas de antemão; (eliminar palavras/pontuação)</a:t>
            </a:r>
            <a:endParaRPr sz="1618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4. </a:t>
            </a: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Deve-se pelo menos modelar para cada palavra no idioma de origem:</a:t>
            </a:r>
            <a:endParaRPr sz="1618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pt-BR" sz="1618">
                <a:solidFill>
                  <a:srgbClr val="202124"/>
                </a:solidFill>
                <a:highlight>
                  <a:srgbClr val="F8F9FA"/>
                </a:highlight>
              </a:rPr>
              <a:t>Sua tradução, o número de palavras necessárias no idioma alvo,a posição da tradução dentro da frase,e, além disso, a quantidade de palavras que precisam ser geradas do princípio;</a:t>
            </a:r>
            <a:endParaRPr sz="1618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55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9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90">
                <a:solidFill>
                  <a:srgbClr val="202124"/>
                </a:solidFill>
                <a:highlight>
                  <a:srgbClr val="F8F9FA"/>
                </a:highlight>
              </a:rPr>
              <a:t>Lexical</a:t>
            </a:r>
            <a:endParaRPr b="1" sz="209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Como traduzir uma palavra → procurar no dicionário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Haus — house, building, home, household, shell.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Haus – casa, edifício, lar, agregado familiar, concha.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02124"/>
                </a:solidFill>
                <a:highlight>
                  <a:srgbClr val="F8F9FA"/>
                </a:highlight>
              </a:rPr>
              <a:t>Estimate Translation Probabilities </a:t>
            </a:r>
            <a:endParaRPr b="1"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02124"/>
                </a:solidFill>
                <a:highlight>
                  <a:srgbClr val="F8F9FA"/>
                </a:highlight>
              </a:rPr>
              <a:t>Maximum likelihood estimation </a:t>
            </a:r>
            <a:endParaRPr b="1"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pf (e) =    0.8 if e = house, 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                0.16 if e = building,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                0.02 if e = home,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                0.015 if e = household,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7200">
                <a:solidFill>
                  <a:srgbClr val="202124"/>
                </a:solidFill>
                <a:highlight>
                  <a:srgbClr val="F8F9FA"/>
                </a:highlight>
              </a:rPr>
              <a:t>                0.005 if e = shell.</a:t>
            </a:r>
            <a:endParaRPr sz="7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