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Montserrat SemiBold"/>
      <p:regular r:id="rId30"/>
      <p:bold r:id="rId31"/>
      <p:italic r:id="rId32"/>
      <p:boldItalic r:id="rId33"/>
    </p:embeddedFont>
    <p:embeddedFont>
      <p:font typeface="Montserrat"/>
      <p:regular r:id="rId34"/>
      <p:bold r:id="rId35"/>
      <p:italic r:id="rId36"/>
      <p:boldItalic r:id="rId37"/>
    </p:embeddedFont>
    <p:embeddedFont>
      <p:font typeface="Lato"/>
      <p:regular r:id="rId38"/>
      <p:bold r:id="rId39"/>
      <p:italic r:id="rId40"/>
      <p:boldItalic r:id="rId41"/>
    </p:embeddedFont>
    <p:embeddedFont>
      <p:font typeface="Montserrat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8622A9-149F-4B70-991D-9A3EB8EBD64E}">
  <a:tblStyle styleId="{7D8622A9-149F-4B70-991D-9A3EB8EBD64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2" Type="http://schemas.openxmlformats.org/officeDocument/2006/relationships/font" Target="fonts/MontserratMedium-regular.fntdata"/><Relationship Id="rId41" Type="http://schemas.openxmlformats.org/officeDocument/2006/relationships/font" Target="fonts/Lato-boldItalic.fntdata"/><Relationship Id="rId22" Type="http://schemas.openxmlformats.org/officeDocument/2006/relationships/slide" Target="slides/slide16.xml"/><Relationship Id="rId44" Type="http://schemas.openxmlformats.org/officeDocument/2006/relationships/font" Target="fonts/MontserratMedium-italic.fntdata"/><Relationship Id="rId21" Type="http://schemas.openxmlformats.org/officeDocument/2006/relationships/slide" Target="slides/slide15.xml"/><Relationship Id="rId43" Type="http://schemas.openxmlformats.org/officeDocument/2006/relationships/font" Target="fonts/MontserratMedium-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Montserrat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SemiBold-bold.fntdata"/><Relationship Id="rId30" Type="http://schemas.openxmlformats.org/officeDocument/2006/relationships/font" Target="fonts/MontserratSemiBold-regular.fntdata"/><Relationship Id="rId11" Type="http://schemas.openxmlformats.org/officeDocument/2006/relationships/slide" Target="slides/slide5.xml"/><Relationship Id="rId33" Type="http://schemas.openxmlformats.org/officeDocument/2006/relationships/font" Target="fonts/MontserratSemiBold-boldItalic.fntdata"/><Relationship Id="rId10" Type="http://schemas.openxmlformats.org/officeDocument/2006/relationships/slide" Target="slides/slide4.xml"/><Relationship Id="rId32" Type="http://schemas.openxmlformats.org/officeDocument/2006/relationships/font" Target="fonts/MontserratSemiBold-italic.fntdata"/><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861776a4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861776a4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861776a4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861776a4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861776a4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861776a4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87381894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87381894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861776a4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861776a4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52d9fb92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52d9fb92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52d9fb9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152d9fb9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8a4d9e42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8a4d9e42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8a4d9e42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e8a4d9e42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152d9fb92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152d9fb92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861776a4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861776a4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152d9fb92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152d9fb92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8a4d9e4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8a4d9e4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8a4d9e42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e8a4d9e42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152d9fb92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152d9fb92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205c5cec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205c5cec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205c5cec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205c5cec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205c5cec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205c5cec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205c5cec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205c5cec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205c5cec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205c5cec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861776a4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861776a4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861776a4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861776a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p:cSld name="Slide de título">
    <p:spTree>
      <p:nvGrpSpPr>
        <p:cNvPr id="9" name="Shape 9"/>
        <p:cNvGrpSpPr/>
        <p:nvPr/>
      </p:nvGrpSpPr>
      <p:grpSpPr>
        <a:xfrm>
          <a:off x="0" y="0"/>
          <a:ext cx="0" cy="0"/>
          <a:chOff x="0" y="0"/>
          <a:chExt cx="0" cy="0"/>
        </a:xfrm>
      </p:grpSpPr>
      <p:sp>
        <p:nvSpPr>
          <p:cNvPr id="10" name="Google Shape;10;p2"/>
          <p:cNvSpPr txBox="1"/>
          <p:nvPr>
            <p:ph idx="11" type="ftr"/>
          </p:nvPr>
        </p:nvSpPr>
        <p:spPr>
          <a:xfrm>
            <a:off x="1547664" y="4948014"/>
            <a:ext cx="4472100" cy="141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
          <p:cNvSpPr txBox="1"/>
          <p:nvPr>
            <p:ph idx="12" type="sldNum"/>
          </p:nvPr>
        </p:nvSpPr>
        <p:spPr>
          <a:xfrm>
            <a:off x="8522096" y="5002020"/>
            <a:ext cx="514500" cy="108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
        <p:nvSpPr>
          <p:cNvPr id="12" name="Google Shape;12;p2"/>
          <p:cNvSpPr txBox="1"/>
          <p:nvPr>
            <p:ph idx="1" type="body"/>
          </p:nvPr>
        </p:nvSpPr>
        <p:spPr>
          <a:xfrm>
            <a:off x="1547664" y="1211107"/>
            <a:ext cx="7067100" cy="35319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rgbClr val="52637A"/>
              </a:buClr>
              <a:buSzPts val="2800"/>
              <a:buFont typeface="Arial"/>
              <a:buChar char="–"/>
              <a:defRPr b="0" i="0" sz="2800" u="none" cap="none" strike="noStrike">
                <a:solidFill>
                  <a:srgbClr val="52637A"/>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2"/>
          <p:cNvSpPr txBox="1"/>
          <p:nvPr>
            <p:ph type="title"/>
          </p:nvPr>
        </p:nvSpPr>
        <p:spPr>
          <a:xfrm>
            <a:off x="1547664" y="303498"/>
            <a:ext cx="7067100" cy="74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52637A"/>
              </a:buClr>
              <a:buSzPts val="3000"/>
              <a:buFont typeface="Calibri"/>
              <a:buNone/>
              <a:defRPr b="1" i="0" sz="3000" u="none" cap="none" strike="noStrike">
                <a:solidFill>
                  <a:srgbClr val="52637A"/>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descr="C:\Users\Márcia\_Principal\JOBS Clientes\ICMC_USP_miv\_CD_ICMC\PPts\FUNDO_PPT001.gif" id="14" name="Google Shape;14;p2"/>
          <p:cNvPicPr preferRelativeResize="0"/>
          <p:nvPr/>
        </p:nvPicPr>
        <p:blipFill rotWithShape="1">
          <a:blip r:embed="rId2">
            <a:alphaModFix/>
          </a:blip>
          <a:srcRect b="0" l="0" r="0" t="0"/>
          <a:stretch/>
        </p:blipFill>
        <p:spPr>
          <a:xfrm>
            <a:off x="0" y="0"/>
            <a:ext cx="1277055"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66" name="Shape 66"/>
        <p:cNvGrpSpPr/>
        <p:nvPr/>
      </p:nvGrpSpPr>
      <p:grpSpPr>
        <a:xfrm>
          <a:off x="0" y="0"/>
          <a:ext cx="0" cy="0"/>
          <a:chOff x="0" y="0"/>
          <a:chExt cx="0" cy="0"/>
        </a:xfrm>
      </p:grpSpPr>
      <p:sp>
        <p:nvSpPr>
          <p:cNvPr id="67" name="Google Shape;67;p11"/>
          <p:cNvSpPr txBox="1"/>
          <p:nvPr>
            <p:ph type="title"/>
          </p:nvPr>
        </p:nvSpPr>
        <p:spPr>
          <a:xfrm rot="5400000">
            <a:off x="5463749" y="1371628"/>
            <a:ext cx="4388700" cy="205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52637A"/>
              </a:buClr>
              <a:buSzPts val="3000"/>
              <a:buFont typeface="Calibri"/>
              <a:buNone/>
              <a:defRPr b="1" i="0" sz="3000" u="none" cap="none" strike="noStrike">
                <a:solidFill>
                  <a:srgbClr val="52637A"/>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8" name="Google Shape;68;p11"/>
          <p:cNvSpPr txBox="1"/>
          <p:nvPr>
            <p:ph idx="1" type="body"/>
          </p:nvPr>
        </p:nvSpPr>
        <p:spPr>
          <a:xfrm rot="5400000">
            <a:off x="1272750" y="-609571"/>
            <a:ext cx="4388700" cy="60198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rgbClr val="52637A"/>
              </a:buClr>
              <a:buSzPts val="2800"/>
              <a:buFont typeface="Arial"/>
              <a:buChar char="–"/>
              <a:defRPr b="0" i="0" sz="2800" u="none" cap="none" strike="noStrike">
                <a:solidFill>
                  <a:srgbClr val="52637A"/>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11"/>
          <p:cNvSpPr txBox="1"/>
          <p:nvPr>
            <p:ph idx="10" type="dt"/>
          </p:nvPr>
        </p:nvSpPr>
        <p:spPr>
          <a:xfrm>
            <a:off x="457200" y="4767263"/>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0" name="Google Shape;70;p11"/>
          <p:cNvSpPr txBox="1"/>
          <p:nvPr>
            <p:ph idx="11" type="ftr"/>
          </p:nvPr>
        </p:nvSpPr>
        <p:spPr>
          <a:xfrm>
            <a:off x="1547664" y="4948014"/>
            <a:ext cx="4472100" cy="141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2" type="sldNum"/>
          </p:nvPr>
        </p:nvSpPr>
        <p:spPr>
          <a:xfrm>
            <a:off x="8522096" y="5002020"/>
            <a:ext cx="514500" cy="108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1" type="title">
  <p:cSld name="TITLE">
    <p:spTree>
      <p:nvGrpSpPr>
        <p:cNvPr id="72" name="Shape 72"/>
        <p:cNvGrpSpPr/>
        <p:nvPr/>
      </p:nvGrpSpPr>
      <p:grpSpPr>
        <a:xfrm>
          <a:off x="0" y="0"/>
          <a:ext cx="0" cy="0"/>
          <a:chOff x="0" y="0"/>
          <a:chExt cx="0" cy="0"/>
        </a:xfrm>
      </p:grpSpPr>
      <p:sp>
        <p:nvSpPr>
          <p:cNvPr id="73" name="Google Shape;73;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32639E"/>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74" name="Google Shape;74;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32639E"/>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32639E"/>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32639E"/>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32639E"/>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32639E"/>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5" name="Google Shape;75;p12"/>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6" name="Shape 76"/>
        <p:cNvGrpSpPr/>
        <p:nvPr/>
      </p:nvGrpSpPr>
      <p:grpSpPr>
        <a:xfrm>
          <a:off x="0" y="0"/>
          <a:ext cx="0" cy="0"/>
          <a:chOff x="0" y="0"/>
          <a:chExt cx="0" cy="0"/>
        </a:xfrm>
      </p:grpSpPr>
      <p:sp>
        <p:nvSpPr>
          <p:cNvPr id="77" name="Google Shape;77;p1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3"/>
          <p:cNvGrpSpPr/>
          <p:nvPr/>
        </p:nvGrpSpPr>
        <p:grpSpPr>
          <a:xfrm>
            <a:off x="830392" y="1191256"/>
            <a:ext cx="745763" cy="45826"/>
            <a:chOff x="4580561" y="2589004"/>
            <a:chExt cx="1064464" cy="25200"/>
          </a:xfrm>
        </p:grpSpPr>
        <p:sp>
          <p:nvSpPr>
            <p:cNvPr id="79" name="Google Shape;79;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3"/>
          <p:cNvSpPr txBox="1"/>
          <p:nvPr>
            <p:ph type="title"/>
          </p:nvPr>
        </p:nvSpPr>
        <p:spPr>
          <a:xfrm>
            <a:off x="729450" y="1318650"/>
            <a:ext cx="7688700" cy="535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600"/>
              <a:buChar char="●"/>
              <a:defRPr sz="2600"/>
            </a:lvl1pPr>
            <a:lvl2pPr lvl="1" rtl="0">
              <a:spcBef>
                <a:spcPts val="0"/>
              </a:spcBef>
              <a:spcAft>
                <a:spcPts val="0"/>
              </a:spcAft>
              <a:buSzPts val="2600"/>
              <a:buChar char="○"/>
              <a:defRPr sz="2600"/>
            </a:lvl2pPr>
            <a:lvl3pPr lvl="2" rtl="0">
              <a:spcBef>
                <a:spcPts val="0"/>
              </a:spcBef>
              <a:spcAft>
                <a:spcPts val="0"/>
              </a:spcAft>
              <a:buSzPts val="2600"/>
              <a:buChar char="■"/>
              <a:defRPr sz="2600"/>
            </a:lvl3pPr>
            <a:lvl4pPr lvl="3" rtl="0">
              <a:spcBef>
                <a:spcPts val="0"/>
              </a:spcBef>
              <a:spcAft>
                <a:spcPts val="0"/>
              </a:spcAft>
              <a:buSzPts val="2600"/>
              <a:buChar char="●"/>
              <a:defRPr sz="2600"/>
            </a:lvl4pPr>
            <a:lvl5pPr lvl="4" rtl="0">
              <a:spcBef>
                <a:spcPts val="0"/>
              </a:spcBef>
              <a:spcAft>
                <a:spcPts val="0"/>
              </a:spcAft>
              <a:buSzPts val="2600"/>
              <a:buChar char="○"/>
              <a:defRPr sz="2600"/>
            </a:lvl5pPr>
            <a:lvl6pPr lvl="5" rtl="0">
              <a:spcBef>
                <a:spcPts val="0"/>
              </a:spcBef>
              <a:spcAft>
                <a:spcPts val="0"/>
              </a:spcAft>
              <a:buSzPts val="2600"/>
              <a:buChar char="■"/>
              <a:defRPr sz="2600"/>
            </a:lvl6pPr>
            <a:lvl7pPr lvl="6" rtl="0">
              <a:spcBef>
                <a:spcPts val="0"/>
              </a:spcBef>
              <a:spcAft>
                <a:spcPts val="0"/>
              </a:spcAft>
              <a:buSzPts val="2600"/>
              <a:buChar char="●"/>
              <a:defRPr sz="2600"/>
            </a:lvl7pPr>
            <a:lvl8pPr lvl="7" rtl="0">
              <a:spcBef>
                <a:spcPts val="0"/>
              </a:spcBef>
              <a:spcAft>
                <a:spcPts val="0"/>
              </a:spcAft>
              <a:buSzPts val="2600"/>
              <a:buChar char="○"/>
              <a:defRPr sz="2600"/>
            </a:lvl8pPr>
            <a:lvl9pPr lvl="8" rtl="0">
              <a:spcBef>
                <a:spcPts val="0"/>
              </a:spcBef>
              <a:spcAft>
                <a:spcPts val="0"/>
              </a:spcAft>
              <a:buSzPts val="2600"/>
              <a:buChar char="■"/>
              <a:defRPr sz="2600"/>
            </a:lvl9pPr>
          </a:lstStyle>
          <a:p/>
        </p:txBody>
      </p:sp>
      <p:sp>
        <p:nvSpPr>
          <p:cNvPr id="82" name="Google Shape;82;p13"/>
          <p:cNvSpPr txBox="1"/>
          <p:nvPr>
            <p:ph idx="1" type="body"/>
          </p:nvPr>
        </p:nvSpPr>
        <p:spPr>
          <a:xfrm>
            <a:off x="729450" y="2078875"/>
            <a:ext cx="7688700" cy="22611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3" name="Google Shape;83;p13"/>
          <p:cNvSpPr txBox="1"/>
          <p:nvPr>
            <p:ph idx="12" type="sldNum"/>
          </p:nvPr>
        </p:nvSpPr>
        <p:spPr>
          <a:xfrm>
            <a:off x="8536302" y="4749851"/>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52637A"/>
              </a:buClr>
              <a:buSzPts val="4000"/>
              <a:buFont typeface="Calibri"/>
              <a:buNone/>
              <a:defRPr b="1" i="0" sz="4000" u="none" cap="none" strike="noStrike">
                <a:solidFill>
                  <a:srgbClr val="52637A"/>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3"/>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 name="Google Shape;18;p3"/>
          <p:cNvSpPr txBox="1"/>
          <p:nvPr>
            <p:ph idx="10" type="dt"/>
          </p:nvPr>
        </p:nvSpPr>
        <p:spPr>
          <a:xfrm>
            <a:off x="457200" y="4767263"/>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3"/>
          <p:cNvSpPr txBox="1"/>
          <p:nvPr>
            <p:ph idx="11" type="ftr"/>
          </p:nvPr>
        </p:nvSpPr>
        <p:spPr>
          <a:xfrm>
            <a:off x="1547664" y="4948014"/>
            <a:ext cx="4472100" cy="141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2" type="sldNum"/>
          </p:nvPr>
        </p:nvSpPr>
        <p:spPr>
          <a:xfrm>
            <a:off x="8522096" y="5002020"/>
            <a:ext cx="514500" cy="108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1" name="Shape 21"/>
        <p:cNvGrpSpPr/>
        <p:nvPr/>
      </p:nvGrpSpPr>
      <p:grpSpPr>
        <a:xfrm>
          <a:off x="0" y="0"/>
          <a:ext cx="0" cy="0"/>
          <a:chOff x="0" y="0"/>
          <a:chExt cx="0" cy="0"/>
        </a:xfrm>
      </p:grpSpPr>
      <p:sp>
        <p:nvSpPr>
          <p:cNvPr id="22" name="Google Shape;22;p4"/>
          <p:cNvSpPr txBox="1"/>
          <p:nvPr>
            <p:ph type="title"/>
          </p:nvPr>
        </p:nvSpPr>
        <p:spPr>
          <a:xfrm>
            <a:off x="1619672" y="205978"/>
            <a:ext cx="7067100" cy="74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52637A"/>
              </a:buClr>
              <a:buSzPts val="3000"/>
              <a:buFont typeface="Calibri"/>
              <a:buNone/>
              <a:defRPr b="1" i="0" sz="3000" u="none" cap="none" strike="noStrike">
                <a:solidFill>
                  <a:srgbClr val="52637A"/>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4"/>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rgbClr val="52637A"/>
              </a:buClr>
              <a:buSzPts val="2400"/>
              <a:buFont typeface="Arial"/>
              <a:buChar char="–"/>
              <a:defRPr b="0" i="0" sz="2400" u="none" cap="none" strike="noStrike">
                <a:solidFill>
                  <a:srgbClr val="52637A"/>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4"/>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rgbClr val="52637A"/>
              </a:buClr>
              <a:buSzPts val="2400"/>
              <a:buFont typeface="Arial"/>
              <a:buChar char="–"/>
              <a:defRPr b="0" i="0" sz="2400" u="none" cap="none" strike="noStrike">
                <a:solidFill>
                  <a:srgbClr val="52637A"/>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0" type="dt"/>
          </p:nvPr>
        </p:nvSpPr>
        <p:spPr>
          <a:xfrm>
            <a:off x="457200" y="4767263"/>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1" type="ftr"/>
          </p:nvPr>
        </p:nvSpPr>
        <p:spPr>
          <a:xfrm>
            <a:off x="1547664" y="4948014"/>
            <a:ext cx="4472100" cy="141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2" type="sldNum"/>
          </p:nvPr>
        </p:nvSpPr>
        <p:spPr>
          <a:xfrm>
            <a:off x="8522096" y="5002020"/>
            <a:ext cx="514500" cy="108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28" name="Shape 28"/>
        <p:cNvGrpSpPr/>
        <p:nvPr/>
      </p:nvGrpSpPr>
      <p:grpSpPr>
        <a:xfrm>
          <a:off x="0" y="0"/>
          <a:ext cx="0" cy="0"/>
          <a:chOff x="0" y="0"/>
          <a:chExt cx="0" cy="0"/>
        </a:xfrm>
      </p:grpSpPr>
      <p:sp>
        <p:nvSpPr>
          <p:cNvPr id="29" name="Google Shape;29;p5"/>
          <p:cNvSpPr txBox="1"/>
          <p:nvPr>
            <p:ph type="title"/>
          </p:nvPr>
        </p:nvSpPr>
        <p:spPr>
          <a:xfrm>
            <a:off x="1619672" y="205978"/>
            <a:ext cx="7067100" cy="74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52637A"/>
              </a:buClr>
              <a:buSzPts val="3000"/>
              <a:buFont typeface="Calibri"/>
              <a:buNone/>
              <a:defRPr b="1" i="0" sz="3000" u="none" cap="none" strike="noStrike">
                <a:solidFill>
                  <a:srgbClr val="52637A"/>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5"/>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rgbClr val="52637A"/>
              </a:buClr>
              <a:buSzPts val="2000"/>
              <a:buFont typeface="Arial"/>
              <a:buNone/>
              <a:defRPr b="1" i="0" sz="2000" u="none" cap="none" strike="noStrike">
                <a:solidFill>
                  <a:srgbClr val="52637A"/>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1" name="Google Shape;31;p5"/>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rgbClr val="52637A"/>
              </a:buClr>
              <a:buSzPts val="2000"/>
              <a:buFont typeface="Arial"/>
              <a:buChar char="–"/>
              <a:defRPr b="0" i="0" sz="2000" u="none" cap="none" strike="noStrike">
                <a:solidFill>
                  <a:srgbClr val="52637A"/>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2" name="Google Shape;32;p5"/>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rgbClr val="52637A"/>
              </a:buClr>
              <a:buSzPts val="2000"/>
              <a:buFont typeface="Arial"/>
              <a:buNone/>
              <a:defRPr b="1" i="0" sz="2000" u="none" cap="none" strike="noStrike">
                <a:solidFill>
                  <a:srgbClr val="52637A"/>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3" name="Google Shape;33;p5"/>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rgbClr val="52637A"/>
              </a:buClr>
              <a:buSzPts val="2000"/>
              <a:buFont typeface="Arial"/>
              <a:buChar char="–"/>
              <a:defRPr b="0" i="0" sz="2000" u="none" cap="none" strike="noStrike">
                <a:solidFill>
                  <a:srgbClr val="52637A"/>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4" name="Google Shape;34;p5"/>
          <p:cNvSpPr txBox="1"/>
          <p:nvPr>
            <p:ph idx="10" type="dt"/>
          </p:nvPr>
        </p:nvSpPr>
        <p:spPr>
          <a:xfrm>
            <a:off x="457200" y="4767263"/>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1" type="ftr"/>
          </p:nvPr>
        </p:nvSpPr>
        <p:spPr>
          <a:xfrm>
            <a:off x="1547664" y="4948014"/>
            <a:ext cx="4472100" cy="141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2" type="sldNum"/>
          </p:nvPr>
        </p:nvSpPr>
        <p:spPr>
          <a:xfrm>
            <a:off x="8522096" y="5002020"/>
            <a:ext cx="514500" cy="108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1619672" y="205978"/>
            <a:ext cx="7067100" cy="74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52637A"/>
              </a:buClr>
              <a:buSzPts val="3000"/>
              <a:buFont typeface="Calibri"/>
              <a:buNone/>
              <a:defRPr b="1" i="0" sz="3000" u="none" cap="none" strike="noStrike">
                <a:solidFill>
                  <a:srgbClr val="52637A"/>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9" name="Google Shape;39;p6"/>
          <p:cNvSpPr txBox="1"/>
          <p:nvPr>
            <p:ph idx="10" type="dt"/>
          </p:nvPr>
        </p:nvSpPr>
        <p:spPr>
          <a:xfrm>
            <a:off x="457200" y="4767263"/>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1547664" y="4948014"/>
            <a:ext cx="4472100" cy="141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8522096" y="5002020"/>
            <a:ext cx="514500" cy="108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42" name="Shape 42"/>
        <p:cNvGrpSpPr/>
        <p:nvPr/>
      </p:nvGrpSpPr>
      <p:grpSpPr>
        <a:xfrm>
          <a:off x="0" y="0"/>
          <a:ext cx="0" cy="0"/>
          <a:chOff x="0" y="0"/>
          <a:chExt cx="0" cy="0"/>
        </a:xfrm>
      </p:grpSpPr>
      <p:sp>
        <p:nvSpPr>
          <p:cNvPr id="43" name="Google Shape;43;p7"/>
          <p:cNvSpPr txBox="1"/>
          <p:nvPr>
            <p:ph idx="10" type="dt"/>
          </p:nvPr>
        </p:nvSpPr>
        <p:spPr>
          <a:xfrm>
            <a:off x="457200" y="4767263"/>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11" type="ftr"/>
          </p:nvPr>
        </p:nvSpPr>
        <p:spPr>
          <a:xfrm>
            <a:off x="1547664" y="4948014"/>
            <a:ext cx="4472100" cy="141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12" type="sldNum"/>
          </p:nvPr>
        </p:nvSpPr>
        <p:spPr>
          <a:xfrm>
            <a:off x="8522096" y="5002020"/>
            <a:ext cx="514500" cy="108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46" name="Shape 46"/>
        <p:cNvGrpSpPr/>
        <p:nvPr/>
      </p:nvGrpSpPr>
      <p:grpSpPr>
        <a:xfrm>
          <a:off x="0" y="0"/>
          <a:ext cx="0" cy="0"/>
          <a:chOff x="0" y="0"/>
          <a:chExt cx="0" cy="0"/>
        </a:xfrm>
      </p:grpSpPr>
      <p:sp>
        <p:nvSpPr>
          <p:cNvPr id="47" name="Google Shape;47;p8"/>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52637A"/>
              </a:buClr>
              <a:buSzPts val="2000"/>
              <a:buFont typeface="Calibri"/>
              <a:buNone/>
              <a:defRPr b="1" i="0" sz="2000" u="none" cap="none" strike="noStrike">
                <a:solidFill>
                  <a:srgbClr val="52637A"/>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8" name="Google Shape;48;p8"/>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rgbClr val="52637A"/>
              </a:buClr>
              <a:buSzPts val="2800"/>
              <a:buFont typeface="Arial"/>
              <a:buChar char="–"/>
              <a:defRPr b="0" i="0" sz="2800" u="none" cap="none" strike="noStrike">
                <a:solidFill>
                  <a:srgbClr val="52637A"/>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9" name="Google Shape;49;p8"/>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rgbClr val="52637A"/>
              </a:buClr>
              <a:buSzPts val="1200"/>
              <a:buFont typeface="Arial"/>
              <a:buNone/>
              <a:defRPr b="0" i="0" sz="1200" u="none" cap="none" strike="noStrike">
                <a:solidFill>
                  <a:srgbClr val="52637A"/>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0" name="Google Shape;50;p8"/>
          <p:cNvSpPr txBox="1"/>
          <p:nvPr>
            <p:ph idx="10" type="dt"/>
          </p:nvPr>
        </p:nvSpPr>
        <p:spPr>
          <a:xfrm>
            <a:off x="457200" y="4767263"/>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1" name="Google Shape;51;p8"/>
          <p:cNvSpPr txBox="1"/>
          <p:nvPr>
            <p:ph idx="11" type="ftr"/>
          </p:nvPr>
        </p:nvSpPr>
        <p:spPr>
          <a:xfrm>
            <a:off x="1547664" y="4948014"/>
            <a:ext cx="4472100" cy="141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2" type="sldNum"/>
          </p:nvPr>
        </p:nvSpPr>
        <p:spPr>
          <a:xfrm>
            <a:off x="8522096" y="5002020"/>
            <a:ext cx="514500" cy="108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53" name="Shape 53"/>
        <p:cNvGrpSpPr/>
        <p:nvPr/>
      </p:nvGrpSpPr>
      <p:grpSpPr>
        <a:xfrm>
          <a:off x="0" y="0"/>
          <a:ext cx="0" cy="0"/>
          <a:chOff x="0" y="0"/>
          <a:chExt cx="0" cy="0"/>
        </a:xfrm>
      </p:grpSpPr>
      <p:sp>
        <p:nvSpPr>
          <p:cNvPr id="54" name="Google Shape;54;p9"/>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52637A"/>
              </a:buClr>
              <a:buSzPts val="2000"/>
              <a:buFont typeface="Calibri"/>
              <a:buNone/>
              <a:defRPr b="1" i="0" sz="2000" u="none" cap="none" strike="noStrike">
                <a:solidFill>
                  <a:srgbClr val="52637A"/>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5" name="Google Shape;55;p9"/>
          <p:cNvSpPr/>
          <p:nvPr>
            <p:ph idx="2" type="pic"/>
          </p:nvPr>
        </p:nvSpPr>
        <p:spPr>
          <a:xfrm>
            <a:off x="1792288" y="459581"/>
            <a:ext cx="5486400" cy="3086100"/>
          </a:xfrm>
          <a:prstGeom prst="rect">
            <a:avLst/>
          </a:prstGeom>
          <a:noFill/>
          <a:ln>
            <a:noFill/>
          </a:ln>
        </p:spPr>
      </p:sp>
      <p:sp>
        <p:nvSpPr>
          <p:cNvPr id="56" name="Google Shape;56;p9"/>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rgbClr val="52637A"/>
              </a:buClr>
              <a:buSzPts val="1200"/>
              <a:buFont typeface="Arial"/>
              <a:buNone/>
              <a:defRPr b="0" i="0" sz="1200" u="none" cap="none" strike="noStrike">
                <a:solidFill>
                  <a:srgbClr val="52637A"/>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7" name="Google Shape;57;p9"/>
          <p:cNvSpPr txBox="1"/>
          <p:nvPr>
            <p:ph idx="10" type="dt"/>
          </p:nvPr>
        </p:nvSpPr>
        <p:spPr>
          <a:xfrm>
            <a:off x="457200" y="4767263"/>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8" name="Google Shape;58;p9"/>
          <p:cNvSpPr txBox="1"/>
          <p:nvPr>
            <p:ph idx="11" type="ftr"/>
          </p:nvPr>
        </p:nvSpPr>
        <p:spPr>
          <a:xfrm>
            <a:off x="1547664" y="4948014"/>
            <a:ext cx="4472100" cy="141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2" type="sldNum"/>
          </p:nvPr>
        </p:nvSpPr>
        <p:spPr>
          <a:xfrm>
            <a:off x="8522096" y="5002020"/>
            <a:ext cx="514500" cy="108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0" name="Shape 60"/>
        <p:cNvGrpSpPr/>
        <p:nvPr/>
      </p:nvGrpSpPr>
      <p:grpSpPr>
        <a:xfrm>
          <a:off x="0" y="0"/>
          <a:ext cx="0" cy="0"/>
          <a:chOff x="0" y="0"/>
          <a:chExt cx="0" cy="0"/>
        </a:xfrm>
      </p:grpSpPr>
      <p:sp>
        <p:nvSpPr>
          <p:cNvPr id="61" name="Google Shape;61;p10"/>
          <p:cNvSpPr txBox="1"/>
          <p:nvPr>
            <p:ph type="title"/>
          </p:nvPr>
        </p:nvSpPr>
        <p:spPr>
          <a:xfrm>
            <a:off x="1619672" y="205978"/>
            <a:ext cx="7067100" cy="74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52637A"/>
              </a:buClr>
              <a:buSzPts val="3000"/>
              <a:buFont typeface="Calibri"/>
              <a:buNone/>
              <a:defRPr b="1" i="0" sz="3000" u="none" cap="none" strike="noStrike">
                <a:solidFill>
                  <a:srgbClr val="52637A"/>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10"/>
          <p:cNvSpPr txBox="1"/>
          <p:nvPr>
            <p:ph idx="1" type="body"/>
          </p:nvPr>
        </p:nvSpPr>
        <p:spPr>
          <a:xfrm rot="5400000">
            <a:off x="3387300" y="-762024"/>
            <a:ext cx="3531900" cy="70671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rgbClr val="52637A"/>
              </a:buClr>
              <a:buSzPts val="2800"/>
              <a:buFont typeface="Arial"/>
              <a:buChar char="–"/>
              <a:defRPr b="0" i="0" sz="2800" u="none" cap="none" strike="noStrike">
                <a:solidFill>
                  <a:srgbClr val="52637A"/>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10"/>
          <p:cNvSpPr txBox="1"/>
          <p:nvPr>
            <p:ph idx="10" type="dt"/>
          </p:nvPr>
        </p:nvSpPr>
        <p:spPr>
          <a:xfrm>
            <a:off x="457200" y="4767263"/>
            <a:ext cx="2133600" cy="273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4" name="Google Shape;64;p10"/>
          <p:cNvSpPr txBox="1"/>
          <p:nvPr>
            <p:ph idx="11" type="ftr"/>
          </p:nvPr>
        </p:nvSpPr>
        <p:spPr>
          <a:xfrm>
            <a:off x="1547664" y="4948014"/>
            <a:ext cx="4472100" cy="141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2" type="sldNum"/>
          </p:nvPr>
        </p:nvSpPr>
        <p:spPr>
          <a:xfrm>
            <a:off x="8522096" y="5002020"/>
            <a:ext cx="514500" cy="108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gif"/><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1" type="ftr"/>
          </p:nvPr>
        </p:nvSpPr>
        <p:spPr>
          <a:xfrm>
            <a:off x="1547664" y="4948014"/>
            <a:ext cx="4472100" cy="141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 name="Google Shape;7;p1"/>
          <p:cNvSpPr txBox="1"/>
          <p:nvPr>
            <p:ph idx="12" type="sldNum"/>
          </p:nvPr>
        </p:nvSpPr>
        <p:spPr>
          <a:xfrm>
            <a:off x="8522096" y="5002020"/>
            <a:ext cx="514500" cy="1080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pic>
        <p:nvPicPr>
          <p:cNvPr descr="C:\Users\Márcia\_Principal\JOBS Clientes\ICMC_USP_miv\_CD_ICMC\PPts\FUNDO_PPT001.gif" id="8" name="Google Shape;8;p1"/>
          <p:cNvPicPr preferRelativeResize="0"/>
          <p:nvPr/>
        </p:nvPicPr>
        <p:blipFill rotWithShape="1">
          <a:blip r:embed="rId1">
            <a:alphaModFix/>
          </a:blip>
          <a:srcRect b="0" l="0" r="0" t="0"/>
          <a:stretch/>
        </p:blipFill>
        <p:spPr>
          <a:xfrm>
            <a:off x="0" y="0"/>
            <a:ext cx="1277055"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type="ctrTitle"/>
          </p:nvPr>
        </p:nvSpPr>
        <p:spPr>
          <a:xfrm>
            <a:off x="729450" y="1246250"/>
            <a:ext cx="7688100" cy="11589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pt-BR" sz="2600">
                <a:latin typeface="Montserrat"/>
                <a:ea typeface="Montserrat"/>
                <a:cs typeface="Montserrat"/>
                <a:sym typeface="Montserrat"/>
              </a:rPr>
              <a:t>PROJETO FINAL</a:t>
            </a:r>
            <a:endParaRPr b="1" sz="2600">
              <a:latin typeface="Montserrat"/>
              <a:ea typeface="Montserrat"/>
              <a:cs typeface="Montserrat"/>
              <a:sym typeface="Montserrat"/>
            </a:endParaRPr>
          </a:p>
          <a:p>
            <a:pPr indent="0" lvl="0" marL="0" rtl="0" algn="ctr">
              <a:lnSpc>
                <a:spcPct val="150000"/>
              </a:lnSpc>
              <a:spcBef>
                <a:spcPts val="0"/>
              </a:spcBef>
              <a:spcAft>
                <a:spcPts val="0"/>
              </a:spcAft>
              <a:buNone/>
            </a:pPr>
            <a:r>
              <a:rPr lang="pt-BR" sz="1700">
                <a:latin typeface="Montserrat SemiBold"/>
                <a:ea typeface="Montserrat SemiBold"/>
                <a:cs typeface="Montserrat SemiBold"/>
                <a:sym typeface="Montserrat SemiBold"/>
              </a:rPr>
              <a:t>SCC5871/MAI5025 - APRENDIZADO DE MÁQUINA</a:t>
            </a:r>
            <a:endParaRPr sz="1700">
              <a:latin typeface="Montserrat SemiBold"/>
              <a:ea typeface="Montserrat SemiBold"/>
              <a:cs typeface="Montserrat SemiBold"/>
              <a:sym typeface="Montserrat SemiBold"/>
            </a:endParaRPr>
          </a:p>
        </p:txBody>
      </p:sp>
      <p:sp>
        <p:nvSpPr>
          <p:cNvPr id="89" name="Google Shape;89;p14"/>
          <p:cNvSpPr txBox="1"/>
          <p:nvPr>
            <p:ph idx="1" type="subTitle"/>
          </p:nvPr>
        </p:nvSpPr>
        <p:spPr>
          <a:xfrm>
            <a:off x="729450" y="3181350"/>
            <a:ext cx="7688100" cy="871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605"/>
              <a:buNone/>
            </a:pPr>
            <a:r>
              <a:rPr lang="pt-BR" sz="1380">
                <a:latin typeface="Montserrat Medium"/>
                <a:ea typeface="Montserrat Medium"/>
                <a:cs typeface="Montserrat Medium"/>
                <a:sym typeface="Montserrat Medium"/>
              </a:rPr>
              <a:t>Discentes</a:t>
            </a:r>
            <a:endParaRPr sz="1380">
              <a:latin typeface="Montserrat Medium"/>
              <a:ea typeface="Montserrat Medium"/>
              <a:cs typeface="Montserrat Medium"/>
              <a:sym typeface="Montserrat Medium"/>
            </a:endParaRPr>
          </a:p>
          <a:p>
            <a:pPr indent="0" lvl="0" marL="0" rtl="0" algn="ctr">
              <a:lnSpc>
                <a:spcPct val="115000"/>
              </a:lnSpc>
              <a:spcBef>
                <a:spcPts val="0"/>
              </a:spcBef>
              <a:spcAft>
                <a:spcPts val="0"/>
              </a:spcAft>
              <a:buSzPts val="605"/>
              <a:buNone/>
            </a:pPr>
            <a:r>
              <a:t/>
            </a:r>
            <a:endParaRPr sz="1380">
              <a:latin typeface="Montserrat Medium"/>
              <a:ea typeface="Montserrat Medium"/>
              <a:cs typeface="Montserrat Medium"/>
              <a:sym typeface="Montserrat Medium"/>
            </a:endParaRPr>
          </a:p>
          <a:p>
            <a:pPr indent="0" lvl="0" marL="0" rtl="0" algn="ctr">
              <a:lnSpc>
                <a:spcPct val="115000"/>
              </a:lnSpc>
              <a:spcBef>
                <a:spcPts val="0"/>
              </a:spcBef>
              <a:spcAft>
                <a:spcPts val="0"/>
              </a:spcAft>
              <a:buNone/>
            </a:pPr>
            <a:r>
              <a:rPr lang="pt-BR" sz="1380">
                <a:latin typeface="Montserrat Medium"/>
                <a:ea typeface="Montserrat Medium"/>
                <a:cs typeface="Montserrat Medium"/>
                <a:sym typeface="Montserrat Medium"/>
              </a:rPr>
              <a:t>Italo Xesteres Silva Almeida</a:t>
            </a:r>
            <a:endParaRPr sz="1380">
              <a:latin typeface="Montserrat Medium"/>
              <a:ea typeface="Montserrat Medium"/>
              <a:cs typeface="Montserrat Medium"/>
              <a:sym typeface="Montserrat Medium"/>
            </a:endParaRPr>
          </a:p>
          <a:p>
            <a:pPr indent="0" lvl="0" marL="0" rtl="0" algn="ctr">
              <a:lnSpc>
                <a:spcPct val="115000"/>
              </a:lnSpc>
              <a:spcBef>
                <a:spcPts val="0"/>
              </a:spcBef>
              <a:spcAft>
                <a:spcPts val="0"/>
              </a:spcAft>
              <a:buNone/>
            </a:pPr>
            <a:r>
              <a:rPr lang="pt-BR" sz="1380">
                <a:latin typeface="Montserrat Medium"/>
                <a:ea typeface="Montserrat Medium"/>
                <a:cs typeface="Montserrat Medium"/>
                <a:sym typeface="Montserrat Medium"/>
              </a:rPr>
              <a:t>João Victor de Lira Ribeiro</a:t>
            </a:r>
            <a:endParaRPr sz="1380">
              <a:latin typeface="Montserrat Medium"/>
              <a:ea typeface="Montserrat Medium"/>
              <a:cs typeface="Montserrat Medium"/>
              <a:sym typeface="Montserrat Medium"/>
            </a:endParaRPr>
          </a:p>
        </p:txBody>
      </p:sp>
      <p:sp>
        <p:nvSpPr>
          <p:cNvPr id="90" name="Google Shape;90;p14"/>
          <p:cNvSpPr txBox="1"/>
          <p:nvPr/>
        </p:nvSpPr>
        <p:spPr>
          <a:xfrm>
            <a:off x="3764400" y="4586925"/>
            <a:ext cx="1615200" cy="34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solidFill>
                  <a:schemeClr val="accent1"/>
                </a:solidFill>
                <a:latin typeface="Lato"/>
                <a:ea typeface="Lato"/>
                <a:cs typeface="Lato"/>
                <a:sym typeface="Lato"/>
              </a:rPr>
              <a:t>Junho/2024</a:t>
            </a:r>
            <a:endParaRPr sz="10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66" name="Google Shape;166;p23"/>
          <p:cNvSpPr txBox="1"/>
          <p:nvPr/>
        </p:nvSpPr>
        <p:spPr>
          <a:xfrm>
            <a:off x="1192150" y="2981425"/>
            <a:ext cx="7399500" cy="1769100"/>
          </a:xfrm>
          <a:prstGeom prst="rect">
            <a:avLst/>
          </a:prstGeom>
          <a:noFill/>
          <a:ln>
            <a:noFill/>
          </a:ln>
        </p:spPr>
        <p:txBody>
          <a:bodyPr anchorCtr="0" anchor="t" bIns="91425" lIns="91425" spcFirstLastPara="1" rIns="91425" wrap="square" tIns="91425">
            <a:noAutofit/>
          </a:bodyPr>
          <a:lstStyle/>
          <a:p>
            <a:pPr indent="-292100" lvl="0" marL="457200" rtl="0" algn="just">
              <a:lnSpc>
                <a:spcPct val="150000"/>
              </a:lnSpc>
              <a:spcBef>
                <a:spcPts val="0"/>
              </a:spcBef>
              <a:spcAft>
                <a:spcPts val="0"/>
              </a:spcAft>
              <a:buClr>
                <a:schemeClr val="dk1"/>
              </a:buClr>
              <a:buSzPts val="1000"/>
              <a:buFont typeface="Montserrat"/>
              <a:buChar char="●"/>
            </a:pPr>
            <a:r>
              <a:rPr lang="pt-BR" sz="1000">
                <a:solidFill>
                  <a:schemeClr val="dk1"/>
                </a:solidFill>
                <a:latin typeface="Montserrat"/>
                <a:ea typeface="Montserrat"/>
                <a:cs typeface="Montserrat"/>
                <a:sym typeface="Montserrat"/>
              </a:rPr>
              <a:t>Séries temporais: tendências e padrões significativos. </a:t>
            </a:r>
            <a:endParaRPr sz="1000">
              <a:solidFill>
                <a:schemeClr val="dk1"/>
              </a:solidFill>
              <a:latin typeface="Montserrat"/>
              <a:ea typeface="Montserrat"/>
              <a:cs typeface="Montserrat"/>
              <a:sym typeface="Montserrat"/>
            </a:endParaRPr>
          </a:p>
          <a:p>
            <a:pPr indent="-292100" lvl="0" marL="457200" rtl="0" algn="just">
              <a:lnSpc>
                <a:spcPct val="150000"/>
              </a:lnSpc>
              <a:spcBef>
                <a:spcPts val="0"/>
              </a:spcBef>
              <a:spcAft>
                <a:spcPts val="0"/>
              </a:spcAft>
              <a:buClr>
                <a:schemeClr val="dk1"/>
              </a:buClr>
              <a:buSzPts val="1000"/>
              <a:buFont typeface="Montserrat"/>
              <a:buChar char="●"/>
            </a:pPr>
            <a:r>
              <a:rPr lang="pt-BR" sz="1000">
                <a:solidFill>
                  <a:schemeClr val="dk1"/>
                </a:solidFill>
                <a:latin typeface="Montserrat"/>
                <a:ea typeface="Montserrat"/>
                <a:cs typeface="Montserrat"/>
                <a:sym typeface="Montserrat"/>
              </a:rPr>
              <a:t>Em</a:t>
            </a:r>
            <a:r>
              <a:rPr b="1" lang="pt-BR" sz="1000">
                <a:solidFill>
                  <a:schemeClr val="dk1"/>
                </a:solidFill>
                <a:latin typeface="Montserrat"/>
                <a:ea typeface="Montserrat"/>
                <a:cs typeface="Montserrat"/>
                <a:sym typeface="Montserrat"/>
              </a:rPr>
              <a:t> 2010 </a:t>
            </a:r>
            <a:r>
              <a:rPr lang="pt-BR" sz="1000">
                <a:solidFill>
                  <a:schemeClr val="dk1"/>
                </a:solidFill>
                <a:latin typeface="Montserrat"/>
                <a:ea typeface="Montserrat"/>
                <a:cs typeface="Montserrat"/>
                <a:sym typeface="Montserrat"/>
              </a:rPr>
              <a:t>e </a:t>
            </a:r>
            <a:r>
              <a:rPr b="1" lang="pt-BR" sz="1000">
                <a:solidFill>
                  <a:schemeClr val="dk1"/>
                </a:solidFill>
                <a:latin typeface="Montserrat"/>
                <a:ea typeface="Montserrat"/>
                <a:cs typeface="Montserrat"/>
                <a:sym typeface="Montserrat"/>
              </a:rPr>
              <a:t>2019</a:t>
            </a:r>
            <a:r>
              <a:rPr lang="pt-BR" sz="1000">
                <a:solidFill>
                  <a:schemeClr val="dk1"/>
                </a:solidFill>
                <a:latin typeface="Montserrat"/>
                <a:ea typeface="Montserrat"/>
                <a:cs typeface="Montserrat"/>
                <a:sym typeface="Montserrat"/>
              </a:rPr>
              <a:t>, a </a:t>
            </a:r>
            <a:r>
              <a:rPr b="1" lang="pt-BR" sz="1000">
                <a:solidFill>
                  <a:schemeClr val="dk1"/>
                </a:solidFill>
                <a:latin typeface="Montserrat"/>
                <a:ea typeface="Montserrat"/>
                <a:cs typeface="Montserrat"/>
                <a:sym typeface="Montserrat"/>
              </a:rPr>
              <a:t>Índia</a:t>
            </a:r>
            <a:r>
              <a:rPr lang="pt-BR" sz="1000">
                <a:solidFill>
                  <a:schemeClr val="dk1"/>
                </a:solidFill>
                <a:latin typeface="Montserrat"/>
                <a:ea typeface="Montserrat"/>
                <a:cs typeface="Montserrat"/>
                <a:sym typeface="Montserrat"/>
              </a:rPr>
              <a:t> registra aumentos significativos.</a:t>
            </a:r>
            <a:r>
              <a:rPr lang="pt-BR" sz="1000">
                <a:solidFill>
                  <a:schemeClr val="dk1"/>
                </a:solidFill>
                <a:latin typeface="Montserrat"/>
                <a:ea typeface="Montserrat"/>
                <a:cs typeface="Montserrat"/>
                <a:sym typeface="Montserrat"/>
              </a:rPr>
              <a:t> </a:t>
            </a:r>
            <a:endParaRPr sz="1000">
              <a:solidFill>
                <a:schemeClr val="dk1"/>
              </a:solidFill>
              <a:latin typeface="Montserrat"/>
              <a:ea typeface="Montserrat"/>
              <a:cs typeface="Montserrat"/>
              <a:sym typeface="Montserrat"/>
            </a:endParaRPr>
          </a:p>
          <a:p>
            <a:pPr indent="-292100" lvl="0" marL="457200" rtl="0" algn="just">
              <a:lnSpc>
                <a:spcPct val="150000"/>
              </a:lnSpc>
              <a:spcBef>
                <a:spcPts val="0"/>
              </a:spcBef>
              <a:spcAft>
                <a:spcPts val="0"/>
              </a:spcAft>
              <a:buClr>
                <a:schemeClr val="dk1"/>
              </a:buClr>
              <a:buSzPts val="1000"/>
              <a:buFont typeface="Montserrat"/>
              <a:buChar char="●"/>
            </a:pPr>
            <a:r>
              <a:rPr lang="pt-BR" sz="1000">
                <a:solidFill>
                  <a:schemeClr val="dk1"/>
                </a:solidFill>
                <a:latin typeface="Montserrat"/>
                <a:ea typeface="Montserrat"/>
                <a:cs typeface="Montserrat"/>
                <a:sym typeface="Montserrat"/>
              </a:rPr>
              <a:t>A maioria dos países apresenta uma quantidade relativamente baixa e constante de resíduos plásticos mal gerenciados, como indicado pelas linhas suavizadas próximas ao eixo inferior. </a:t>
            </a:r>
            <a:endParaRPr sz="1000">
              <a:solidFill>
                <a:schemeClr val="dk1"/>
              </a:solidFill>
              <a:latin typeface="Montserrat"/>
              <a:ea typeface="Montserrat"/>
              <a:cs typeface="Montserrat"/>
              <a:sym typeface="Montserrat"/>
            </a:endParaRPr>
          </a:p>
          <a:p>
            <a:pPr indent="-292100" lvl="0" marL="457200" rtl="0" algn="just">
              <a:lnSpc>
                <a:spcPct val="150000"/>
              </a:lnSpc>
              <a:spcBef>
                <a:spcPts val="0"/>
              </a:spcBef>
              <a:spcAft>
                <a:spcPts val="0"/>
              </a:spcAft>
              <a:buClr>
                <a:schemeClr val="dk1"/>
              </a:buClr>
              <a:buSzPts val="1000"/>
              <a:buFont typeface="Montserrat"/>
              <a:buChar char="●"/>
            </a:pPr>
            <a:r>
              <a:rPr lang="pt-BR" sz="1000">
                <a:solidFill>
                  <a:schemeClr val="dk1"/>
                </a:solidFill>
                <a:latin typeface="Montserrat"/>
                <a:ea typeface="Montserrat"/>
                <a:cs typeface="Montserrat"/>
                <a:sym typeface="Montserrat"/>
              </a:rPr>
              <a:t>Há uma </a:t>
            </a:r>
            <a:r>
              <a:rPr b="1" lang="pt-BR" sz="1000">
                <a:solidFill>
                  <a:schemeClr val="dk1"/>
                </a:solidFill>
                <a:latin typeface="Montserrat"/>
                <a:ea typeface="Montserrat"/>
                <a:cs typeface="Montserrat"/>
                <a:sym typeface="Montserrat"/>
              </a:rPr>
              <a:t>tendência geral de aumento</a:t>
            </a:r>
            <a:r>
              <a:rPr lang="pt-BR" sz="1000">
                <a:solidFill>
                  <a:schemeClr val="dk1"/>
                </a:solidFill>
                <a:latin typeface="Montserrat"/>
                <a:ea typeface="Montserrat"/>
                <a:cs typeface="Montserrat"/>
                <a:sym typeface="Montserrat"/>
              </a:rPr>
              <a:t> na quantidade de resíduos plásticos mal gerenciadas entre os anos de 2010 e 2019, especialmente nos países com picos mais elevados. </a:t>
            </a:r>
            <a:endParaRPr sz="1000">
              <a:solidFill>
                <a:schemeClr val="dk1"/>
              </a:solidFill>
              <a:latin typeface="Montserrat"/>
              <a:ea typeface="Montserrat"/>
              <a:cs typeface="Montserrat"/>
              <a:sym typeface="Montserrat"/>
            </a:endParaRPr>
          </a:p>
        </p:txBody>
      </p:sp>
      <p:sp>
        <p:nvSpPr>
          <p:cNvPr id="167" name="Google Shape;167;p23"/>
          <p:cNvSpPr txBox="1"/>
          <p:nvPr/>
        </p:nvSpPr>
        <p:spPr>
          <a:xfrm>
            <a:off x="1192150" y="263550"/>
            <a:ext cx="7829100" cy="393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pt-BR" sz="600">
                <a:solidFill>
                  <a:schemeClr val="dk1"/>
                </a:solidFill>
                <a:latin typeface="Montserrat"/>
                <a:ea typeface="Montserrat"/>
                <a:cs typeface="Montserrat"/>
                <a:sym typeface="Montserrat"/>
              </a:rPr>
              <a:t>Figura 3A e B. </a:t>
            </a:r>
            <a:r>
              <a:rPr lang="pt-BR" sz="600">
                <a:solidFill>
                  <a:schemeClr val="dk1"/>
                </a:solidFill>
                <a:latin typeface="Montserrat"/>
                <a:ea typeface="Montserrat"/>
                <a:cs typeface="Montserrat"/>
                <a:sym typeface="Montserrat"/>
              </a:rPr>
              <a:t>Comparação entre os dados originais e os dados suavizados do conjunto de dados utilizado. O gráfico mostra a quantidade de resíduos plásticos mal gerenciados (em milhões de toneladas) por país, destacando os dados originais (linha azul), a média móvel (linha amarela tracejada) e a suavização exponencial (linha verde tracejada). </a:t>
            </a:r>
            <a:r>
              <a:rPr b="1" lang="pt-BR" sz="600">
                <a:solidFill>
                  <a:schemeClr val="dk1"/>
                </a:solidFill>
                <a:latin typeface="Montserrat"/>
                <a:ea typeface="Montserrat"/>
                <a:cs typeface="Montserrat"/>
                <a:sym typeface="Montserrat"/>
              </a:rPr>
              <a:t>(A)</a:t>
            </a:r>
            <a:r>
              <a:rPr lang="pt-BR" sz="600">
                <a:solidFill>
                  <a:schemeClr val="dk1"/>
                </a:solidFill>
                <a:latin typeface="Montserrat"/>
                <a:ea typeface="Montserrat"/>
                <a:cs typeface="Montserrat"/>
                <a:sym typeface="Montserrat"/>
              </a:rPr>
              <a:t> dados do ano de 2010 e</a:t>
            </a:r>
            <a:r>
              <a:rPr b="1" lang="pt-BR" sz="600">
                <a:solidFill>
                  <a:schemeClr val="dk1"/>
                </a:solidFill>
                <a:latin typeface="Montserrat"/>
                <a:ea typeface="Montserrat"/>
                <a:cs typeface="Montserrat"/>
                <a:sym typeface="Montserrat"/>
              </a:rPr>
              <a:t> (B) </a:t>
            </a:r>
            <a:r>
              <a:rPr lang="pt-BR" sz="600">
                <a:solidFill>
                  <a:schemeClr val="dk1"/>
                </a:solidFill>
                <a:latin typeface="Montserrat"/>
                <a:ea typeface="Montserrat"/>
                <a:cs typeface="Montserrat"/>
                <a:sym typeface="Montserrat"/>
              </a:rPr>
              <a:t>2019.</a:t>
            </a:r>
            <a:endParaRPr b="1" sz="600">
              <a:solidFill>
                <a:schemeClr val="dk1"/>
              </a:solidFill>
              <a:latin typeface="Montserrat"/>
              <a:ea typeface="Montserrat"/>
              <a:cs typeface="Montserrat"/>
              <a:sym typeface="Montserrat"/>
            </a:endParaRPr>
          </a:p>
        </p:txBody>
      </p:sp>
      <p:pic>
        <p:nvPicPr>
          <p:cNvPr id="168" name="Google Shape;168;p23"/>
          <p:cNvPicPr preferRelativeResize="0"/>
          <p:nvPr/>
        </p:nvPicPr>
        <p:blipFill>
          <a:blip r:embed="rId3">
            <a:alphaModFix/>
          </a:blip>
          <a:stretch>
            <a:fillRect/>
          </a:stretch>
        </p:blipFill>
        <p:spPr>
          <a:xfrm>
            <a:off x="4845500" y="725200"/>
            <a:ext cx="4175650" cy="2072800"/>
          </a:xfrm>
          <a:prstGeom prst="rect">
            <a:avLst/>
          </a:prstGeom>
          <a:noFill/>
          <a:ln cap="flat" cmpd="sng" w="9525">
            <a:solidFill>
              <a:srgbClr val="888888"/>
            </a:solidFill>
            <a:prstDash val="solid"/>
            <a:round/>
            <a:headEnd len="sm" w="sm" type="none"/>
            <a:tailEnd len="sm" w="sm" type="none"/>
          </a:ln>
        </p:spPr>
      </p:pic>
      <p:pic>
        <p:nvPicPr>
          <p:cNvPr id="169" name="Google Shape;169;p23"/>
          <p:cNvPicPr preferRelativeResize="0"/>
          <p:nvPr/>
        </p:nvPicPr>
        <p:blipFill>
          <a:blip r:embed="rId4">
            <a:alphaModFix/>
          </a:blip>
          <a:stretch>
            <a:fillRect/>
          </a:stretch>
        </p:blipFill>
        <p:spPr>
          <a:xfrm>
            <a:off x="503000" y="724450"/>
            <a:ext cx="4175650" cy="2074300"/>
          </a:xfrm>
          <a:prstGeom prst="rect">
            <a:avLst/>
          </a:prstGeom>
          <a:noFill/>
          <a:ln cap="flat" cmpd="sng" w="9525">
            <a:solidFill>
              <a:srgbClr val="888888"/>
            </a:solidFill>
            <a:prstDash val="solid"/>
            <a:round/>
            <a:headEnd len="sm" w="sm" type="none"/>
            <a:tailEnd len="sm" w="sm" type="none"/>
          </a:ln>
        </p:spPr>
      </p:pic>
      <p:sp>
        <p:nvSpPr>
          <p:cNvPr id="170" name="Google Shape;170;p23"/>
          <p:cNvSpPr txBox="1"/>
          <p:nvPr/>
        </p:nvSpPr>
        <p:spPr>
          <a:xfrm>
            <a:off x="503000" y="2532500"/>
            <a:ext cx="366600" cy="2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latin typeface="Montserrat SemiBold"/>
                <a:ea typeface="Montserrat SemiBold"/>
                <a:cs typeface="Montserrat SemiBold"/>
                <a:sym typeface="Montserrat SemiBold"/>
              </a:rPr>
              <a:t>(</a:t>
            </a:r>
            <a:r>
              <a:rPr lang="pt-BR" sz="900">
                <a:latin typeface="Montserrat SemiBold"/>
                <a:ea typeface="Montserrat SemiBold"/>
                <a:cs typeface="Montserrat SemiBold"/>
                <a:sym typeface="Montserrat SemiBold"/>
              </a:rPr>
              <a:t>A)</a:t>
            </a:r>
            <a:endParaRPr sz="900">
              <a:latin typeface="Montserrat SemiBold"/>
              <a:ea typeface="Montserrat SemiBold"/>
              <a:cs typeface="Montserrat SemiBold"/>
              <a:sym typeface="Montserrat SemiBold"/>
            </a:endParaRPr>
          </a:p>
        </p:txBody>
      </p:sp>
      <p:sp>
        <p:nvSpPr>
          <p:cNvPr id="171" name="Google Shape;171;p23"/>
          <p:cNvSpPr txBox="1"/>
          <p:nvPr/>
        </p:nvSpPr>
        <p:spPr>
          <a:xfrm>
            <a:off x="4845500" y="2532500"/>
            <a:ext cx="366600" cy="2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latin typeface="Montserrat SemiBold"/>
                <a:ea typeface="Montserrat SemiBold"/>
                <a:cs typeface="Montserrat SemiBold"/>
                <a:sym typeface="Montserrat SemiBold"/>
              </a:rPr>
              <a:t>(B</a:t>
            </a:r>
            <a:r>
              <a:rPr lang="pt-BR" sz="900">
                <a:latin typeface="Montserrat SemiBold"/>
                <a:ea typeface="Montserrat SemiBold"/>
                <a:cs typeface="Montserrat SemiBold"/>
                <a:sym typeface="Montserrat SemiBold"/>
              </a:rPr>
              <a:t>)</a:t>
            </a:r>
            <a:endParaRPr sz="900">
              <a:latin typeface="Montserrat SemiBold"/>
              <a:ea typeface="Montserrat SemiBold"/>
              <a:cs typeface="Montserrat SemiBold"/>
              <a:sym typeface="Montserrat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graphicFrame>
        <p:nvGraphicFramePr>
          <p:cNvPr id="177" name="Google Shape;177;p24"/>
          <p:cNvGraphicFramePr/>
          <p:nvPr/>
        </p:nvGraphicFramePr>
        <p:xfrm>
          <a:off x="1430825" y="1790700"/>
          <a:ext cx="3000000" cy="3000000"/>
        </p:xfrm>
        <a:graphic>
          <a:graphicData uri="http://schemas.openxmlformats.org/drawingml/2006/table">
            <a:tbl>
              <a:tblPr>
                <a:noFill/>
                <a:tableStyleId>{7D8622A9-149F-4B70-991D-9A3EB8EBD64E}</a:tableStyleId>
              </a:tblPr>
              <a:tblGrid>
                <a:gridCol w="1828250"/>
                <a:gridCol w="1828250"/>
                <a:gridCol w="1574350"/>
                <a:gridCol w="2082200"/>
              </a:tblGrid>
              <a:tr h="240025">
                <a:tc>
                  <a:txBody>
                    <a:bodyPr/>
                    <a:lstStyle/>
                    <a:p>
                      <a:pPr indent="0" lvl="0" marL="0" rtl="0" algn="ctr">
                        <a:spcBef>
                          <a:spcPts val="0"/>
                        </a:spcBef>
                        <a:spcAft>
                          <a:spcPts val="0"/>
                        </a:spcAft>
                        <a:buNone/>
                      </a:pPr>
                      <a:r>
                        <a:rPr b="1" lang="pt-BR" sz="900">
                          <a:latin typeface="Montserrat"/>
                          <a:ea typeface="Montserrat"/>
                          <a:cs typeface="Montserrat"/>
                          <a:sym typeface="Montserrat"/>
                        </a:rPr>
                        <a:t>Ano</a:t>
                      </a:r>
                      <a:endParaRPr b="1" sz="900">
                        <a:latin typeface="Montserrat"/>
                        <a:ea typeface="Montserrat"/>
                        <a:cs typeface="Montserrat"/>
                        <a:sym typeface="Montserrat"/>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pt-BR" sz="900">
                          <a:latin typeface="Montserrat"/>
                          <a:ea typeface="Montserrat"/>
                          <a:cs typeface="Montserrat"/>
                          <a:sym typeface="Montserrat"/>
                        </a:rPr>
                        <a:t>Média (kg/ano)</a:t>
                      </a:r>
                      <a:endParaRPr b="1" sz="900">
                        <a:latin typeface="Montserrat"/>
                        <a:ea typeface="Montserrat"/>
                        <a:cs typeface="Montserrat"/>
                        <a:sym typeface="Montserrat"/>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pt-BR" sz="900">
                          <a:latin typeface="Montserrat"/>
                          <a:ea typeface="Montserrat"/>
                          <a:cs typeface="Montserrat"/>
                          <a:sym typeface="Montserrat"/>
                        </a:rPr>
                        <a:t>Mediana (kg/ ano)</a:t>
                      </a:r>
                      <a:endParaRPr b="1" sz="900">
                        <a:latin typeface="Montserrat"/>
                        <a:ea typeface="Montserrat"/>
                        <a:cs typeface="Montserrat"/>
                        <a:sym typeface="Montserrat"/>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pt-BR" sz="900">
                          <a:latin typeface="Montserrat"/>
                          <a:ea typeface="Montserrat"/>
                          <a:cs typeface="Montserrat"/>
                          <a:sym typeface="Montserrat"/>
                        </a:rPr>
                        <a:t>Desvio Padrão (kg/ano)</a:t>
                      </a:r>
                      <a:endParaRPr b="1" sz="900">
                        <a:latin typeface="Montserrat"/>
                        <a:ea typeface="Montserrat"/>
                        <a:cs typeface="Montserrat"/>
                        <a:sym typeface="Montserrat"/>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9150">
                <a:tc>
                  <a:txBody>
                    <a:bodyPr/>
                    <a:lstStyle/>
                    <a:p>
                      <a:pPr indent="0" lvl="0" marL="0" rtl="0" algn="ctr">
                        <a:spcBef>
                          <a:spcPts val="0"/>
                        </a:spcBef>
                        <a:spcAft>
                          <a:spcPts val="0"/>
                        </a:spcAft>
                        <a:buNone/>
                      </a:pPr>
                      <a:r>
                        <a:rPr lang="pt-BR" sz="900">
                          <a:latin typeface="Montserrat"/>
                          <a:ea typeface="Montserrat"/>
                          <a:cs typeface="Montserrat"/>
                          <a:sym typeface="Montserrat"/>
                        </a:rPr>
                        <a:t>2010</a:t>
                      </a:r>
                      <a:endParaRPr sz="900">
                        <a:latin typeface="Montserrat"/>
                        <a:ea typeface="Montserrat"/>
                        <a:cs typeface="Montserrat"/>
                        <a:sym typeface="Montserrat"/>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pt-BR" sz="900">
                          <a:latin typeface="Montserrat"/>
                          <a:ea typeface="Montserrat"/>
                          <a:cs typeface="Montserrat"/>
                          <a:sym typeface="Montserrat"/>
                        </a:rPr>
                        <a:t>0.04</a:t>
                      </a:r>
                      <a:endParaRPr sz="900">
                        <a:latin typeface="Montserrat"/>
                        <a:ea typeface="Montserrat"/>
                        <a:cs typeface="Montserrat"/>
                        <a:sym typeface="Montserrat"/>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pt-BR" sz="900">
                          <a:latin typeface="Montserrat"/>
                          <a:ea typeface="Montserrat"/>
                          <a:cs typeface="Montserrat"/>
                          <a:sym typeface="Montserrat"/>
                        </a:rPr>
                        <a:t>0.03</a:t>
                      </a:r>
                      <a:endParaRPr sz="900">
                        <a:latin typeface="Montserrat"/>
                        <a:ea typeface="Montserrat"/>
                        <a:cs typeface="Montserrat"/>
                        <a:sym typeface="Montserrat"/>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pt-BR" sz="900">
                          <a:latin typeface="Montserrat"/>
                          <a:ea typeface="Montserrat"/>
                          <a:cs typeface="Montserrat"/>
                          <a:sym typeface="Montserrat"/>
                        </a:rPr>
                        <a:t>0.05</a:t>
                      </a:r>
                      <a:endParaRPr sz="900">
                        <a:latin typeface="Montserrat"/>
                        <a:ea typeface="Montserrat"/>
                        <a:cs typeface="Montserrat"/>
                        <a:sym typeface="Montserrat"/>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r>
              <a:tr h="209150">
                <a:tc>
                  <a:txBody>
                    <a:bodyPr/>
                    <a:lstStyle/>
                    <a:p>
                      <a:pPr indent="0" lvl="0" marL="0" rtl="0" algn="ctr">
                        <a:spcBef>
                          <a:spcPts val="0"/>
                        </a:spcBef>
                        <a:spcAft>
                          <a:spcPts val="0"/>
                        </a:spcAft>
                        <a:buNone/>
                      </a:pPr>
                      <a:r>
                        <a:rPr lang="pt-BR" sz="900">
                          <a:latin typeface="Montserrat"/>
                          <a:ea typeface="Montserrat"/>
                          <a:cs typeface="Montserrat"/>
                          <a:sym typeface="Montserrat"/>
                        </a:rPr>
                        <a:t>2019</a:t>
                      </a:r>
                      <a:endParaRPr sz="900">
                        <a:latin typeface="Montserrat"/>
                        <a:ea typeface="Montserrat"/>
                        <a:cs typeface="Montserrat"/>
                        <a:sym typeface="Montserrat"/>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pt-BR" sz="900">
                          <a:latin typeface="Montserrat"/>
                          <a:ea typeface="Montserrat"/>
                          <a:cs typeface="Montserrat"/>
                          <a:sym typeface="Montserrat"/>
                        </a:rPr>
                        <a:t>7.09</a:t>
                      </a:r>
                      <a:endParaRPr sz="900">
                        <a:latin typeface="Montserrat"/>
                        <a:ea typeface="Montserrat"/>
                        <a:cs typeface="Montserrat"/>
                        <a:sym typeface="Montserrat"/>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pt-BR" sz="900">
                          <a:latin typeface="Montserrat"/>
                          <a:ea typeface="Montserrat"/>
                          <a:cs typeface="Montserrat"/>
                          <a:sym typeface="Montserrat"/>
                        </a:rPr>
                        <a:t>1.76</a:t>
                      </a:r>
                      <a:endParaRPr sz="900">
                        <a:latin typeface="Montserrat"/>
                        <a:ea typeface="Montserrat"/>
                        <a:cs typeface="Montserrat"/>
                        <a:sym typeface="Montserrat"/>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pt-BR" sz="900">
                          <a:latin typeface="Montserrat"/>
                          <a:ea typeface="Montserrat"/>
                          <a:cs typeface="Montserrat"/>
                          <a:sym typeface="Montserrat"/>
                        </a:rPr>
                        <a:t>10.20</a:t>
                      </a:r>
                      <a:endParaRPr sz="900">
                        <a:latin typeface="Montserrat"/>
                        <a:ea typeface="Montserrat"/>
                        <a:cs typeface="Montserrat"/>
                        <a:sym typeface="Montserrat"/>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
        <p:nvSpPr>
          <p:cNvPr id="178" name="Google Shape;178;p24"/>
          <p:cNvSpPr txBox="1"/>
          <p:nvPr/>
        </p:nvSpPr>
        <p:spPr>
          <a:xfrm>
            <a:off x="1430800" y="1416850"/>
            <a:ext cx="6813000" cy="297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pt-BR" sz="700">
                <a:solidFill>
                  <a:schemeClr val="dk1"/>
                </a:solidFill>
                <a:latin typeface="Montserrat"/>
                <a:ea typeface="Montserrat"/>
                <a:cs typeface="Montserrat"/>
                <a:sym typeface="Montserrat"/>
              </a:rPr>
              <a:t>Tabela 1. </a:t>
            </a:r>
            <a:r>
              <a:rPr lang="pt-BR" sz="700">
                <a:solidFill>
                  <a:schemeClr val="dk1"/>
                </a:solidFill>
                <a:latin typeface="Montserrat"/>
                <a:ea typeface="Montserrat"/>
                <a:cs typeface="Montserrat"/>
                <a:sym typeface="Montserrat"/>
              </a:rPr>
              <a:t>Medidas de Tendência Central e Dispersão para resíduos plásticos mal geridos </a:t>
            </a:r>
            <a:r>
              <a:rPr i="1" lang="pt-BR" sz="700">
                <a:solidFill>
                  <a:schemeClr val="dk1"/>
                </a:solidFill>
                <a:latin typeface="Montserrat"/>
                <a:ea typeface="Montserrat"/>
                <a:cs typeface="Montserrat"/>
                <a:sym typeface="Montserrat"/>
              </a:rPr>
              <a:t>per capita</a:t>
            </a:r>
            <a:r>
              <a:rPr lang="pt-BR" sz="700">
                <a:solidFill>
                  <a:schemeClr val="dk1"/>
                </a:solidFill>
                <a:latin typeface="Montserrat"/>
                <a:ea typeface="Montserrat"/>
                <a:cs typeface="Montserrat"/>
                <a:sym typeface="Montserrat"/>
              </a:rPr>
              <a:t> em 2010 e 2019.</a:t>
            </a:r>
            <a:endParaRPr sz="700">
              <a:latin typeface="Montserrat"/>
              <a:ea typeface="Montserrat"/>
              <a:cs typeface="Montserrat"/>
              <a:sym typeface="Montserrat"/>
            </a:endParaRPr>
          </a:p>
        </p:txBody>
      </p:sp>
      <p:sp>
        <p:nvSpPr>
          <p:cNvPr id="179" name="Google Shape;179;p24"/>
          <p:cNvSpPr txBox="1"/>
          <p:nvPr/>
        </p:nvSpPr>
        <p:spPr>
          <a:xfrm>
            <a:off x="1430800" y="2796350"/>
            <a:ext cx="7313100" cy="846000"/>
          </a:xfrm>
          <a:prstGeom prst="rect">
            <a:avLst/>
          </a:prstGeom>
          <a:noFill/>
          <a:ln>
            <a:noFill/>
          </a:ln>
        </p:spPr>
        <p:txBody>
          <a:bodyPr anchorCtr="0" anchor="t" bIns="91425" lIns="91425" spcFirstLastPara="1" rIns="91425" wrap="square" tIns="91425">
            <a:noAutofit/>
          </a:bodyPr>
          <a:lstStyle/>
          <a:p>
            <a:pPr indent="-292100" lvl="0" marL="457200" rtl="0" algn="just">
              <a:lnSpc>
                <a:spcPct val="150000"/>
              </a:lnSpc>
              <a:spcBef>
                <a:spcPts val="0"/>
              </a:spcBef>
              <a:spcAft>
                <a:spcPts val="0"/>
              </a:spcAft>
              <a:buClr>
                <a:schemeClr val="dk1"/>
              </a:buClr>
              <a:buSzPts val="1000"/>
              <a:buFont typeface="Montserrat"/>
              <a:buChar char="●"/>
            </a:pPr>
            <a:r>
              <a:rPr lang="pt-BR" sz="1000">
                <a:solidFill>
                  <a:schemeClr val="dk1"/>
                </a:solidFill>
                <a:latin typeface="Montserrat"/>
                <a:ea typeface="Montserrat"/>
                <a:cs typeface="Montserrat"/>
                <a:sym typeface="Montserrat"/>
              </a:rPr>
              <a:t>Em </a:t>
            </a:r>
            <a:r>
              <a:rPr b="1" lang="pt-BR" sz="1000">
                <a:solidFill>
                  <a:schemeClr val="dk1"/>
                </a:solidFill>
                <a:latin typeface="Montserrat"/>
                <a:ea typeface="Montserrat"/>
                <a:cs typeface="Montserrat"/>
                <a:sym typeface="Montserrat"/>
              </a:rPr>
              <a:t>2010</a:t>
            </a:r>
            <a:r>
              <a:rPr lang="pt-BR" sz="1000">
                <a:solidFill>
                  <a:schemeClr val="dk1"/>
                </a:solidFill>
                <a:latin typeface="Montserrat"/>
                <a:ea typeface="Montserrat"/>
                <a:cs typeface="Montserrat"/>
                <a:sym typeface="Montserrat"/>
              </a:rPr>
              <a:t>, a quantidade de resíduos plásticos mal gerenciados </a:t>
            </a:r>
            <a:r>
              <a:rPr b="1" i="1" lang="pt-BR" sz="1000">
                <a:solidFill>
                  <a:schemeClr val="dk1"/>
                </a:solidFill>
                <a:latin typeface="Montserrat"/>
                <a:ea typeface="Montserrat"/>
                <a:cs typeface="Montserrat"/>
                <a:sym typeface="Montserrat"/>
              </a:rPr>
              <a:t>per capita</a:t>
            </a:r>
            <a:r>
              <a:rPr lang="pt-BR" sz="1000">
                <a:solidFill>
                  <a:schemeClr val="dk1"/>
                </a:solidFill>
                <a:latin typeface="Montserrat"/>
                <a:ea typeface="Montserrat"/>
                <a:cs typeface="Montserrat"/>
                <a:sym typeface="Montserrat"/>
              </a:rPr>
              <a:t> era baixa e relativamente uniforme entre os países. </a:t>
            </a:r>
            <a:endParaRPr sz="1000">
              <a:solidFill>
                <a:schemeClr val="dk1"/>
              </a:solidFill>
              <a:latin typeface="Montserrat"/>
              <a:ea typeface="Montserrat"/>
              <a:cs typeface="Montserrat"/>
              <a:sym typeface="Montserrat"/>
            </a:endParaRPr>
          </a:p>
          <a:p>
            <a:pPr indent="-292100" lvl="0" marL="457200" rtl="0" algn="just">
              <a:lnSpc>
                <a:spcPct val="150000"/>
              </a:lnSpc>
              <a:spcBef>
                <a:spcPts val="0"/>
              </a:spcBef>
              <a:spcAft>
                <a:spcPts val="0"/>
              </a:spcAft>
              <a:buClr>
                <a:schemeClr val="dk1"/>
              </a:buClr>
              <a:buSzPts val="1000"/>
              <a:buFont typeface="Montserrat"/>
              <a:buChar char="●"/>
            </a:pPr>
            <a:r>
              <a:rPr lang="pt-BR" sz="1000">
                <a:solidFill>
                  <a:schemeClr val="dk1"/>
                </a:solidFill>
                <a:latin typeface="Montserrat"/>
                <a:ea typeface="Montserrat"/>
                <a:cs typeface="Montserrat"/>
                <a:sym typeface="Montserrat"/>
              </a:rPr>
              <a:t>Em </a:t>
            </a:r>
            <a:r>
              <a:rPr b="1" lang="pt-BR" sz="1000">
                <a:solidFill>
                  <a:schemeClr val="dk1"/>
                </a:solidFill>
                <a:latin typeface="Montserrat"/>
                <a:ea typeface="Montserrat"/>
                <a:cs typeface="Montserrat"/>
                <a:sym typeface="Montserrat"/>
              </a:rPr>
              <a:t>2019</a:t>
            </a:r>
            <a:r>
              <a:rPr lang="pt-BR" sz="1000">
                <a:solidFill>
                  <a:schemeClr val="dk1"/>
                </a:solidFill>
                <a:latin typeface="Montserrat"/>
                <a:ea typeface="Montserrat"/>
                <a:cs typeface="Montserrat"/>
                <a:sym typeface="Montserrat"/>
              </a:rPr>
              <a:t>, a quantidade média aumentou drasticamente, acompanhada por uma maior variação. </a:t>
            </a:r>
            <a:endParaRPr sz="1000">
              <a:solidFill>
                <a:schemeClr val="dk1"/>
              </a:solidFill>
              <a:latin typeface="Montserrat"/>
              <a:ea typeface="Montserrat"/>
              <a:cs typeface="Montserrat"/>
              <a:sym typeface="Montserrat"/>
            </a:endParaRPr>
          </a:p>
        </p:txBody>
      </p:sp>
      <p:sp>
        <p:nvSpPr>
          <p:cNvPr id="180" name="Google Shape;180;p24"/>
          <p:cNvSpPr txBox="1"/>
          <p:nvPr>
            <p:ph type="title"/>
          </p:nvPr>
        </p:nvSpPr>
        <p:spPr>
          <a:xfrm>
            <a:off x="977250" y="691025"/>
            <a:ext cx="7495200" cy="35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sz="1600">
                <a:solidFill>
                  <a:srgbClr val="434343"/>
                </a:solidFill>
                <a:latin typeface="Montserrat"/>
                <a:ea typeface="Montserrat"/>
                <a:cs typeface="Montserrat"/>
                <a:sym typeface="Montserrat"/>
              </a:rPr>
              <a:t>Análise Comparativa</a:t>
            </a:r>
            <a:endParaRPr b="1" sz="1600">
              <a:solidFill>
                <a:srgbClr val="43434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id="186" name="Google Shape;186;p25"/>
          <p:cNvPicPr preferRelativeResize="0"/>
          <p:nvPr/>
        </p:nvPicPr>
        <p:blipFill>
          <a:blip r:embed="rId3">
            <a:alphaModFix/>
          </a:blip>
          <a:stretch>
            <a:fillRect/>
          </a:stretch>
        </p:blipFill>
        <p:spPr>
          <a:xfrm>
            <a:off x="1094575" y="514225"/>
            <a:ext cx="3914350" cy="2631675"/>
          </a:xfrm>
          <a:prstGeom prst="rect">
            <a:avLst/>
          </a:prstGeom>
          <a:noFill/>
          <a:ln cap="flat" cmpd="sng" w="9525">
            <a:solidFill>
              <a:srgbClr val="888888"/>
            </a:solidFill>
            <a:prstDash val="solid"/>
            <a:round/>
            <a:headEnd len="sm" w="sm" type="none"/>
            <a:tailEnd len="sm" w="sm" type="none"/>
          </a:ln>
        </p:spPr>
      </p:pic>
      <p:pic>
        <p:nvPicPr>
          <p:cNvPr id="187" name="Google Shape;187;p25"/>
          <p:cNvPicPr preferRelativeResize="0"/>
          <p:nvPr/>
        </p:nvPicPr>
        <p:blipFill>
          <a:blip r:embed="rId4">
            <a:alphaModFix/>
          </a:blip>
          <a:stretch>
            <a:fillRect/>
          </a:stretch>
        </p:blipFill>
        <p:spPr>
          <a:xfrm>
            <a:off x="5089300" y="514225"/>
            <a:ext cx="3931843" cy="2631675"/>
          </a:xfrm>
          <a:prstGeom prst="rect">
            <a:avLst/>
          </a:prstGeom>
          <a:noFill/>
          <a:ln cap="flat" cmpd="sng" w="9525">
            <a:solidFill>
              <a:srgbClr val="888888"/>
            </a:solidFill>
            <a:prstDash val="solid"/>
            <a:round/>
            <a:headEnd len="sm" w="sm" type="none"/>
            <a:tailEnd len="sm" w="sm" type="none"/>
          </a:ln>
        </p:spPr>
      </p:pic>
      <p:sp>
        <p:nvSpPr>
          <p:cNvPr id="188" name="Google Shape;188;p25"/>
          <p:cNvSpPr txBox="1"/>
          <p:nvPr/>
        </p:nvSpPr>
        <p:spPr>
          <a:xfrm>
            <a:off x="1163300" y="174125"/>
            <a:ext cx="7787100" cy="432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pt-BR" sz="700">
                <a:solidFill>
                  <a:schemeClr val="dk1"/>
                </a:solidFill>
                <a:latin typeface="Montserrat"/>
                <a:ea typeface="Montserrat"/>
                <a:cs typeface="Montserrat"/>
                <a:sym typeface="Montserrat"/>
              </a:rPr>
              <a:t>Figuras 4A e B</a:t>
            </a:r>
            <a:r>
              <a:rPr lang="pt-BR" sz="700">
                <a:solidFill>
                  <a:schemeClr val="dk1"/>
                </a:solidFill>
                <a:latin typeface="Montserrat"/>
                <a:ea typeface="Montserrat"/>
                <a:cs typeface="Montserrat"/>
                <a:sym typeface="Montserrat"/>
              </a:rPr>
              <a:t>. Mapas coropléticos mostrando a quantidade de resíduos plásticos mal gerenciados (em milhões de toneladas) nos anos de </a:t>
            </a:r>
            <a:r>
              <a:rPr b="1" lang="pt-BR" sz="700">
                <a:solidFill>
                  <a:schemeClr val="dk1"/>
                </a:solidFill>
                <a:latin typeface="Montserrat"/>
                <a:ea typeface="Montserrat"/>
                <a:cs typeface="Montserrat"/>
                <a:sym typeface="Montserrat"/>
              </a:rPr>
              <a:t>(A)</a:t>
            </a:r>
            <a:r>
              <a:rPr lang="pt-BR" sz="700">
                <a:solidFill>
                  <a:schemeClr val="dk1"/>
                </a:solidFill>
                <a:latin typeface="Montserrat"/>
                <a:ea typeface="Montserrat"/>
                <a:cs typeface="Montserrat"/>
                <a:sym typeface="Montserrat"/>
              </a:rPr>
              <a:t> 2010 e </a:t>
            </a:r>
            <a:r>
              <a:rPr b="1" lang="pt-BR" sz="700">
                <a:solidFill>
                  <a:schemeClr val="dk1"/>
                </a:solidFill>
                <a:latin typeface="Montserrat"/>
                <a:ea typeface="Montserrat"/>
                <a:cs typeface="Montserrat"/>
                <a:sym typeface="Montserrat"/>
              </a:rPr>
              <a:t>(B) </a:t>
            </a:r>
            <a:r>
              <a:rPr lang="pt-BR" sz="700">
                <a:solidFill>
                  <a:schemeClr val="dk1"/>
                </a:solidFill>
                <a:latin typeface="Montserrat"/>
                <a:ea typeface="Montserrat"/>
                <a:cs typeface="Montserrat"/>
                <a:sym typeface="Montserrat"/>
              </a:rPr>
              <a:t>2019. </a:t>
            </a:r>
            <a:endParaRPr sz="700">
              <a:latin typeface="Montserrat"/>
              <a:ea typeface="Montserrat"/>
              <a:cs typeface="Montserrat"/>
              <a:sym typeface="Montserrat"/>
            </a:endParaRPr>
          </a:p>
        </p:txBody>
      </p:sp>
      <p:sp>
        <p:nvSpPr>
          <p:cNvPr id="189" name="Google Shape;189;p25"/>
          <p:cNvSpPr txBox="1"/>
          <p:nvPr/>
        </p:nvSpPr>
        <p:spPr>
          <a:xfrm>
            <a:off x="1094575" y="687275"/>
            <a:ext cx="366600" cy="2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latin typeface="Montserrat SemiBold"/>
                <a:ea typeface="Montserrat SemiBold"/>
                <a:cs typeface="Montserrat SemiBold"/>
                <a:sym typeface="Montserrat SemiBold"/>
              </a:rPr>
              <a:t>(</a:t>
            </a:r>
            <a:r>
              <a:rPr lang="pt-BR" sz="900">
                <a:latin typeface="Montserrat SemiBold"/>
                <a:ea typeface="Montserrat SemiBold"/>
                <a:cs typeface="Montserrat SemiBold"/>
                <a:sym typeface="Montserrat SemiBold"/>
              </a:rPr>
              <a:t>A)</a:t>
            </a:r>
            <a:endParaRPr sz="900">
              <a:latin typeface="Montserrat SemiBold"/>
              <a:ea typeface="Montserrat SemiBold"/>
              <a:cs typeface="Montserrat SemiBold"/>
              <a:sym typeface="Montserrat SemiBold"/>
            </a:endParaRPr>
          </a:p>
        </p:txBody>
      </p:sp>
      <p:sp>
        <p:nvSpPr>
          <p:cNvPr id="190" name="Google Shape;190;p25"/>
          <p:cNvSpPr txBox="1"/>
          <p:nvPr/>
        </p:nvSpPr>
        <p:spPr>
          <a:xfrm>
            <a:off x="5089300" y="687275"/>
            <a:ext cx="366600" cy="2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latin typeface="Montserrat SemiBold"/>
                <a:ea typeface="Montserrat SemiBold"/>
                <a:cs typeface="Montserrat SemiBold"/>
                <a:sym typeface="Montserrat SemiBold"/>
              </a:rPr>
              <a:t>(B</a:t>
            </a:r>
            <a:r>
              <a:rPr lang="pt-BR" sz="900">
                <a:latin typeface="Montserrat SemiBold"/>
                <a:ea typeface="Montserrat SemiBold"/>
                <a:cs typeface="Montserrat SemiBold"/>
                <a:sym typeface="Montserrat SemiBold"/>
              </a:rPr>
              <a:t>)</a:t>
            </a:r>
            <a:endParaRPr sz="900">
              <a:latin typeface="Montserrat SemiBold"/>
              <a:ea typeface="Montserrat SemiBold"/>
              <a:cs typeface="Montserrat SemiBold"/>
              <a:sym typeface="Montserrat SemiBold"/>
            </a:endParaRPr>
          </a:p>
        </p:txBody>
      </p:sp>
      <p:sp>
        <p:nvSpPr>
          <p:cNvPr id="191" name="Google Shape;191;p25"/>
          <p:cNvSpPr txBox="1"/>
          <p:nvPr/>
        </p:nvSpPr>
        <p:spPr>
          <a:xfrm>
            <a:off x="1163300" y="3085300"/>
            <a:ext cx="7393200" cy="1691400"/>
          </a:xfrm>
          <a:prstGeom prst="rect">
            <a:avLst/>
          </a:prstGeom>
          <a:noFill/>
          <a:ln>
            <a:noFill/>
          </a:ln>
        </p:spPr>
        <p:txBody>
          <a:bodyPr anchorCtr="0" anchor="b" bIns="91425" lIns="91425" spcFirstLastPara="1" rIns="91425" wrap="square" tIns="91425">
            <a:noAutofit/>
          </a:bodyPr>
          <a:lstStyle/>
          <a:p>
            <a:pPr indent="-292100" lvl="0" marL="457200" rtl="0" algn="just">
              <a:lnSpc>
                <a:spcPct val="150000"/>
              </a:lnSpc>
              <a:spcBef>
                <a:spcPts val="0"/>
              </a:spcBef>
              <a:spcAft>
                <a:spcPts val="0"/>
              </a:spcAft>
              <a:buClr>
                <a:schemeClr val="dk1"/>
              </a:buClr>
              <a:buSzPts val="1000"/>
              <a:buFont typeface="Montserrat"/>
              <a:buChar char="●"/>
            </a:pPr>
            <a:r>
              <a:rPr lang="pt-BR" sz="1000">
                <a:solidFill>
                  <a:schemeClr val="dk1"/>
                </a:solidFill>
                <a:latin typeface="Montserrat"/>
                <a:ea typeface="Montserrat"/>
                <a:cs typeface="Montserrat"/>
                <a:sym typeface="Montserrat"/>
              </a:rPr>
              <a:t>Os mapas mostram a quantidade de resíduos plásticos mal gerenciados em milhões de toneladas para os anos de 2010 e 2019, destacando as </a:t>
            </a:r>
            <a:r>
              <a:rPr b="1" lang="pt-BR" sz="1000">
                <a:solidFill>
                  <a:schemeClr val="dk1"/>
                </a:solidFill>
                <a:latin typeface="Montserrat"/>
                <a:ea typeface="Montserrat"/>
                <a:cs typeface="Montserrat"/>
                <a:sym typeface="Montserrat"/>
              </a:rPr>
              <a:t>variações temporais e regionais. </a:t>
            </a:r>
            <a:endParaRPr b="1" sz="1000">
              <a:solidFill>
                <a:schemeClr val="dk1"/>
              </a:solidFill>
              <a:latin typeface="Montserrat"/>
              <a:ea typeface="Montserrat"/>
              <a:cs typeface="Montserrat"/>
              <a:sym typeface="Montserrat"/>
            </a:endParaRPr>
          </a:p>
          <a:p>
            <a:pPr indent="-292100" lvl="0" marL="457200" rtl="0" algn="just">
              <a:lnSpc>
                <a:spcPct val="150000"/>
              </a:lnSpc>
              <a:spcBef>
                <a:spcPts val="0"/>
              </a:spcBef>
              <a:spcAft>
                <a:spcPts val="0"/>
              </a:spcAft>
              <a:buClr>
                <a:schemeClr val="dk1"/>
              </a:buClr>
              <a:buSzPts val="1000"/>
              <a:buFont typeface="Montserrat"/>
              <a:buChar char="●"/>
            </a:pPr>
            <a:r>
              <a:rPr lang="pt-BR" sz="1000">
                <a:solidFill>
                  <a:schemeClr val="dk1"/>
                </a:solidFill>
                <a:latin typeface="Montserrat"/>
                <a:ea typeface="Montserrat"/>
                <a:cs typeface="Montserrat"/>
                <a:sym typeface="Montserrat"/>
              </a:rPr>
              <a:t>A comparação entre 2010 e 2019 revela um aumento na quantidade de resíduos plásticos mal gerenciados na China e na Índia. </a:t>
            </a:r>
            <a:endParaRPr sz="1000">
              <a:solidFill>
                <a:schemeClr val="dk1"/>
              </a:solidFill>
              <a:latin typeface="Montserrat"/>
              <a:ea typeface="Montserrat"/>
              <a:cs typeface="Montserrat"/>
              <a:sym typeface="Montserrat"/>
            </a:endParaRPr>
          </a:p>
          <a:p>
            <a:pPr indent="-292100" lvl="0" marL="457200" rtl="0" algn="just">
              <a:lnSpc>
                <a:spcPct val="150000"/>
              </a:lnSpc>
              <a:spcBef>
                <a:spcPts val="0"/>
              </a:spcBef>
              <a:spcAft>
                <a:spcPts val="0"/>
              </a:spcAft>
              <a:buClr>
                <a:schemeClr val="dk1"/>
              </a:buClr>
              <a:buSzPts val="1000"/>
              <a:buFont typeface="Montserrat"/>
              <a:buChar char="●"/>
            </a:pPr>
            <a:r>
              <a:rPr lang="pt-BR" sz="1000">
                <a:solidFill>
                  <a:schemeClr val="dk1"/>
                </a:solidFill>
                <a:latin typeface="Montserrat"/>
                <a:ea typeface="Montserrat"/>
                <a:cs typeface="Montserrat"/>
                <a:sym typeface="Montserrat"/>
              </a:rPr>
              <a:t>Os dados aqui apresentados destacam a necessidade de implementar políticas e ações eficazes para a gestão de resíduos plásticos, especialmente nos países com maiores níveis registrados.</a:t>
            </a:r>
            <a:endParaRPr sz="10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idx="1" type="body"/>
          </p:nvPr>
        </p:nvSpPr>
        <p:spPr>
          <a:xfrm>
            <a:off x="807575" y="2209150"/>
            <a:ext cx="7688700" cy="27783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t/>
            </a:r>
            <a:endParaRPr sz="1200">
              <a:solidFill>
                <a:srgbClr val="000000"/>
              </a:solidFill>
              <a:latin typeface="Montserrat"/>
              <a:ea typeface="Montserrat"/>
              <a:cs typeface="Montserrat"/>
              <a:sym typeface="Montserrat"/>
            </a:endParaRPr>
          </a:p>
          <a:p>
            <a:pPr indent="-298450" lvl="0" marL="457200" rtl="0" algn="l">
              <a:lnSpc>
                <a:spcPct val="150000"/>
              </a:lnSpc>
              <a:spcBef>
                <a:spcPts val="1200"/>
              </a:spcBef>
              <a:spcAft>
                <a:spcPts val="0"/>
              </a:spcAft>
              <a:buClr>
                <a:srgbClr val="000000"/>
              </a:buClr>
              <a:buSzPts val="1100"/>
              <a:buFont typeface="Arial"/>
              <a:buChar char="●"/>
            </a:pPr>
            <a:r>
              <a:rPr lang="pt-BR" sz="1100">
                <a:solidFill>
                  <a:srgbClr val="000000"/>
                </a:solidFill>
                <a:latin typeface="Montserrat"/>
                <a:ea typeface="Montserrat"/>
                <a:cs typeface="Montserrat"/>
                <a:sym typeface="Montserrat"/>
              </a:rPr>
              <a:t>Matriz de Correlação: Analisaremos a ligação entre a riqueza de um país (PIB per capita) e como ele lida com o lixo plástico.</a:t>
            </a:r>
            <a:endParaRPr sz="1100">
              <a:latin typeface="Montserrat"/>
              <a:ea typeface="Montserrat"/>
              <a:cs typeface="Montserrat"/>
              <a:sym typeface="Montserrat"/>
            </a:endParaRPr>
          </a:p>
          <a:p>
            <a:pPr indent="-298450" lvl="1" marL="914400" rtl="0" algn="l">
              <a:lnSpc>
                <a:spcPct val="150000"/>
              </a:lnSpc>
              <a:spcBef>
                <a:spcPts val="0"/>
              </a:spcBef>
              <a:spcAft>
                <a:spcPts val="0"/>
              </a:spcAft>
              <a:buClr>
                <a:srgbClr val="000000"/>
              </a:buClr>
              <a:buSzPts val="1100"/>
              <a:buFont typeface="Arial"/>
              <a:buChar char="○"/>
            </a:pPr>
            <a:r>
              <a:rPr lang="pt-BR" sz="1100">
                <a:solidFill>
                  <a:srgbClr val="000000"/>
                </a:solidFill>
                <a:latin typeface="Montserrat"/>
                <a:ea typeface="Montserrat"/>
                <a:cs typeface="Montserrat"/>
                <a:sym typeface="Montserrat"/>
              </a:rPr>
              <a:t>Exemplo: Países mais ricos gerenciam melhor seus resíduos plásticos?</a:t>
            </a:r>
            <a:endParaRPr sz="1100">
              <a:solidFill>
                <a:srgbClr val="000000"/>
              </a:solidFill>
              <a:latin typeface="Montserrat"/>
              <a:ea typeface="Montserrat"/>
              <a:cs typeface="Montserrat"/>
              <a:sym typeface="Montserrat"/>
            </a:endParaRPr>
          </a:p>
          <a:p>
            <a:pPr indent="-298450" lvl="0" marL="457200" rtl="0" algn="l">
              <a:lnSpc>
                <a:spcPct val="150000"/>
              </a:lnSpc>
              <a:spcBef>
                <a:spcPts val="0"/>
              </a:spcBef>
              <a:spcAft>
                <a:spcPts val="0"/>
              </a:spcAft>
              <a:buClr>
                <a:srgbClr val="000000"/>
              </a:buClr>
              <a:buSzPts val="1100"/>
              <a:buFont typeface="Arial"/>
              <a:buChar char="●"/>
            </a:pPr>
            <a:r>
              <a:rPr lang="pt-BR" sz="1100">
                <a:solidFill>
                  <a:srgbClr val="000000"/>
                </a:solidFill>
                <a:latin typeface="Montserrat"/>
                <a:ea typeface="Montserrat"/>
                <a:cs typeface="Montserrat"/>
                <a:sym typeface="Montserrat"/>
              </a:rPr>
              <a:t>Análise Multivariada: Identificaremos os principais fatores que afetam a gestão dos resíduos.</a:t>
            </a:r>
            <a:endParaRPr sz="1100">
              <a:solidFill>
                <a:srgbClr val="000000"/>
              </a:solidFill>
              <a:latin typeface="Montserrat"/>
              <a:ea typeface="Montserrat"/>
              <a:cs typeface="Montserrat"/>
              <a:sym typeface="Montserrat"/>
            </a:endParaRPr>
          </a:p>
          <a:p>
            <a:pPr indent="-298450" lvl="1" marL="914400" rtl="0" algn="l">
              <a:lnSpc>
                <a:spcPct val="150000"/>
              </a:lnSpc>
              <a:spcBef>
                <a:spcPts val="0"/>
              </a:spcBef>
              <a:spcAft>
                <a:spcPts val="0"/>
              </a:spcAft>
              <a:buClr>
                <a:srgbClr val="000000"/>
              </a:buClr>
              <a:buSzPts val="1100"/>
              <a:buFont typeface="Arial"/>
              <a:buChar char="○"/>
            </a:pPr>
            <a:r>
              <a:rPr lang="pt-BR" sz="1100">
                <a:solidFill>
                  <a:srgbClr val="000000"/>
                </a:solidFill>
                <a:latin typeface="Montserrat"/>
                <a:ea typeface="Montserrat"/>
                <a:cs typeface="Montserrat"/>
                <a:sym typeface="Montserrat"/>
              </a:rPr>
              <a:t>Exemplo: Quais variáveis são mais importantes para entender a má gestão dos resíduos?</a:t>
            </a:r>
            <a:endParaRPr sz="1100">
              <a:solidFill>
                <a:srgbClr val="000000"/>
              </a:solidFill>
              <a:latin typeface="Montserrat"/>
              <a:ea typeface="Montserrat"/>
              <a:cs typeface="Montserrat"/>
              <a:sym typeface="Montserrat"/>
            </a:endParaRPr>
          </a:p>
          <a:p>
            <a:pPr indent="-298450" lvl="0" marL="457200" rtl="0" algn="l">
              <a:lnSpc>
                <a:spcPct val="150000"/>
              </a:lnSpc>
              <a:spcBef>
                <a:spcPts val="0"/>
              </a:spcBef>
              <a:spcAft>
                <a:spcPts val="0"/>
              </a:spcAft>
              <a:buClr>
                <a:srgbClr val="000000"/>
              </a:buClr>
              <a:buSzPts val="1100"/>
              <a:buFont typeface="Arial"/>
              <a:buChar char="●"/>
            </a:pPr>
            <a:r>
              <a:rPr lang="pt-BR" sz="1100">
                <a:solidFill>
                  <a:srgbClr val="000000"/>
                </a:solidFill>
                <a:latin typeface="Montserrat"/>
                <a:ea typeface="Montserrat"/>
                <a:cs typeface="Montserrat"/>
                <a:sym typeface="Montserrat"/>
              </a:rPr>
              <a:t>Gráficos de Dispersão: Mostraremos a relação entre dois fatores, como densidade populacional e resíduos plásticos.</a:t>
            </a:r>
            <a:endParaRPr sz="1100">
              <a:solidFill>
                <a:srgbClr val="000000"/>
              </a:solidFill>
              <a:latin typeface="Montserrat"/>
              <a:ea typeface="Montserrat"/>
              <a:cs typeface="Montserrat"/>
              <a:sym typeface="Montserrat"/>
            </a:endParaRPr>
          </a:p>
          <a:p>
            <a:pPr indent="-298450" lvl="1" marL="914400" rtl="0" algn="l">
              <a:lnSpc>
                <a:spcPct val="150000"/>
              </a:lnSpc>
              <a:spcBef>
                <a:spcPts val="0"/>
              </a:spcBef>
              <a:spcAft>
                <a:spcPts val="0"/>
              </a:spcAft>
              <a:buClr>
                <a:srgbClr val="000000"/>
              </a:buClr>
              <a:buSzPts val="1100"/>
              <a:buFont typeface="Arial"/>
              <a:buChar char="○"/>
            </a:pPr>
            <a:r>
              <a:rPr lang="pt-BR" sz="1100">
                <a:solidFill>
                  <a:srgbClr val="000000"/>
                </a:solidFill>
                <a:latin typeface="Montserrat"/>
                <a:ea typeface="Montserrat"/>
                <a:cs typeface="Montserrat"/>
                <a:sym typeface="Montserrat"/>
              </a:rPr>
              <a:t>Exemplo: Mais pessoas significam mais problemas com lixo plástico?</a:t>
            </a:r>
            <a:endParaRPr sz="1100" u="sng">
              <a:solidFill>
                <a:srgbClr val="000000"/>
              </a:solidFill>
              <a:latin typeface="Arial"/>
              <a:ea typeface="Arial"/>
              <a:cs typeface="Arial"/>
              <a:sym typeface="Arial"/>
            </a:endParaRPr>
          </a:p>
          <a:p>
            <a:pPr indent="0" lvl="0" marL="0" rtl="0" algn="just">
              <a:lnSpc>
                <a:spcPct val="150000"/>
              </a:lnSpc>
              <a:spcBef>
                <a:spcPts val="0"/>
              </a:spcBef>
              <a:spcAft>
                <a:spcPts val="0"/>
              </a:spcAft>
              <a:buNone/>
            </a:pPr>
            <a:r>
              <a:t/>
            </a:r>
            <a:endParaRPr>
              <a:solidFill>
                <a:srgbClr val="000000"/>
              </a:solidFill>
              <a:latin typeface="Arial"/>
              <a:ea typeface="Arial"/>
              <a:cs typeface="Arial"/>
              <a:sym typeface="Arial"/>
            </a:endParaRPr>
          </a:p>
          <a:p>
            <a:pPr indent="0" lvl="0" marL="0" rtl="0" algn="just">
              <a:lnSpc>
                <a:spcPct val="140000"/>
              </a:lnSpc>
              <a:spcBef>
                <a:spcPts val="0"/>
              </a:spcBef>
              <a:spcAft>
                <a:spcPts val="0"/>
              </a:spcAft>
              <a:buSzPts val="688"/>
              <a:buNone/>
            </a:pPr>
            <a:r>
              <a:t/>
            </a:r>
            <a:endParaRPr sz="850">
              <a:solidFill>
                <a:srgbClr val="000000"/>
              </a:solidFill>
              <a:latin typeface="Arial"/>
              <a:ea typeface="Arial"/>
              <a:cs typeface="Arial"/>
              <a:sym typeface="Arial"/>
            </a:endParaRPr>
          </a:p>
        </p:txBody>
      </p:sp>
      <p:sp>
        <p:nvSpPr>
          <p:cNvPr id="197" name="Google Shape;197;p26"/>
          <p:cNvSpPr txBox="1"/>
          <p:nvPr>
            <p:ph type="title"/>
          </p:nvPr>
        </p:nvSpPr>
        <p:spPr>
          <a:xfrm>
            <a:off x="727650" y="743925"/>
            <a:ext cx="76887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sz="2600">
                <a:latin typeface="Montserrat"/>
                <a:ea typeface="Montserrat"/>
                <a:cs typeface="Montserrat"/>
                <a:sym typeface="Montserrat"/>
              </a:rPr>
              <a:t>Identificação de correlações</a:t>
            </a:r>
            <a:endParaRPr b="1" sz="2600">
              <a:latin typeface="Montserrat"/>
              <a:ea typeface="Montserrat"/>
              <a:cs typeface="Montserrat"/>
              <a:sym typeface="Montserrat"/>
            </a:endParaRPr>
          </a:p>
        </p:txBody>
      </p:sp>
      <p:sp>
        <p:nvSpPr>
          <p:cNvPr id="198" name="Google Shape;198;p26"/>
          <p:cNvSpPr txBox="1"/>
          <p:nvPr/>
        </p:nvSpPr>
        <p:spPr>
          <a:xfrm>
            <a:off x="914400" y="1219200"/>
            <a:ext cx="7688700" cy="923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pt-BR" sz="1200">
                <a:solidFill>
                  <a:schemeClr val="dk1"/>
                </a:solidFill>
                <a:latin typeface="Montserrat"/>
                <a:ea typeface="Montserrat"/>
                <a:cs typeface="Montserrat"/>
                <a:sym typeface="Montserrat"/>
              </a:rPr>
              <a:t>Descobrir como a gestão dos resíduos plásticos está ligada a fatores como economia e população. Investigaremos correlações entre a gestão inadequada de resíduos plásticos e variáveis como o desenvolvimento econômico, políticas ambientais, densidade populacional, entre outros. </a:t>
            </a:r>
            <a:endParaRPr>
              <a:latin typeface="Montserrat"/>
              <a:ea typeface="Montserrat"/>
              <a:cs typeface="Montserrat"/>
              <a:sym typeface="Montserrat"/>
            </a:endParaRPr>
          </a:p>
        </p:txBody>
      </p:sp>
      <p:sp>
        <p:nvSpPr>
          <p:cNvPr id="199" name="Google Shape;199;p26"/>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pic>
        <p:nvPicPr>
          <p:cNvPr id="205" name="Google Shape;205;p27"/>
          <p:cNvPicPr preferRelativeResize="0"/>
          <p:nvPr/>
        </p:nvPicPr>
        <p:blipFill>
          <a:blip r:embed="rId3">
            <a:alphaModFix/>
          </a:blip>
          <a:stretch>
            <a:fillRect/>
          </a:stretch>
        </p:blipFill>
        <p:spPr>
          <a:xfrm>
            <a:off x="1344826" y="152400"/>
            <a:ext cx="7510275" cy="3594799"/>
          </a:xfrm>
          <a:prstGeom prst="rect">
            <a:avLst/>
          </a:prstGeom>
          <a:noFill/>
          <a:ln>
            <a:noFill/>
          </a:ln>
        </p:spPr>
      </p:pic>
      <p:sp>
        <p:nvSpPr>
          <p:cNvPr id="206" name="Google Shape;206;p27"/>
          <p:cNvSpPr txBox="1"/>
          <p:nvPr/>
        </p:nvSpPr>
        <p:spPr>
          <a:xfrm>
            <a:off x="1163300" y="3747200"/>
            <a:ext cx="7393200" cy="1258200"/>
          </a:xfrm>
          <a:prstGeom prst="rect">
            <a:avLst/>
          </a:prstGeom>
          <a:noFill/>
          <a:ln>
            <a:noFill/>
          </a:ln>
        </p:spPr>
        <p:txBody>
          <a:bodyPr anchorCtr="0" anchor="b" bIns="91425" lIns="91425" spcFirstLastPara="1" rIns="91425" wrap="square" tIns="91425">
            <a:noAutofit/>
          </a:bodyPr>
          <a:lstStyle/>
          <a:p>
            <a:pPr indent="0" lvl="0" marL="0" rtl="0" algn="just">
              <a:lnSpc>
                <a:spcPct val="150000"/>
              </a:lnSpc>
              <a:spcBef>
                <a:spcPts val="0"/>
              </a:spcBef>
              <a:spcAft>
                <a:spcPts val="0"/>
              </a:spcAft>
              <a:buNone/>
            </a:pPr>
            <a:r>
              <a:rPr lang="pt-BR" sz="1000">
                <a:solidFill>
                  <a:schemeClr val="dk1"/>
                </a:solidFill>
                <a:latin typeface="Montserrat"/>
                <a:ea typeface="Montserrat"/>
                <a:cs typeface="Montserrat"/>
                <a:sym typeface="Montserrat"/>
              </a:rPr>
              <a:t>A matriz de correlação mostra a relação entre diferentes variáveis no dataset de resíduos plásticos mal gerenciados. Observamos uma correlação positiva moderada (0.69) entre os resíduos plásticos mal gerenciados em 2010 e 2019. Isso indica que países com altos níveis de resíduos em 2010 tendem a continuar com altos níveis em 2019. As correlações entre resíduos totais e per capita são geralmente fracas, sugerindo que a quantidade per capita não é um bom indicador do total de resíduos mal gerenciados.</a:t>
            </a:r>
            <a:endParaRPr sz="10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pic>
        <p:nvPicPr>
          <p:cNvPr id="212" name="Google Shape;212;p28"/>
          <p:cNvPicPr preferRelativeResize="0"/>
          <p:nvPr/>
        </p:nvPicPr>
        <p:blipFill>
          <a:blip r:embed="rId3">
            <a:alphaModFix/>
          </a:blip>
          <a:stretch>
            <a:fillRect/>
          </a:stretch>
        </p:blipFill>
        <p:spPr>
          <a:xfrm>
            <a:off x="3422700" y="115150"/>
            <a:ext cx="5438525" cy="2977249"/>
          </a:xfrm>
          <a:prstGeom prst="rect">
            <a:avLst/>
          </a:prstGeom>
          <a:noFill/>
          <a:ln>
            <a:noFill/>
          </a:ln>
        </p:spPr>
      </p:pic>
      <p:sp>
        <p:nvSpPr>
          <p:cNvPr id="213" name="Google Shape;213;p28"/>
          <p:cNvSpPr txBox="1"/>
          <p:nvPr/>
        </p:nvSpPr>
        <p:spPr>
          <a:xfrm>
            <a:off x="1544300" y="3303400"/>
            <a:ext cx="7393200" cy="1320900"/>
          </a:xfrm>
          <a:prstGeom prst="rect">
            <a:avLst/>
          </a:prstGeom>
          <a:noFill/>
          <a:ln>
            <a:noFill/>
          </a:ln>
        </p:spPr>
        <p:txBody>
          <a:bodyPr anchorCtr="0" anchor="b" bIns="91425" lIns="91425" spcFirstLastPara="1" rIns="91425" wrap="square" tIns="91425">
            <a:noAutofit/>
          </a:bodyPr>
          <a:lstStyle/>
          <a:p>
            <a:pPr indent="0" lvl="0" marL="0" rtl="0" algn="just">
              <a:lnSpc>
                <a:spcPct val="150000"/>
              </a:lnSpc>
              <a:spcBef>
                <a:spcPts val="0"/>
              </a:spcBef>
              <a:spcAft>
                <a:spcPts val="0"/>
              </a:spcAft>
              <a:buNone/>
            </a:pPr>
            <a:r>
              <a:rPr lang="pt-BR" sz="1000">
                <a:solidFill>
                  <a:schemeClr val="dk1"/>
                </a:solidFill>
                <a:latin typeface="Montserrat"/>
                <a:ea typeface="Montserrat"/>
                <a:cs typeface="Montserrat"/>
                <a:sym typeface="Montserrat"/>
              </a:rPr>
              <a:t>Este gráfico de dispersão mostra a relação entre o total de resíduos plásticos mal gerenciados e os resíduos per capita em 2010. A maioria dos pontos está concentrada na parte inferior esquerda do gráfico, indicando que a maioria dos países </a:t>
            </a:r>
            <a:r>
              <a:rPr lang="pt-BR" sz="1000">
                <a:solidFill>
                  <a:schemeClr val="dk1"/>
                </a:solidFill>
                <a:latin typeface="Montserrat"/>
                <a:ea typeface="Montserrat"/>
                <a:cs typeface="Montserrat"/>
                <a:sym typeface="Montserrat"/>
              </a:rPr>
              <a:t>têm</a:t>
            </a:r>
            <a:r>
              <a:rPr lang="pt-BR" sz="1000">
                <a:solidFill>
                  <a:schemeClr val="dk1"/>
                </a:solidFill>
                <a:latin typeface="Montserrat"/>
                <a:ea typeface="Montserrat"/>
                <a:cs typeface="Montserrat"/>
                <a:sym typeface="Montserrat"/>
              </a:rPr>
              <a:t> níveis baixos de resíduos plásticos mal gerenciados, tanto em termos totais quanto per capita. No entanto, há alguns outliers com níveis muito altos de resíduos totais, o que pode distorcer a análise e pode necessitar de uma investigação mais profunda.</a:t>
            </a:r>
            <a:endParaRPr sz="1000">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pic>
        <p:nvPicPr>
          <p:cNvPr id="219" name="Google Shape;219;p29"/>
          <p:cNvPicPr preferRelativeResize="0"/>
          <p:nvPr/>
        </p:nvPicPr>
        <p:blipFill>
          <a:blip r:embed="rId3">
            <a:alphaModFix/>
          </a:blip>
          <a:stretch>
            <a:fillRect/>
          </a:stretch>
        </p:blipFill>
        <p:spPr>
          <a:xfrm>
            <a:off x="3150575" y="121000"/>
            <a:ext cx="5735724" cy="3304700"/>
          </a:xfrm>
          <a:prstGeom prst="rect">
            <a:avLst/>
          </a:prstGeom>
          <a:noFill/>
          <a:ln>
            <a:noFill/>
          </a:ln>
        </p:spPr>
      </p:pic>
      <p:sp>
        <p:nvSpPr>
          <p:cNvPr id="220" name="Google Shape;220;p29"/>
          <p:cNvSpPr txBox="1"/>
          <p:nvPr/>
        </p:nvSpPr>
        <p:spPr>
          <a:xfrm>
            <a:off x="1468100" y="3455800"/>
            <a:ext cx="7393200" cy="1320900"/>
          </a:xfrm>
          <a:prstGeom prst="rect">
            <a:avLst/>
          </a:prstGeom>
          <a:noFill/>
          <a:ln>
            <a:noFill/>
          </a:ln>
        </p:spPr>
        <p:txBody>
          <a:bodyPr anchorCtr="0" anchor="b" bIns="91425" lIns="91425" spcFirstLastPara="1" rIns="91425" wrap="square" tIns="91425">
            <a:noAutofit/>
          </a:bodyPr>
          <a:lstStyle/>
          <a:p>
            <a:pPr indent="0" lvl="0" marL="0" rtl="0" algn="just">
              <a:lnSpc>
                <a:spcPct val="150000"/>
              </a:lnSpc>
              <a:spcBef>
                <a:spcPts val="0"/>
              </a:spcBef>
              <a:spcAft>
                <a:spcPts val="0"/>
              </a:spcAft>
              <a:buNone/>
            </a:pPr>
            <a:r>
              <a:rPr lang="pt-BR" sz="1000">
                <a:solidFill>
                  <a:schemeClr val="dk1"/>
                </a:solidFill>
                <a:latin typeface="Montserrat"/>
                <a:ea typeface="Montserrat"/>
                <a:cs typeface="Montserrat"/>
                <a:sym typeface="Montserrat"/>
              </a:rPr>
              <a:t>Este gráfico de dispersão mostra a relação entre os resíduos plásticos mal gerenciados em 2010 e 2019. A maioria dos pontos está concentrada na parte inferior esquerda, indicando que muitos países têm níveis baixos de resíduos plásticos mal gerenciados em ambos os anos. Há alguns outliers com níveis muito altos de resíduos em 2019, sugerindo que alguns países tiveram um aumento significativo nos resíduos plásticos mal gerenciados ao longo do tempo. Isso reforça a correlação moderada identificada anteriormente.</a:t>
            </a:r>
            <a:endParaRPr sz="1000">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727650" y="743925"/>
            <a:ext cx="76887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sz="2600">
                <a:latin typeface="Montserrat"/>
                <a:ea typeface="Montserrat"/>
                <a:cs typeface="Montserrat"/>
                <a:sym typeface="Montserrat"/>
              </a:rPr>
              <a:t>Modelagem preditiva</a:t>
            </a:r>
            <a:endParaRPr b="1" sz="2600">
              <a:latin typeface="Montserrat"/>
              <a:ea typeface="Montserrat"/>
              <a:cs typeface="Montserrat"/>
              <a:sym typeface="Montserrat"/>
            </a:endParaRPr>
          </a:p>
        </p:txBody>
      </p:sp>
      <p:sp>
        <p:nvSpPr>
          <p:cNvPr id="226" name="Google Shape;226;p30"/>
          <p:cNvSpPr txBox="1"/>
          <p:nvPr/>
        </p:nvSpPr>
        <p:spPr>
          <a:xfrm>
            <a:off x="647125" y="1219200"/>
            <a:ext cx="8345700" cy="923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pt-BR" sz="1200">
                <a:solidFill>
                  <a:schemeClr val="dk1"/>
                </a:solidFill>
                <a:latin typeface="Montserrat"/>
                <a:ea typeface="Montserrat"/>
                <a:cs typeface="Montserrat"/>
                <a:sym typeface="Montserrat"/>
              </a:rPr>
              <a:t>Vamos prever a quantidade futura de resíduos plásticos mal gerenciados usando dados passados. Construiremos modelos preditivos para estimar a quantidade futura de resíduos plásticos mal gerenciados com base em variáveis históricas e contemporâneas e mediremos o quão precisos são os nossos modelos.</a:t>
            </a:r>
            <a:endParaRPr>
              <a:latin typeface="Montserrat"/>
              <a:ea typeface="Montserrat"/>
              <a:cs typeface="Montserrat"/>
              <a:sym typeface="Montserrat"/>
            </a:endParaRPr>
          </a:p>
        </p:txBody>
      </p:sp>
      <p:sp>
        <p:nvSpPr>
          <p:cNvPr id="227" name="Google Shape;227;p30"/>
          <p:cNvSpPr txBox="1"/>
          <p:nvPr/>
        </p:nvSpPr>
        <p:spPr>
          <a:xfrm>
            <a:off x="0" y="2362200"/>
            <a:ext cx="8914800" cy="1877700"/>
          </a:xfrm>
          <a:prstGeom prst="rect">
            <a:avLst/>
          </a:prstGeom>
          <a:noFill/>
          <a:ln>
            <a:noFill/>
          </a:ln>
        </p:spPr>
        <p:txBody>
          <a:bodyPr anchorCtr="0" anchor="t" bIns="91425" lIns="91425" spcFirstLastPara="1" rIns="91425" wrap="square" tIns="91425">
            <a:spAutoFit/>
          </a:bodyPr>
          <a:lstStyle/>
          <a:p>
            <a:pPr indent="-298450" lvl="2" marL="1371600" rtl="0" algn="l">
              <a:lnSpc>
                <a:spcPct val="150000"/>
              </a:lnSpc>
              <a:spcBef>
                <a:spcPts val="1200"/>
              </a:spcBef>
              <a:spcAft>
                <a:spcPts val="0"/>
              </a:spcAft>
              <a:buClr>
                <a:schemeClr val="dk1"/>
              </a:buClr>
              <a:buSzPts val="1100"/>
              <a:buAutoNum type="romanLcPeriod"/>
            </a:pPr>
            <a:r>
              <a:rPr lang="pt-BR" sz="1100">
                <a:solidFill>
                  <a:schemeClr val="dk1"/>
                </a:solidFill>
                <a:latin typeface="Montserrat"/>
                <a:ea typeface="Montserrat"/>
                <a:cs typeface="Montserrat"/>
                <a:sym typeface="Montserrat"/>
              </a:rPr>
              <a:t>Modelos de Regressão Linear: Usam dados históricos para prever o futuro.</a:t>
            </a:r>
            <a:endParaRPr sz="1100">
              <a:solidFill>
                <a:schemeClr val="dk1"/>
              </a:solidFill>
              <a:latin typeface="Montserrat"/>
              <a:ea typeface="Montserrat"/>
              <a:cs typeface="Montserrat"/>
              <a:sym typeface="Montserrat"/>
            </a:endParaRPr>
          </a:p>
          <a:p>
            <a:pPr indent="-298450" lvl="3" marL="1828800" rtl="0" algn="l">
              <a:lnSpc>
                <a:spcPct val="150000"/>
              </a:lnSpc>
              <a:spcBef>
                <a:spcPts val="0"/>
              </a:spcBef>
              <a:spcAft>
                <a:spcPts val="0"/>
              </a:spcAft>
              <a:buClr>
                <a:schemeClr val="dk1"/>
              </a:buClr>
              <a:buSzPts val="1100"/>
              <a:buAutoNum type="arabicPeriod"/>
            </a:pPr>
            <a:r>
              <a:rPr lang="pt-BR" sz="1100">
                <a:solidFill>
                  <a:schemeClr val="dk1"/>
                </a:solidFill>
                <a:latin typeface="Montserrat"/>
                <a:ea typeface="Montserrat"/>
                <a:cs typeface="Montserrat"/>
                <a:sym typeface="Montserrat"/>
              </a:rPr>
              <a:t>Exemplo: Prever quantos resíduos plásticos haverá no próximo ano com base nos dados dos últimos anos.</a:t>
            </a:r>
            <a:endParaRPr sz="1100">
              <a:solidFill>
                <a:schemeClr val="dk1"/>
              </a:solidFill>
              <a:latin typeface="Montserrat"/>
              <a:ea typeface="Montserrat"/>
              <a:cs typeface="Montserrat"/>
              <a:sym typeface="Montserrat"/>
            </a:endParaRPr>
          </a:p>
          <a:p>
            <a:pPr indent="-298450" lvl="2" marL="1371600" rtl="0" algn="l">
              <a:lnSpc>
                <a:spcPct val="150000"/>
              </a:lnSpc>
              <a:spcBef>
                <a:spcPts val="0"/>
              </a:spcBef>
              <a:spcAft>
                <a:spcPts val="0"/>
              </a:spcAft>
              <a:buClr>
                <a:schemeClr val="dk1"/>
              </a:buClr>
              <a:buSzPts val="1100"/>
              <a:buAutoNum type="romanLcPeriod"/>
            </a:pPr>
            <a:r>
              <a:rPr lang="pt-BR" sz="1100">
                <a:solidFill>
                  <a:schemeClr val="dk1"/>
                </a:solidFill>
                <a:latin typeface="Montserrat"/>
                <a:ea typeface="Montserrat"/>
                <a:cs typeface="Montserrat"/>
                <a:sym typeface="Montserrat"/>
              </a:rPr>
              <a:t>Redes LSTM: Redes neurais que aprendem padrões a partir de dados passados.</a:t>
            </a:r>
            <a:endParaRPr sz="1100">
              <a:solidFill>
                <a:schemeClr val="dk1"/>
              </a:solidFill>
              <a:latin typeface="Montserrat"/>
              <a:ea typeface="Montserrat"/>
              <a:cs typeface="Montserrat"/>
              <a:sym typeface="Montserrat"/>
            </a:endParaRPr>
          </a:p>
          <a:p>
            <a:pPr indent="-298450" lvl="3" marL="1828800" rtl="0" algn="l">
              <a:lnSpc>
                <a:spcPct val="150000"/>
              </a:lnSpc>
              <a:spcBef>
                <a:spcPts val="0"/>
              </a:spcBef>
              <a:spcAft>
                <a:spcPts val="0"/>
              </a:spcAft>
              <a:buClr>
                <a:schemeClr val="dk1"/>
              </a:buClr>
              <a:buSzPts val="1100"/>
              <a:buAutoNum type="arabicPeriod"/>
            </a:pPr>
            <a:r>
              <a:rPr lang="pt-BR" sz="1100">
                <a:solidFill>
                  <a:schemeClr val="dk1"/>
                </a:solidFill>
                <a:latin typeface="Montserrat"/>
                <a:ea typeface="Montserrat"/>
                <a:cs typeface="Montserrat"/>
                <a:sym typeface="Montserrat"/>
              </a:rPr>
              <a:t>Exemplo: Capturar padrões sazonais nos dados de resíduos para prever comportamentos futuros.</a:t>
            </a:r>
            <a:endParaRPr sz="1100">
              <a:solidFill>
                <a:schemeClr val="dk1"/>
              </a:solidFill>
              <a:latin typeface="Montserrat"/>
              <a:ea typeface="Montserrat"/>
              <a:cs typeface="Montserrat"/>
              <a:sym typeface="Montserrat"/>
            </a:endParaRPr>
          </a:p>
          <a:p>
            <a:pPr indent="-298450" lvl="2" marL="1371600" rtl="0" algn="l">
              <a:lnSpc>
                <a:spcPct val="150000"/>
              </a:lnSpc>
              <a:spcBef>
                <a:spcPts val="0"/>
              </a:spcBef>
              <a:spcAft>
                <a:spcPts val="0"/>
              </a:spcAft>
              <a:buClr>
                <a:schemeClr val="dk1"/>
              </a:buClr>
              <a:buSzPts val="1100"/>
              <a:buAutoNum type="romanLcPeriod"/>
            </a:pPr>
            <a:r>
              <a:rPr lang="pt-BR" sz="1100">
                <a:solidFill>
                  <a:schemeClr val="dk1"/>
                </a:solidFill>
                <a:latin typeface="Montserrat"/>
                <a:ea typeface="Montserrat"/>
                <a:cs typeface="Montserrat"/>
                <a:sym typeface="Montserrat"/>
              </a:rPr>
              <a:t>Random Forest: Combina várias árvores de decisão para fazer previsões mais precisas.</a:t>
            </a:r>
            <a:endParaRPr sz="1100">
              <a:solidFill>
                <a:schemeClr val="dk1"/>
              </a:solidFill>
              <a:latin typeface="Montserrat"/>
              <a:ea typeface="Montserrat"/>
              <a:cs typeface="Montserrat"/>
              <a:sym typeface="Montserrat"/>
            </a:endParaRPr>
          </a:p>
          <a:p>
            <a:pPr indent="-298450" lvl="3" marL="1828800" rtl="0" algn="l">
              <a:lnSpc>
                <a:spcPct val="150000"/>
              </a:lnSpc>
              <a:spcBef>
                <a:spcPts val="0"/>
              </a:spcBef>
              <a:spcAft>
                <a:spcPts val="0"/>
              </a:spcAft>
              <a:buClr>
                <a:schemeClr val="dk1"/>
              </a:buClr>
              <a:buSzPts val="1100"/>
              <a:buAutoNum type="arabicPeriod"/>
            </a:pPr>
            <a:r>
              <a:rPr lang="pt-BR" sz="1100">
                <a:solidFill>
                  <a:schemeClr val="dk1"/>
                </a:solidFill>
                <a:latin typeface="Montserrat"/>
                <a:ea typeface="Montserrat"/>
                <a:cs typeface="Montserrat"/>
                <a:sym typeface="Montserrat"/>
              </a:rPr>
              <a:t>Exemplo: Usar múltiplas pequenas previsões para criar uma grande e precisa previsão.</a:t>
            </a:r>
            <a:endParaRPr sz="1100">
              <a:latin typeface="Montserrat"/>
              <a:ea typeface="Montserrat"/>
              <a:cs typeface="Montserrat"/>
              <a:sym typeface="Montserrat"/>
            </a:endParaRPr>
          </a:p>
        </p:txBody>
      </p:sp>
      <p:sp>
        <p:nvSpPr>
          <p:cNvPr id="228" name="Google Shape;228;p30"/>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727650" y="743925"/>
            <a:ext cx="76887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sz="2600">
                <a:latin typeface="Montserrat"/>
                <a:ea typeface="Montserrat"/>
                <a:cs typeface="Montserrat"/>
                <a:sym typeface="Montserrat"/>
              </a:rPr>
              <a:t>Modelagem preditiva</a:t>
            </a:r>
            <a:endParaRPr b="1" sz="2600">
              <a:latin typeface="Montserrat"/>
              <a:ea typeface="Montserrat"/>
              <a:cs typeface="Montserrat"/>
              <a:sym typeface="Montserrat"/>
            </a:endParaRPr>
          </a:p>
        </p:txBody>
      </p:sp>
      <p:sp>
        <p:nvSpPr>
          <p:cNvPr id="234" name="Google Shape;234;p31"/>
          <p:cNvSpPr txBox="1"/>
          <p:nvPr/>
        </p:nvSpPr>
        <p:spPr>
          <a:xfrm>
            <a:off x="533400" y="1752600"/>
            <a:ext cx="8278800" cy="246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pt-BR" sz="1200">
                <a:solidFill>
                  <a:schemeClr val="dk1"/>
                </a:solidFill>
                <a:latin typeface="Montserrat"/>
                <a:ea typeface="Montserrat"/>
                <a:cs typeface="Montserrat"/>
                <a:sym typeface="Montserrat"/>
              </a:rPr>
              <a:t>Avaliação dos Modelos:</a:t>
            </a:r>
            <a:endParaRPr sz="1200">
              <a:solidFill>
                <a:schemeClr val="dk1"/>
              </a:solidFill>
              <a:latin typeface="Montserrat"/>
              <a:ea typeface="Montserrat"/>
              <a:cs typeface="Montserrat"/>
              <a:sym typeface="Montserrat"/>
            </a:endParaRPr>
          </a:p>
          <a:p>
            <a:pPr indent="-304800" lvl="0" marL="457200" rtl="0" algn="l">
              <a:lnSpc>
                <a:spcPct val="150000"/>
              </a:lnSpc>
              <a:spcBef>
                <a:spcPts val="1200"/>
              </a:spcBef>
              <a:spcAft>
                <a:spcPts val="0"/>
              </a:spcAft>
              <a:buClr>
                <a:schemeClr val="dk1"/>
              </a:buClr>
              <a:buSzPts val="1200"/>
              <a:buChar char="●"/>
            </a:pPr>
            <a:r>
              <a:rPr lang="pt-BR" sz="1200">
                <a:solidFill>
                  <a:schemeClr val="dk1"/>
                </a:solidFill>
                <a:latin typeface="Montserrat"/>
                <a:ea typeface="Montserrat"/>
                <a:cs typeface="Montserrat"/>
                <a:sym typeface="Montserrat"/>
              </a:rPr>
              <a:t>Métricas de Desempenho: Medem quão precisos são os modelos.</a:t>
            </a:r>
            <a:endParaRPr sz="1200">
              <a:solidFill>
                <a:schemeClr val="dk1"/>
              </a:solidFill>
              <a:latin typeface="Montserrat"/>
              <a:ea typeface="Montserrat"/>
              <a:cs typeface="Montserrat"/>
              <a:sym typeface="Montserrat"/>
            </a:endParaRPr>
          </a:p>
          <a:p>
            <a:pPr indent="-304800" lvl="1" marL="914400" rtl="0" algn="l">
              <a:lnSpc>
                <a:spcPct val="150000"/>
              </a:lnSpc>
              <a:spcBef>
                <a:spcPts val="0"/>
              </a:spcBef>
              <a:spcAft>
                <a:spcPts val="0"/>
              </a:spcAft>
              <a:buClr>
                <a:schemeClr val="dk1"/>
              </a:buClr>
              <a:buSzPts val="1200"/>
              <a:buChar char="○"/>
            </a:pPr>
            <a:r>
              <a:rPr lang="pt-BR" sz="1200">
                <a:solidFill>
                  <a:schemeClr val="dk1"/>
                </a:solidFill>
                <a:latin typeface="Montserrat"/>
                <a:ea typeface="Montserrat"/>
                <a:cs typeface="Montserrat"/>
                <a:sym typeface="Montserrat"/>
              </a:rPr>
              <a:t>Exemplo: Usar MAE (erro médio absoluto) para ver quão longe as previsões estão dos valores reais.</a:t>
            </a:r>
            <a:endParaRPr sz="1300">
              <a:solidFill>
                <a:schemeClr val="dk1"/>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1"/>
              </a:buClr>
              <a:buSzPts val="1200"/>
              <a:buChar char="●"/>
            </a:pPr>
            <a:r>
              <a:rPr lang="pt-BR" sz="1200">
                <a:solidFill>
                  <a:schemeClr val="dk1"/>
                </a:solidFill>
                <a:latin typeface="Montserrat"/>
                <a:ea typeface="Montserrat"/>
                <a:cs typeface="Montserrat"/>
                <a:sym typeface="Montserrat"/>
              </a:rPr>
              <a:t>Validação Cruzada: Testaremos os modelos em diferentes partes dos dados para garantir que funcionam bem em qualquer situação.</a:t>
            </a:r>
            <a:endParaRPr sz="1200">
              <a:solidFill>
                <a:schemeClr val="dk1"/>
              </a:solidFill>
              <a:latin typeface="Montserrat"/>
              <a:ea typeface="Montserrat"/>
              <a:cs typeface="Montserrat"/>
              <a:sym typeface="Montserrat"/>
            </a:endParaRPr>
          </a:p>
          <a:p>
            <a:pPr indent="-304800" lvl="1" marL="914400" rtl="0" algn="l">
              <a:lnSpc>
                <a:spcPct val="150000"/>
              </a:lnSpc>
              <a:spcBef>
                <a:spcPts val="0"/>
              </a:spcBef>
              <a:spcAft>
                <a:spcPts val="0"/>
              </a:spcAft>
              <a:buClr>
                <a:schemeClr val="dk1"/>
              </a:buClr>
              <a:buSzPts val="1200"/>
              <a:buChar char="○"/>
            </a:pPr>
            <a:r>
              <a:rPr lang="pt-BR" sz="1200">
                <a:solidFill>
                  <a:schemeClr val="dk1"/>
                </a:solidFill>
                <a:latin typeface="Montserrat"/>
                <a:ea typeface="Montserrat"/>
                <a:cs typeface="Montserrat"/>
                <a:sym typeface="Montserrat"/>
              </a:rPr>
              <a:t>Exemplo: Garantir que as previsões funcionem bem com qualquer conjunto de dados, não apenas com os dados de treino.</a:t>
            </a:r>
            <a:endParaRPr sz="1200">
              <a:solidFill>
                <a:schemeClr val="dk1"/>
              </a:solidFill>
              <a:latin typeface="Montserrat"/>
              <a:ea typeface="Montserrat"/>
              <a:cs typeface="Montserrat"/>
              <a:sym typeface="Montserrat"/>
            </a:endParaRPr>
          </a:p>
        </p:txBody>
      </p:sp>
      <p:sp>
        <p:nvSpPr>
          <p:cNvPr id="235" name="Google Shape;235;p31"/>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graphicFrame>
        <p:nvGraphicFramePr>
          <p:cNvPr id="241" name="Google Shape;241;p32"/>
          <p:cNvGraphicFramePr/>
          <p:nvPr/>
        </p:nvGraphicFramePr>
        <p:xfrm>
          <a:off x="1702775" y="1828800"/>
          <a:ext cx="3000000" cy="3000000"/>
        </p:xfrm>
        <a:graphic>
          <a:graphicData uri="http://schemas.openxmlformats.org/drawingml/2006/table">
            <a:tbl>
              <a:tblPr>
                <a:noFill/>
                <a:tableStyleId>{7D8622A9-149F-4B70-991D-9A3EB8EBD64E}</a:tableStyleId>
              </a:tblPr>
              <a:tblGrid>
                <a:gridCol w="1441200"/>
                <a:gridCol w="1441200"/>
                <a:gridCol w="1431200"/>
                <a:gridCol w="1451225"/>
              </a:tblGrid>
              <a:tr h="320650">
                <a:tc>
                  <a:txBody>
                    <a:bodyPr/>
                    <a:lstStyle/>
                    <a:p>
                      <a:pPr indent="0" lvl="0" marL="0" rtl="0" algn="ctr">
                        <a:spcBef>
                          <a:spcPts val="0"/>
                        </a:spcBef>
                        <a:spcAft>
                          <a:spcPts val="0"/>
                        </a:spcAft>
                        <a:buNone/>
                      </a:pPr>
                      <a:r>
                        <a:rPr b="1" lang="pt-BR" sz="1000">
                          <a:latin typeface="Times New Roman"/>
                          <a:ea typeface="Times New Roman"/>
                          <a:cs typeface="Times New Roman"/>
                          <a:sym typeface="Times New Roman"/>
                        </a:rPr>
                        <a:t>Modelo</a:t>
                      </a:r>
                      <a:endParaRPr b="1" sz="10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Times New Roman"/>
                          <a:ea typeface="Times New Roman"/>
                          <a:cs typeface="Times New Roman"/>
                          <a:sym typeface="Times New Roman"/>
                        </a:rPr>
                        <a:t>MAE</a:t>
                      </a:r>
                      <a:endParaRPr b="1" sz="10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Times New Roman"/>
                          <a:ea typeface="Times New Roman"/>
                          <a:cs typeface="Times New Roman"/>
                          <a:sym typeface="Times New Roman"/>
                        </a:rPr>
                        <a:t>R²</a:t>
                      </a:r>
                      <a:endParaRPr b="1" sz="10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Times New Roman"/>
                          <a:ea typeface="Times New Roman"/>
                          <a:cs typeface="Times New Roman"/>
                          <a:sym typeface="Times New Roman"/>
                        </a:rPr>
                        <a:t>Validação Cruzada MAE</a:t>
                      </a:r>
                      <a:endParaRPr b="1" sz="10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lang="pt-BR" sz="1000">
                          <a:latin typeface="Times New Roman"/>
                          <a:ea typeface="Times New Roman"/>
                          <a:cs typeface="Times New Roman"/>
                          <a:sym typeface="Times New Roman"/>
                        </a:rPr>
                        <a:t>Regressão Linear</a:t>
                      </a:r>
                      <a:endParaRPr sz="10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pt-BR" sz="1000">
                          <a:latin typeface="Times New Roman"/>
                          <a:ea typeface="Times New Roman"/>
                          <a:cs typeface="Times New Roman"/>
                          <a:sym typeface="Times New Roman"/>
                        </a:rPr>
                        <a:t>218878.45183263533</a:t>
                      </a:r>
                      <a:endParaRPr sz="10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pt-BR" sz="1000">
                          <a:latin typeface="Times New Roman"/>
                          <a:ea typeface="Times New Roman"/>
                          <a:cs typeface="Times New Roman"/>
                          <a:sym typeface="Times New Roman"/>
                        </a:rPr>
                        <a:t>-0.1747743877711363</a:t>
                      </a:r>
                      <a:endParaRPr sz="10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pt-BR" sz="1000">
                          <a:latin typeface="Times New Roman"/>
                          <a:ea typeface="Times New Roman"/>
                          <a:cs typeface="Times New Roman"/>
                          <a:sym typeface="Times New Roman"/>
                        </a:rPr>
                        <a:t>310176.8242792552</a:t>
                      </a:r>
                      <a:endParaRPr sz="10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r>
              <a:tr h="127000">
                <a:tc>
                  <a:txBody>
                    <a:bodyPr/>
                    <a:lstStyle/>
                    <a:p>
                      <a:pPr indent="0" lvl="0" marL="0" rtl="0" algn="ctr">
                        <a:spcBef>
                          <a:spcPts val="0"/>
                        </a:spcBef>
                        <a:spcAft>
                          <a:spcPts val="0"/>
                        </a:spcAft>
                        <a:buNone/>
                      </a:pPr>
                      <a:r>
                        <a:rPr lang="pt-BR" sz="1000">
                          <a:latin typeface="Times New Roman"/>
                          <a:ea typeface="Times New Roman"/>
                          <a:cs typeface="Times New Roman"/>
                          <a:sym typeface="Times New Roman"/>
                        </a:rPr>
                        <a:t>Random Forest</a:t>
                      </a:r>
                      <a:endParaRPr sz="10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pt-BR" sz="1000">
                          <a:latin typeface="Times New Roman"/>
                          <a:ea typeface="Times New Roman"/>
                          <a:cs typeface="Times New Roman"/>
                          <a:sym typeface="Times New Roman"/>
                        </a:rPr>
                        <a:t>107777.71244930141</a:t>
                      </a:r>
                      <a:endParaRPr sz="10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pt-BR" sz="1000">
                          <a:latin typeface="Times New Roman"/>
                          <a:ea typeface="Times New Roman"/>
                          <a:cs typeface="Times New Roman"/>
                          <a:sym typeface="Times New Roman"/>
                        </a:rPr>
                        <a:t>-0.0554863327012014</a:t>
                      </a:r>
                      <a:endParaRPr sz="10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pt-BR" sz="1000">
                          <a:latin typeface="Times New Roman"/>
                          <a:ea typeface="Times New Roman"/>
                          <a:cs typeface="Times New Roman"/>
                          <a:sym typeface="Times New Roman"/>
                        </a:rPr>
                        <a:t>292588.39351508784</a:t>
                      </a:r>
                      <a:endParaRPr sz="10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
        <p:nvSpPr>
          <p:cNvPr id="242" name="Google Shape;242;p32"/>
          <p:cNvSpPr txBox="1"/>
          <p:nvPr/>
        </p:nvSpPr>
        <p:spPr>
          <a:xfrm>
            <a:off x="1550375" y="644475"/>
            <a:ext cx="6289200" cy="12501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b="1" lang="pt-BR" sz="1000">
                <a:latin typeface="Times New Roman"/>
                <a:ea typeface="Times New Roman"/>
                <a:cs typeface="Times New Roman"/>
                <a:sym typeface="Times New Roman"/>
              </a:rPr>
              <a:t>Tabela 2. </a:t>
            </a:r>
            <a:r>
              <a:rPr lang="pt-BR" sz="1000">
                <a:latin typeface="Times New Roman"/>
                <a:ea typeface="Times New Roman"/>
                <a:cs typeface="Times New Roman"/>
                <a:sym typeface="Times New Roman"/>
              </a:rPr>
              <a:t>Análise Preditiva com Regressão Linear e Random Forest para resíduos plásticos mal geridos </a:t>
            </a:r>
            <a:r>
              <a:rPr i="1" lang="pt-BR" sz="1000">
                <a:latin typeface="Times New Roman"/>
                <a:ea typeface="Times New Roman"/>
                <a:cs typeface="Times New Roman"/>
                <a:sym typeface="Times New Roman"/>
              </a:rPr>
              <a:t>per capita</a:t>
            </a:r>
            <a:r>
              <a:rPr lang="pt-BR" sz="1000">
                <a:latin typeface="Times New Roman"/>
                <a:ea typeface="Times New Roman"/>
                <a:cs typeface="Times New Roman"/>
                <a:sym typeface="Times New Roman"/>
              </a:rPr>
              <a:t> em 2010 e 2019.</a:t>
            </a:r>
            <a:endParaRPr sz="1000">
              <a:latin typeface="Times New Roman"/>
              <a:ea typeface="Times New Roman"/>
              <a:cs typeface="Times New Roman"/>
              <a:sym typeface="Times New Roman"/>
            </a:endParaRPr>
          </a:p>
        </p:txBody>
      </p:sp>
      <p:sp>
        <p:nvSpPr>
          <p:cNvPr id="243" name="Google Shape;243;p32"/>
          <p:cNvSpPr txBox="1"/>
          <p:nvPr/>
        </p:nvSpPr>
        <p:spPr>
          <a:xfrm>
            <a:off x="1468100" y="3455800"/>
            <a:ext cx="7393200" cy="1320900"/>
          </a:xfrm>
          <a:prstGeom prst="rect">
            <a:avLst/>
          </a:prstGeom>
          <a:noFill/>
          <a:ln>
            <a:noFill/>
          </a:ln>
        </p:spPr>
        <p:txBody>
          <a:bodyPr anchorCtr="0" anchor="b" bIns="91425" lIns="91425" spcFirstLastPara="1" rIns="91425" wrap="square" tIns="91425">
            <a:noAutofit/>
          </a:bodyPr>
          <a:lstStyle/>
          <a:p>
            <a:pPr indent="0" lvl="0" marL="0" rtl="0" algn="just">
              <a:lnSpc>
                <a:spcPct val="150000"/>
              </a:lnSpc>
              <a:spcBef>
                <a:spcPts val="0"/>
              </a:spcBef>
              <a:spcAft>
                <a:spcPts val="0"/>
              </a:spcAft>
              <a:buNone/>
            </a:pPr>
            <a:r>
              <a:rPr lang="pt-BR" sz="1000">
                <a:solidFill>
                  <a:schemeClr val="dk1"/>
                </a:solidFill>
                <a:latin typeface="Montserrat"/>
                <a:ea typeface="Montserrat"/>
                <a:cs typeface="Montserrat"/>
                <a:sym typeface="Montserrat"/>
              </a:rPr>
              <a:t>Os modelos preditivos desenvolvidos, Regressão Linear e Random Forest, foram avaliados utilizando métricas como Mean Absolute Error (MAE) e coeficiente de determinação (R²). O modelo Random Forest apresentou um MAE menor, indicando previsões mais precisas em comparação à Regressão Linear. No entanto, ambos os modelos tiveram R² negativos, sugerindo que eles não conseguiram capturar adequadamente a relação entre as variáveis independentes e a variável dependente.</a:t>
            </a:r>
            <a:endParaRPr sz="10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
        <p:nvSpPr>
          <p:cNvPr id="96" name="Google Shape;96;p15"/>
          <p:cNvSpPr txBox="1"/>
          <p:nvPr>
            <p:ph type="title"/>
          </p:nvPr>
        </p:nvSpPr>
        <p:spPr>
          <a:xfrm>
            <a:off x="729450" y="610535"/>
            <a:ext cx="7688700" cy="5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600">
                <a:latin typeface="Montserrat"/>
                <a:ea typeface="Montserrat"/>
                <a:cs typeface="Montserrat"/>
                <a:sym typeface="Montserrat"/>
              </a:rPr>
              <a:t>Introdução</a:t>
            </a:r>
            <a:endParaRPr b="1" sz="2600">
              <a:latin typeface="Montserrat"/>
              <a:ea typeface="Montserrat"/>
              <a:cs typeface="Montserrat"/>
              <a:sym typeface="Montserrat"/>
            </a:endParaRPr>
          </a:p>
        </p:txBody>
      </p:sp>
      <p:pic>
        <p:nvPicPr>
          <p:cNvPr id="97" name="Google Shape;97;p15"/>
          <p:cNvPicPr preferRelativeResize="0"/>
          <p:nvPr/>
        </p:nvPicPr>
        <p:blipFill rotWithShape="1">
          <a:blip r:embed="rId3">
            <a:alphaModFix/>
          </a:blip>
          <a:srcRect b="0" l="583" r="583" t="0"/>
          <a:stretch/>
        </p:blipFill>
        <p:spPr>
          <a:xfrm>
            <a:off x="829250" y="1299562"/>
            <a:ext cx="4160425" cy="2730475"/>
          </a:xfrm>
          <a:prstGeom prst="rect">
            <a:avLst/>
          </a:prstGeom>
          <a:noFill/>
          <a:ln>
            <a:noFill/>
          </a:ln>
        </p:spPr>
      </p:pic>
      <p:pic>
        <p:nvPicPr>
          <p:cNvPr id="98" name="Google Shape;98;p15"/>
          <p:cNvPicPr preferRelativeResize="0"/>
          <p:nvPr/>
        </p:nvPicPr>
        <p:blipFill>
          <a:blip r:embed="rId4">
            <a:alphaModFix/>
          </a:blip>
          <a:stretch>
            <a:fillRect/>
          </a:stretch>
        </p:blipFill>
        <p:spPr>
          <a:xfrm>
            <a:off x="5058900" y="1145725"/>
            <a:ext cx="4085100" cy="2884300"/>
          </a:xfrm>
          <a:prstGeom prst="rect">
            <a:avLst/>
          </a:prstGeom>
          <a:noFill/>
          <a:ln>
            <a:noFill/>
          </a:ln>
        </p:spPr>
      </p:pic>
      <p:sp>
        <p:nvSpPr>
          <p:cNvPr id="99" name="Google Shape;99;p15"/>
          <p:cNvSpPr txBox="1"/>
          <p:nvPr/>
        </p:nvSpPr>
        <p:spPr>
          <a:xfrm>
            <a:off x="1055650" y="4124250"/>
            <a:ext cx="7760100" cy="808200"/>
          </a:xfrm>
          <a:prstGeom prst="rect">
            <a:avLst/>
          </a:prstGeom>
          <a:noFill/>
          <a:ln>
            <a:noFill/>
          </a:ln>
        </p:spPr>
        <p:txBody>
          <a:bodyPr anchorCtr="0" anchor="t" bIns="91425" lIns="91425" spcFirstLastPara="1" rIns="91425" wrap="square" tIns="91425">
            <a:noAutofit/>
          </a:bodyPr>
          <a:lstStyle/>
          <a:p>
            <a:pPr indent="-292100" lvl="0" marL="457200" rtl="0" algn="just">
              <a:lnSpc>
                <a:spcPct val="150000"/>
              </a:lnSpc>
              <a:spcBef>
                <a:spcPts val="0"/>
              </a:spcBef>
              <a:spcAft>
                <a:spcPts val="0"/>
              </a:spcAft>
              <a:buSzPts val="1000"/>
              <a:buFont typeface="Montserrat"/>
              <a:buChar char="●"/>
            </a:pPr>
            <a:r>
              <a:rPr lang="pt-BR" sz="1000">
                <a:solidFill>
                  <a:schemeClr val="dk1"/>
                </a:solidFill>
                <a:latin typeface="Montserrat"/>
                <a:ea typeface="Montserrat"/>
                <a:cs typeface="Montserrat"/>
                <a:sym typeface="Montserrat"/>
              </a:rPr>
              <a:t>Atualmente, o acúmulo e o descarte incorreto de resíduos plásticos representam uma das principais preocupações ambientais. </a:t>
            </a:r>
            <a:endParaRPr sz="1000">
              <a:solidFill>
                <a:schemeClr val="dk1"/>
              </a:solidFill>
              <a:latin typeface="Montserrat"/>
              <a:ea typeface="Montserrat"/>
              <a:cs typeface="Montserrat"/>
              <a:sym typeface="Montserrat"/>
            </a:endParaRPr>
          </a:p>
          <a:p>
            <a:pPr indent="-292100" lvl="0" marL="457200" rtl="0" algn="just">
              <a:lnSpc>
                <a:spcPct val="150000"/>
              </a:lnSpc>
              <a:spcBef>
                <a:spcPts val="0"/>
              </a:spcBef>
              <a:spcAft>
                <a:spcPts val="0"/>
              </a:spcAft>
              <a:buSzPts val="1000"/>
              <a:buFont typeface="Montserrat"/>
              <a:buChar char="●"/>
            </a:pPr>
            <a:r>
              <a:rPr lang="pt-BR" sz="1000">
                <a:solidFill>
                  <a:schemeClr val="dk1"/>
                </a:solidFill>
                <a:latin typeface="Montserrat"/>
                <a:ea typeface="Montserrat"/>
                <a:cs typeface="Montserrat"/>
                <a:sym typeface="Montserrat"/>
              </a:rPr>
              <a:t>Uma grande parcela desses plásticos acabam em aterros sanitários ou descartados de maneira incorreta. </a:t>
            </a:r>
            <a:endParaRPr sz="10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pic>
        <p:nvPicPr>
          <p:cNvPr id="249" name="Google Shape;249;p33"/>
          <p:cNvPicPr preferRelativeResize="0"/>
          <p:nvPr/>
        </p:nvPicPr>
        <p:blipFill>
          <a:blip r:embed="rId3">
            <a:alphaModFix/>
          </a:blip>
          <a:stretch>
            <a:fillRect/>
          </a:stretch>
        </p:blipFill>
        <p:spPr>
          <a:xfrm>
            <a:off x="1758450" y="274450"/>
            <a:ext cx="6458175" cy="2958525"/>
          </a:xfrm>
          <a:prstGeom prst="rect">
            <a:avLst/>
          </a:prstGeom>
          <a:noFill/>
          <a:ln>
            <a:noFill/>
          </a:ln>
        </p:spPr>
      </p:pic>
      <p:sp>
        <p:nvSpPr>
          <p:cNvPr id="250" name="Google Shape;250;p33"/>
          <p:cNvSpPr txBox="1"/>
          <p:nvPr/>
        </p:nvSpPr>
        <p:spPr>
          <a:xfrm>
            <a:off x="1468100" y="3455800"/>
            <a:ext cx="7393200" cy="1320900"/>
          </a:xfrm>
          <a:prstGeom prst="rect">
            <a:avLst/>
          </a:prstGeom>
          <a:noFill/>
          <a:ln>
            <a:noFill/>
          </a:ln>
        </p:spPr>
        <p:txBody>
          <a:bodyPr anchorCtr="0" anchor="b" bIns="91425" lIns="91425" spcFirstLastPara="1" rIns="91425" wrap="square" tIns="91425">
            <a:noAutofit/>
          </a:bodyPr>
          <a:lstStyle/>
          <a:p>
            <a:pPr indent="0" lvl="0" marL="0" rtl="0" algn="just">
              <a:lnSpc>
                <a:spcPct val="150000"/>
              </a:lnSpc>
              <a:spcBef>
                <a:spcPts val="0"/>
              </a:spcBef>
              <a:spcAft>
                <a:spcPts val="0"/>
              </a:spcAft>
              <a:buNone/>
            </a:pPr>
            <a:r>
              <a:rPr lang="pt-BR" sz="1000">
                <a:solidFill>
                  <a:schemeClr val="dk1"/>
                </a:solidFill>
                <a:latin typeface="Montserrat"/>
                <a:ea typeface="Montserrat"/>
                <a:cs typeface="Montserrat"/>
                <a:sym typeface="Montserrat"/>
              </a:rPr>
              <a:t>O gráfico mostra a comparação entre os valores reais de resíduos plásticos mal gerenciados em 2019 e as previsões feitas pelo modelo Random Forest. Observa-se que o modelo não conseguiu prever os picos elevados nos dados reais, resultando em uma subestimação significativa em alguns pontos. Isso indica que pode estar faltando alguma informação ou que a complexidade do modelo precisa ser ajustada para lidar melhor com esses extremos. Para melhorar a precisão das previsões, recomenda-se ajustar hiperparâmetros e incluir variáveis adicionais.</a:t>
            </a:r>
            <a:endParaRPr sz="1000">
              <a:solidFill>
                <a:schemeClr val="dk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idx="1" type="body"/>
          </p:nvPr>
        </p:nvSpPr>
        <p:spPr>
          <a:xfrm>
            <a:off x="866825" y="1995250"/>
            <a:ext cx="7688700" cy="2744100"/>
          </a:xfrm>
          <a:prstGeom prst="rect">
            <a:avLst/>
          </a:prstGeom>
          <a:noFill/>
          <a:ln>
            <a:noFill/>
          </a:ln>
        </p:spPr>
        <p:txBody>
          <a:bodyPr anchorCtr="0" anchor="ctr" bIns="91425" lIns="91425" spcFirstLastPara="1" rIns="91425" wrap="square" tIns="91425">
            <a:noAutofit/>
          </a:bodyPr>
          <a:lstStyle/>
          <a:p>
            <a:pPr indent="0" lvl="0" marL="0" rtl="0" algn="just">
              <a:lnSpc>
                <a:spcPct val="140000"/>
              </a:lnSpc>
              <a:spcBef>
                <a:spcPts val="0"/>
              </a:spcBef>
              <a:spcAft>
                <a:spcPts val="0"/>
              </a:spcAft>
              <a:buNone/>
            </a:pPr>
            <a:r>
              <a:rPr lang="pt-BR" sz="900">
                <a:latin typeface="Montserrat"/>
                <a:ea typeface="Montserrat"/>
                <a:cs typeface="Montserrat"/>
                <a:sym typeface="Montserrat"/>
              </a:rPr>
              <a:t>- Os resultados mostraram que a quantidade total de resíduos plásticos mal gerenciados aumentou significativamente entre 2010 e 2019, com um crescimento de aproximadamente 93,9%. Este aumento destaca a necessidade urgente de políticas e ações eficazes para a gestão de resíduos plásticos em escala global.</a:t>
            </a:r>
            <a:endParaRPr sz="900">
              <a:latin typeface="Montserrat"/>
              <a:ea typeface="Montserrat"/>
              <a:cs typeface="Montserrat"/>
              <a:sym typeface="Montserrat"/>
            </a:endParaRPr>
          </a:p>
          <a:p>
            <a:pPr indent="0" lvl="0" marL="0" rtl="0" algn="just">
              <a:lnSpc>
                <a:spcPct val="140000"/>
              </a:lnSpc>
              <a:spcBef>
                <a:spcPts val="0"/>
              </a:spcBef>
              <a:spcAft>
                <a:spcPts val="0"/>
              </a:spcAft>
              <a:buNone/>
            </a:pPr>
            <a:r>
              <a:rPr lang="pt-BR" sz="900">
                <a:latin typeface="Montserrat"/>
                <a:ea typeface="Montserrat"/>
                <a:cs typeface="Montserrat"/>
                <a:sym typeface="Montserrat"/>
              </a:rPr>
              <a:t>  </a:t>
            </a:r>
            <a:endParaRPr sz="900">
              <a:latin typeface="Montserrat"/>
              <a:ea typeface="Montserrat"/>
              <a:cs typeface="Montserrat"/>
              <a:sym typeface="Montserrat"/>
            </a:endParaRPr>
          </a:p>
          <a:p>
            <a:pPr indent="0" lvl="0" marL="0" rtl="0" algn="just">
              <a:lnSpc>
                <a:spcPct val="140000"/>
              </a:lnSpc>
              <a:spcBef>
                <a:spcPts val="0"/>
              </a:spcBef>
              <a:spcAft>
                <a:spcPts val="0"/>
              </a:spcAft>
              <a:buNone/>
            </a:pPr>
            <a:r>
              <a:rPr lang="pt-BR" sz="900">
                <a:latin typeface="Montserrat"/>
                <a:ea typeface="Montserrat"/>
                <a:cs typeface="Montserrat"/>
                <a:sym typeface="Montserrat"/>
              </a:rPr>
              <a:t>- A análise dos dados revelou que os países com altos níveis de resíduos em 2010 tendem a continuar com altos níveis em 2019, indicando uma correlação positiva moderada.</a:t>
            </a:r>
            <a:endParaRPr sz="900">
              <a:latin typeface="Montserrat"/>
              <a:ea typeface="Montserrat"/>
              <a:cs typeface="Montserrat"/>
              <a:sym typeface="Montserrat"/>
            </a:endParaRPr>
          </a:p>
          <a:p>
            <a:pPr indent="0" lvl="0" marL="0" rtl="0" algn="just">
              <a:lnSpc>
                <a:spcPct val="140000"/>
              </a:lnSpc>
              <a:spcBef>
                <a:spcPts val="0"/>
              </a:spcBef>
              <a:spcAft>
                <a:spcPts val="0"/>
              </a:spcAft>
              <a:buNone/>
            </a:pPr>
            <a:r>
              <a:t/>
            </a:r>
            <a:endParaRPr sz="900">
              <a:latin typeface="Montserrat"/>
              <a:ea typeface="Montserrat"/>
              <a:cs typeface="Montserrat"/>
              <a:sym typeface="Montserrat"/>
            </a:endParaRPr>
          </a:p>
          <a:p>
            <a:pPr indent="0" lvl="0" marL="0" rtl="0" algn="just">
              <a:lnSpc>
                <a:spcPct val="140000"/>
              </a:lnSpc>
              <a:spcBef>
                <a:spcPts val="0"/>
              </a:spcBef>
              <a:spcAft>
                <a:spcPts val="0"/>
              </a:spcAft>
              <a:buNone/>
            </a:pPr>
            <a:r>
              <a:rPr lang="pt-BR" sz="900">
                <a:latin typeface="Montserrat"/>
                <a:ea typeface="Montserrat"/>
                <a:cs typeface="Montserrat"/>
                <a:sym typeface="Montserrat"/>
              </a:rPr>
              <a:t>- A investigação das correlações entre a gestão inadequada de resíduos plásticos e variáveis como desenvolvimento econômico e densidade populacional mostrou correlações geralmente fracas, sugerindo que a quantidade de resíduos per capita não é um bom indicador do total de resíduos mal gerenciados.</a:t>
            </a:r>
            <a:endParaRPr sz="900">
              <a:latin typeface="Montserrat"/>
              <a:ea typeface="Montserrat"/>
              <a:cs typeface="Montserrat"/>
              <a:sym typeface="Montserrat"/>
            </a:endParaRPr>
          </a:p>
          <a:p>
            <a:pPr indent="0" lvl="0" marL="0" rtl="0" algn="just">
              <a:lnSpc>
                <a:spcPct val="140000"/>
              </a:lnSpc>
              <a:spcBef>
                <a:spcPts val="0"/>
              </a:spcBef>
              <a:spcAft>
                <a:spcPts val="0"/>
              </a:spcAft>
              <a:buNone/>
            </a:pPr>
            <a:r>
              <a:t/>
            </a:r>
            <a:endParaRPr sz="900">
              <a:latin typeface="Montserrat"/>
              <a:ea typeface="Montserrat"/>
              <a:cs typeface="Montserrat"/>
              <a:sym typeface="Montserrat"/>
            </a:endParaRPr>
          </a:p>
          <a:p>
            <a:pPr indent="0" lvl="0" marL="0" rtl="0" algn="just">
              <a:lnSpc>
                <a:spcPct val="140000"/>
              </a:lnSpc>
              <a:spcBef>
                <a:spcPts val="0"/>
              </a:spcBef>
              <a:spcAft>
                <a:spcPts val="0"/>
              </a:spcAft>
              <a:buNone/>
            </a:pPr>
            <a:r>
              <a:rPr lang="pt-BR" sz="900">
                <a:latin typeface="Montserrat"/>
                <a:ea typeface="Montserrat"/>
                <a:cs typeface="Montserrat"/>
                <a:sym typeface="Montserrat"/>
              </a:rPr>
              <a:t>- Os modelos preditivos desenvolvidos, incluindo Regressão Linear e Random Forest, mostraram limitações em capturar a complexidade e variabilidade dos dados. Embora o modelo Random Forest tenha apresentado previsões mais precisas do que a Regressão Linear, ambos os modelos tiveram coeficientes de determinação (R²) negativos, indicando um desempenho insatisfatório na previsão dos resíduos plásticos mal gerenciados.</a:t>
            </a:r>
            <a:endParaRPr sz="900">
              <a:latin typeface="Montserrat"/>
              <a:ea typeface="Montserrat"/>
              <a:cs typeface="Montserrat"/>
              <a:sym typeface="Montserrat"/>
            </a:endParaRPr>
          </a:p>
          <a:p>
            <a:pPr indent="0" lvl="0" marL="0" rtl="0" algn="just">
              <a:lnSpc>
                <a:spcPct val="140000"/>
              </a:lnSpc>
              <a:spcBef>
                <a:spcPts val="0"/>
              </a:spcBef>
              <a:spcAft>
                <a:spcPts val="0"/>
              </a:spcAft>
              <a:buNone/>
            </a:pPr>
            <a:r>
              <a:t/>
            </a:r>
            <a:endParaRPr sz="900">
              <a:latin typeface="Montserrat"/>
              <a:ea typeface="Montserrat"/>
              <a:cs typeface="Montserrat"/>
              <a:sym typeface="Montserrat"/>
            </a:endParaRPr>
          </a:p>
          <a:p>
            <a:pPr indent="0" lvl="0" marL="0" rtl="0" algn="just">
              <a:lnSpc>
                <a:spcPct val="140000"/>
              </a:lnSpc>
              <a:spcBef>
                <a:spcPts val="0"/>
              </a:spcBef>
              <a:spcAft>
                <a:spcPts val="0"/>
              </a:spcAft>
              <a:buClr>
                <a:schemeClr val="dk1"/>
              </a:buClr>
              <a:buSzPts val="1100"/>
              <a:buFont typeface="Arial"/>
              <a:buNone/>
            </a:pPr>
            <a:r>
              <a:rPr lang="pt-BR" sz="900">
                <a:solidFill>
                  <a:schemeClr val="dk1"/>
                </a:solidFill>
                <a:latin typeface="Montserrat"/>
                <a:ea typeface="Montserrat"/>
                <a:cs typeface="Montserrat"/>
                <a:sym typeface="Montserrat"/>
              </a:rPr>
              <a:t>- A análise dos gráficos de dispersão e da matriz de correlação sugere a presença de outliers e uma grande variabilidade nos dados, reforçando a necessidade de incluir variáveis adicionais e considerar modelos mais complexos em futuras pesquisas.</a:t>
            </a:r>
            <a:endParaRPr sz="900">
              <a:solidFill>
                <a:schemeClr val="dk1"/>
              </a:solidFill>
              <a:latin typeface="Montserrat"/>
              <a:ea typeface="Montserrat"/>
              <a:cs typeface="Montserrat"/>
              <a:sym typeface="Montserrat"/>
            </a:endParaRPr>
          </a:p>
          <a:p>
            <a:pPr indent="0" lvl="0" marL="0" rtl="0" algn="just">
              <a:lnSpc>
                <a:spcPct val="140000"/>
              </a:lnSpc>
              <a:spcBef>
                <a:spcPts val="0"/>
              </a:spcBef>
              <a:spcAft>
                <a:spcPts val="0"/>
              </a:spcAft>
              <a:buNone/>
            </a:pPr>
            <a:r>
              <a:t/>
            </a:r>
            <a:endParaRPr sz="900">
              <a:latin typeface="Montserrat"/>
              <a:ea typeface="Montserrat"/>
              <a:cs typeface="Montserrat"/>
              <a:sym typeface="Montserrat"/>
            </a:endParaRPr>
          </a:p>
          <a:p>
            <a:pPr indent="0" lvl="0" marL="0" rtl="0" algn="just">
              <a:lnSpc>
                <a:spcPct val="140000"/>
              </a:lnSpc>
              <a:spcBef>
                <a:spcPts val="0"/>
              </a:spcBef>
              <a:spcAft>
                <a:spcPts val="0"/>
              </a:spcAft>
              <a:buNone/>
            </a:pPr>
            <a:r>
              <a:t/>
            </a:r>
            <a:endParaRPr sz="900">
              <a:latin typeface="Montserrat"/>
              <a:ea typeface="Montserrat"/>
              <a:cs typeface="Montserrat"/>
              <a:sym typeface="Montserrat"/>
            </a:endParaRPr>
          </a:p>
          <a:p>
            <a:pPr indent="0" lvl="0" marL="0" rtl="0" algn="just">
              <a:lnSpc>
                <a:spcPct val="140000"/>
              </a:lnSpc>
              <a:spcBef>
                <a:spcPts val="0"/>
              </a:spcBef>
              <a:spcAft>
                <a:spcPts val="0"/>
              </a:spcAft>
              <a:buSzPts val="688"/>
              <a:buNone/>
            </a:pPr>
            <a:r>
              <a:t/>
            </a:r>
            <a:endParaRPr sz="587">
              <a:solidFill>
                <a:srgbClr val="000000"/>
              </a:solidFill>
              <a:latin typeface="Arial"/>
              <a:ea typeface="Arial"/>
              <a:cs typeface="Arial"/>
              <a:sym typeface="Arial"/>
            </a:endParaRPr>
          </a:p>
          <a:p>
            <a:pPr indent="0" lvl="0" marL="0" rtl="0" algn="just">
              <a:lnSpc>
                <a:spcPct val="140000"/>
              </a:lnSpc>
              <a:spcBef>
                <a:spcPts val="0"/>
              </a:spcBef>
              <a:spcAft>
                <a:spcPts val="0"/>
              </a:spcAft>
              <a:buSzPts val="688"/>
              <a:buNone/>
            </a:pPr>
            <a:r>
              <a:t/>
            </a:r>
            <a:endParaRPr sz="650">
              <a:solidFill>
                <a:srgbClr val="000000"/>
              </a:solidFill>
              <a:latin typeface="Arial"/>
              <a:ea typeface="Arial"/>
              <a:cs typeface="Arial"/>
              <a:sym typeface="Arial"/>
            </a:endParaRPr>
          </a:p>
        </p:txBody>
      </p:sp>
      <p:sp>
        <p:nvSpPr>
          <p:cNvPr id="256" name="Google Shape;256;p34"/>
          <p:cNvSpPr txBox="1"/>
          <p:nvPr>
            <p:ph type="title"/>
          </p:nvPr>
        </p:nvSpPr>
        <p:spPr>
          <a:xfrm>
            <a:off x="727650" y="743925"/>
            <a:ext cx="76887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sz="2600">
                <a:latin typeface="Montserrat"/>
                <a:ea typeface="Montserrat"/>
                <a:cs typeface="Montserrat"/>
                <a:sym typeface="Montserrat"/>
              </a:rPr>
              <a:t>Conclusão</a:t>
            </a:r>
            <a:endParaRPr b="1" sz="2600">
              <a:latin typeface="Montserrat"/>
              <a:ea typeface="Montserrat"/>
              <a:cs typeface="Montserrat"/>
              <a:sym typeface="Montserrat"/>
            </a:endParaRPr>
          </a:p>
        </p:txBody>
      </p:sp>
      <p:sp>
        <p:nvSpPr>
          <p:cNvPr id="257" name="Google Shape;257;p34"/>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idx="1" type="body"/>
          </p:nvPr>
        </p:nvSpPr>
        <p:spPr>
          <a:xfrm>
            <a:off x="866825" y="1690450"/>
            <a:ext cx="7688700" cy="2744100"/>
          </a:xfrm>
          <a:prstGeom prst="rect">
            <a:avLst/>
          </a:prstGeom>
          <a:noFill/>
          <a:ln>
            <a:noFill/>
          </a:ln>
        </p:spPr>
        <p:txBody>
          <a:bodyPr anchorCtr="0" anchor="ctr" bIns="91425" lIns="91425" spcFirstLastPara="1" rIns="91425" wrap="square" tIns="91425">
            <a:noAutofit/>
          </a:bodyPr>
          <a:lstStyle/>
          <a:p>
            <a:pPr indent="0" lvl="0" marL="0" rtl="0" algn="just">
              <a:lnSpc>
                <a:spcPct val="140000"/>
              </a:lnSpc>
              <a:spcBef>
                <a:spcPts val="0"/>
              </a:spcBef>
              <a:spcAft>
                <a:spcPts val="0"/>
              </a:spcAft>
              <a:buNone/>
            </a:pPr>
            <a:r>
              <a:rPr lang="pt-BR" sz="1000">
                <a:latin typeface="Montserrat"/>
                <a:ea typeface="Montserrat"/>
                <a:cs typeface="Montserrat"/>
                <a:sym typeface="Montserrat"/>
              </a:rPr>
              <a:t>- Melhorias na modelagem preditiva podem ser alcançadas através do ajuste de hiperparâmetros, inclusão de variáveis relevantes e uso de técnicas avançadas de aprendizado de máquina.</a:t>
            </a:r>
            <a:endParaRPr sz="1000">
              <a:latin typeface="Montserrat"/>
              <a:ea typeface="Montserrat"/>
              <a:cs typeface="Montserrat"/>
              <a:sym typeface="Montserrat"/>
            </a:endParaRPr>
          </a:p>
          <a:p>
            <a:pPr indent="0" lvl="0" marL="0" rtl="0" algn="just">
              <a:lnSpc>
                <a:spcPct val="140000"/>
              </a:lnSpc>
              <a:spcBef>
                <a:spcPts val="0"/>
              </a:spcBef>
              <a:spcAft>
                <a:spcPts val="0"/>
              </a:spcAft>
              <a:buNone/>
            </a:pPr>
            <a:r>
              <a:t/>
            </a:r>
            <a:endParaRPr sz="1000">
              <a:latin typeface="Montserrat"/>
              <a:ea typeface="Montserrat"/>
              <a:cs typeface="Montserrat"/>
              <a:sym typeface="Montserrat"/>
            </a:endParaRPr>
          </a:p>
          <a:p>
            <a:pPr indent="0" lvl="0" marL="0" rtl="0" algn="just">
              <a:lnSpc>
                <a:spcPct val="140000"/>
              </a:lnSpc>
              <a:spcBef>
                <a:spcPts val="0"/>
              </a:spcBef>
              <a:spcAft>
                <a:spcPts val="0"/>
              </a:spcAft>
              <a:buNone/>
            </a:pPr>
            <a:r>
              <a:rPr lang="pt-BR" sz="1000">
                <a:latin typeface="Montserrat"/>
                <a:ea typeface="Montserrat"/>
                <a:cs typeface="Montserrat"/>
                <a:sym typeface="Montserrat"/>
              </a:rPr>
              <a:t>- Essas conclusões enfatizam a importância de um esforço global coordenado para melhorar a gestão de resíduos plásticos, incluindo a implementação de políticas ambientais mais rigorosas, investimentos em infraestrutura de gestão de resíduos e campanhas de conscientização pública.</a:t>
            </a:r>
            <a:endParaRPr sz="1000">
              <a:latin typeface="Montserrat"/>
              <a:ea typeface="Montserrat"/>
              <a:cs typeface="Montserrat"/>
              <a:sym typeface="Montserrat"/>
            </a:endParaRPr>
          </a:p>
          <a:p>
            <a:pPr indent="0" lvl="0" marL="0" rtl="0" algn="just">
              <a:lnSpc>
                <a:spcPct val="140000"/>
              </a:lnSpc>
              <a:spcBef>
                <a:spcPts val="0"/>
              </a:spcBef>
              <a:spcAft>
                <a:spcPts val="0"/>
              </a:spcAft>
              <a:buNone/>
            </a:pPr>
            <a:r>
              <a:t/>
            </a:r>
            <a:endParaRPr sz="1000">
              <a:latin typeface="Montserrat"/>
              <a:ea typeface="Montserrat"/>
              <a:cs typeface="Montserrat"/>
              <a:sym typeface="Montserrat"/>
            </a:endParaRPr>
          </a:p>
          <a:p>
            <a:pPr indent="0" lvl="0" marL="0" rtl="0" algn="just">
              <a:lnSpc>
                <a:spcPct val="140000"/>
              </a:lnSpc>
              <a:spcBef>
                <a:spcPts val="0"/>
              </a:spcBef>
              <a:spcAft>
                <a:spcPts val="0"/>
              </a:spcAft>
              <a:buNone/>
            </a:pPr>
            <a:r>
              <a:rPr lang="pt-BR" sz="1000">
                <a:latin typeface="Montserrat"/>
                <a:ea typeface="Montserrat"/>
                <a:cs typeface="Montserrat"/>
                <a:sym typeface="Montserrat"/>
              </a:rPr>
              <a:t>- A continuidade deste tipo de pesquisa é vital para desenvolver estratégias eficazes e sustentáveis que possam mitigar o impacto negativo dos resíduos plásticos no meio ambiente e na saúde humana.</a:t>
            </a:r>
            <a:endParaRPr sz="1000">
              <a:latin typeface="Montserrat"/>
              <a:ea typeface="Montserrat"/>
              <a:cs typeface="Montserrat"/>
              <a:sym typeface="Montserrat"/>
            </a:endParaRPr>
          </a:p>
          <a:p>
            <a:pPr indent="0" lvl="0" marL="0" rtl="0" algn="just">
              <a:lnSpc>
                <a:spcPct val="140000"/>
              </a:lnSpc>
              <a:spcBef>
                <a:spcPts val="0"/>
              </a:spcBef>
              <a:spcAft>
                <a:spcPts val="0"/>
              </a:spcAft>
              <a:buNone/>
            </a:pPr>
            <a:r>
              <a:t/>
            </a:r>
            <a:endParaRPr sz="1000">
              <a:latin typeface="Montserrat"/>
              <a:ea typeface="Montserrat"/>
              <a:cs typeface="Montserrat"/>
              <a:sym typeface="Montserrat"/>
            </a:endParaRPr>
          </a:p>
          <a:p>
            <a:pPr indent="0" lvl="0" marL="0" rtl="0" algn="just">
              <a:lnSpc>
                <a:spcPct val="140000"/>
              </a:lnSpc>
              <a:spcBef>
                <a:spcPts val="0"/>
              </a:spcBef>
              <a:spcAft>
                <a:spcPts val="0"/>
              </a:spcAft>
              <a:buSzPts val="688"/>
              <a:buNone/>
            </a:pPr>
            <a:r>
              <a:t/>
            </a:r>
            <a:endParaRPr sz="687">
              <a:solidFill>
                <a:srgbClr val="000000"/>
              </a:solidFill>
              <a:latin typeface="Arial"/>
              <a:ea typeface="Arial"/>
              <a:cs typeface="Arial"/>
              <a:sym typeface="Arial"/>
            </a:endParaRPr>
          </a:p>
          <a:p>
            <a:pPr indent="0" lvl="0" marL="0" rtl="0" algn="just">
              <a:lnSpc>
                <a:spcPct val="140000"/>
              </a:lnSpc>
              <a:spcBef>
                <a:spcPts val="0"/>
              </a:spcBef>
              <a:spcAft>
                <a:spcPts val="0"/>
              </a:spcAft>
              <a:buSzPts val="688"/>
              <a:buNone/>
            </a:pPr>
            <a:r>
              <a:t/>
            </a:r>
            <a:endParaRPr sz="750">
              <a:solidFill>
                <a:srgbClr val="000000"/>
              </a:solidFill>
              <a:latin typeface="Arial"/>
              <a:ea typeface="Arial"/>
              <a:cs typeface="Arial"/>
              <a:sym typeface="Arial"/>
            </a:endParaRPr>
          </a:p>
        </p:txBody>
      </p:sp>
      <p:sp>
        <p:nvSpPr>
          <p:cNvPr id="263" name="Google Shape;263;p35"/>
          <p:cNvSpPr txBox="1"/>
          <p:nvPr>
            <p:ph type="title"/>
          </p:nvPr>
        </p:nvSpPr>
        <p:spPr>
          <a:xfrm>
            <a:off x="727650" y="743925"/>
            <a:ext cx="76887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sz="2600">
                <a:latin typeface="Montserrat"/>
                <a:ea typeface="Montserrat"/>
                <a:cs typeface="Montserrat"/>
                <a:sym typeface="Montserrat"/>
              </a:rPr>
              <a:t>Trabalhos Futuros</a:t>
            </a:r>
            <a:endParaRPr b="1" sz="2600">
              <a:latin typeface="Montserrat"/>
              <a:ea typeface="Montserrat"/>
              <a:cs typeface="Montserrat"/>
              <a:sym typeface="Montserrat"/>
            </a:endParaRPr>
          </a:p>
        </p:txBody>
      </p:sp>
      <p:sp>
        <p:nvSpPr>
          <p:cNvPr id="264" name="Google Shape;264;p35"/>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
        <p:nvSpPr>
          <p:cNvPr id="270" name="Google Shape;270;p36"/>
          <p:cNvSpPr txBox="1"/>
          <p:nvPr/>
        </p:nvSpPr>
        <p:spPr>
          <a:xfrm>
            <a:off x="889700" y="691750"/>
            <a:ext cx="7679100" cy="3807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000"/>
              </a:spcBef>
              <a:spcAft>
                <a:spcPts val="0"/>
              </a:spcAft>
              <a:buNone/>
            </a:pPr>
            <a:r>
              <a:rPr b="1" lang="pt-BR" sz="1600">
                <a:solidFill>
                  <a:schemeClr val="dk1"/>
                </a:solidFill>
                <a:latin typeface="Times New Roman"/>
                <a:ea typeface="Times New Roman"/>
                <a:cs typeface="Times New Roman"/>
                <a:sym typeface="Times New Roman"/>
              </a:rPr>
              <a:t>Referências</a:t>
            </a:r>
            <a:endParaRPr>
              <a:solidFill>
                <a:schemeClr val="dk1"/>
              </a:solidFill>
              <a:latin typeface="Cambria"/>
              <a:ea typeface="Cambria"/>
              <a:cs typeface="Cambria"/>
              <a:sym typeface="Cambria"/>
            </a:endParaRPr>
          </a:p>
          <a:p>
            <a:pPr indent="0" lvl="0" marL="0" rtl="0" algn="just">
              <a:lnSpc>
                <a:spcPct val="150000"/>
              </a:lnSpc>
              <a:spcBef>
                <a:spcPts val="0"/>
              </a:spcBef>
              <a:spcAft>
                <a:spcPts val="0"/>
              </a:spcAft>
              <a:buNone/>
            </a:pPr>
            <a:br>
              <a:rPr lang="pt-BR">
                <a:solidFill>
                  <a:schemeClr val="dk1"/>
                </a:solidFill>
                <a:latin typeface="Times New Roman"/>
                <a:ea typeface="Times New Roman"/>
                <a:cs typeface="Times New Roman"/>
                <a:sym typeface="Times New Roman"/>
              </a:rPr>
            </a:br>
            <a:r>
              <a:rPr lang="pt-BR">
                <a:solidFill>
                  <a:schemeClr val="dk1"/>
                </a:solidFill>
                <a:latin typeface="Times New Roman"/>
                <a:ea typeface="Times New Roman"/>
                <a:cs typeface="Times New Roman"/>
                <a:sym typeface="Times New Roman"/>
              </a:rPr>
              <a:t>Garcia, M. et al. (2019). Principal Component Analysis of Plastic Waste Factors. Environmental Data Science.</a:t>
            </a:r>
            <a:br>
              <a:rPr lang="pt-BR">
                <a:solidFill>
                  <a:schemeClr val="dk1"/>
                </a:solidFill>
                <a:latin typeface="Times New Roman"/>
                <a:ea typeface="Times New Roman"/>
                <a:cs typeface="Times New Roman"/>
                <a:sym typeface="Times New Roman"/>
              </a:rPr>
            </a:br>
            <a:r>
              <a:rPr lang="pt-BR">
                <a:solidFill>
                  <a:schemeClr val="dk1"/>
                </a:solidFill>
                <a:latin typeface="Times New Roman"/>
                <a:ea typeface="Times New Roman"/>
                <a:cs typeface="Times New Roman"/>
                <a:sym typeface="Times New Roman"/>
              </a:rPr>
              <a:t>Huang, L. &amp; Zhou, Y. (2018). Comparative Study of Machine Learning Models for Plastic Waste Prediction. Journal of Waste Management.</a:t>
            </a:r>
            <a:br>
              <a:rPr lang="pt-BR">
                <a:solidFill>
                  <a:schemeClr val="dk1"/>
                </a:solidFill>
                <a:latin typeface="Times New Roman"/>
                <a:ea typeface="Times New Roman"/>
                <a:cs typeface="Times New Roman"/>
                <a:sym typeface="Times New Roman"/>
              </a:rPr>
            </a:br>
            <a:r>
              <a:rPr lang="pt-BR">
                <a:solidFill>
                  <a:schemeClr val="dk1"/>
                </a:solidFill>
                <a:latin typeface="Times New Roman"/>
                <a:ea typeface="Times New Roman"/>
                <a:cs typeface="Times New Roman"/>
                <a:sym typeface="Times New Roman"/>
              </a:rPr>
              <a:t>Kim, S. et al. (2017). Temporal Analysis of Plastic Waste. Environmental Science &amp; Technology.</a:t>
            </a:r>
            <a:br>
              <a:rPr lang="pt-BR">
                <a:solidFill>
                  <a:schemeClr val="dk1"/>
                </a:solidFill>
                <a:latin typeface="Times New Roman"/>
                <a:ea typeface="Times New Roman"/>
                <a:cs typeface="Times New Roman"/>
                <a:sym typeface="Times New Roman"/>
              </a:rPr>
            </a:br>
            <a:r>
              <a:rPr lang="pt-BR">
                <a:solidFill>
                  <a:schemeClr val="dk1"/>
                </a:solidFill>
                <a:latin typeface="Times New Roman"/>
                <a:ea typeface="Times New Roman"/>
                <a:cs typeface="Times New Roman"/>
                <a:sym typeface="Times New Roman"/>
              </a:rPr>
              <a:t>Lee, H. et al. (2020). Regression Analysis of GDP and Plastic Waste. International Journal of Environmental Research.</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1000"/>
              </a:spcAft>
              <a:buNone/>
            </a:pPr>
            <a:r>
              <a:rPr lang="pt-BR">
                <a:solidFill>
                  <a:schemeClr val="dk1"/>
                </a:solidFill>
                <a:latin typeface="Times New Roman"/>
                <a:ea typeface="Times New Roman"/>
                <a:cs typeface="Times New Roman"/>
                <a:sym typeface="Times New Roman"/>
              </a:rPr>
              <a:t>Smith, J. et al. (2021). Predicting Plastic Waste Using Neural Networks. Journal of Environmental Studies.</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610535"/>
            <a:ext cx="7688700" cy="5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600">
                <a:latin typeface="Montserrat"/>
                <a:ea typeface="Montserrat"/>
                <a:cs typeface="Montserrat"/>
                <a:sym typeface="Montserrat"/>
              </a:rPr>
              <a:t>Objetivos</a:t>
            </a:r>
            <a:endParaRPr b="1" sz="2600">
              <a:latin typeface="Montserrat"/>
              <a:ea typeface="Montserrat"/>
              <a:cs typeface="Montserrat"/>
              <a:sym typeface="Montserrat"/>
            </a:endParaRPr>
          </a:p>
        </p:txBody>
      </p:sp>
      <p:sp>
        <p:nvSpPr>
          <p:cNvPr id="105" name="Google Shape;105;p16"/>
          <p:cNvSpPr txBox="1"/>
          <p:nvPr>
            <p:ph idx="1" type="body"/>
          </p:nvPr>
        </p:nvSpPr>
        <p:spPr>
          <a:xfrm>
            <a:off x="980625" y="2228475"/>
            <a:ext cx="7842900" cy="2681100"/>
          </a:xfrm>
          <a:prstGeom prst="rect">
            <a:avLst/>
          </a:prstGeom>
          <a:noFill/>
          <a:ln>
            <a:noFill/>
          </a:ln>
        </p:spPr>
        <p:txBody>
          <a:bodyPr anchorCtr="0" anchor="ctr" bIns="91425" lIns="91425" spcFirstLastPara="1" rIns="91425" wrap="square" tIns="91425">
            <a:noAutofit/>
          </a:bodyPr>
          <a:lstStyle/>
          <a:p>
            <a:pPr indent="0" lvl="0" marL="457200" rtl="0" algn="just">
              <a:lnSpc>
                <a:spcPct val="150000"/>
              </a:lnSpc>
              <a:spcBef>
                <a:spcPts val="0"/>
              </a:spcBef>
              <a:spcAft>
                <a:spcPts val="0"/>
              </a:spcAft>
              <a:buNone/>
            </a:pPr>
            <a:r>
              <a:t/>
            </a:r>
            <a:endParaRPr sz="1100">
              <a:latin typeface="Montserrat"/>
              <a:ea typeface="Montserrat"/>
              <a:cs typeface="Montserrat"/>
              <a:sym typeface="Montserrat"/>
            </a:endParaRPr>
          </a:p>
          <a:p>
            <a:pPr indent="-298450" lvl="0" marL="457200" rtl="0" algn="just">
              <a:lnSpc>
                <a:spcPct val="150000"/>
              </a:lnSpc>
              <a:spcBef>
                <a:spcPts val="0"/>
              </a:spcBef>
              <a:spcAft>
                <a:spcPts val="0"/>
              </a:spcAft>
              <a:buClr>
                <a:srgbClr val="000000"/>
              </a:buClr>
              <a:buSzPts val="1100"/>
              <a:buFont typeface="Montserrat"/>
              <a:buAutoNum type="romanUcPeriod"/>
            </a:pPr>
            <a:r>
              <a:rPr lang="pt-BR" sz="1100">
                <a:solidFill>
                  <a:srgbClr val="000000"/>
                </a:solidFill>
                <a:latin typeface="Montserrat"/>
                <a:ea typeface="Montserrat"/>
                <a:cs typeface="Montserrat"/>
                <a:sym typeface="Montserrat"/>
              </a:rPr>
              <a:t>Comparar e contrastar os dados de resíduos plásticos mal gerenciados entre os anos de 2010 e 2019 para entender as tendências globa</a:t>
            </a:r>
            <a:r>
              <a:rPr lang="pt-BR" sz="1100">
                <a:latin typeface="Montserrat"/>
                <a:ea typeface="Montserrat"/>
                <a:cs typeface="Montserrat"/>
                <a:sym typeface="Montserrat"/>
              </a:rPr>
              <a:t>is. </a:t>
            </a:r>
            <a:endParaRPr sz="1100">
              <a:solidFill>
                <a:srgbClr val="000000"/>
              </a:solidFill>
              <a:latin typeface="Montserrat"/>
              <a:ea typeface="Montserrat"/>
              <a:cs typeface="Montserrat"/>
              <a:sym typeface="Montserrat"/>
            </a:endParaRPr>
          </a:p>
          <a:p>
            <a:pPr indent="-298450" lvl="0" marL="457200" rtl="0" algn="just">
              <a:lnSpc>
                <a:spcPct val="150000"/>
              </a:lnSpc>
              <a:spcBef>
                <a:spcPts val="0"/>
              </a:spcBef>
              <a:spcAft>
                <a:spcPts val="0"/>
              </a:spcAft>
              <a:buClr>
                <a:srgbClr val="000000"/>
              </a:buClr>
              <a:buSzPts val="1100"/>
              <a:buFont typeface="Montserrat"/>
              <a:buAutoNum type="romanUcPeriod"/>
            </a:pPr>
            <a:r>
              <a:rPr lang="pt-BR" sz="1100">
                <a:solidFill>
                  <a:srgbClr val="000000"/>
                </a:solidFill>
                <a:latin typeface="Montserrat"/>
                <a:ea typeface="Montserrat"/>
                <a:cs typeface="Montserrat"/>
                <a:sym typeface="Montserrat"/>
              </a:rPr>
              <a:t>Comparar a quantidade de resíduos plásticos mal gerenciados </a:t>
            </a:r>
            <a:r>
              <a:rPr i="1" lang="pt-BR" sz="1100">
                <a:solidFill>
                  <a:srgbClr val="000000"/>
                </a:solidFill>
                <a:latin typeface="Montserrat"/>
                <a:ea typeface="Montserrat"/>
                <a:cs typeface="Montserrat"/>
                <a:sym typeface="Montserrat"/>
              </a:rPr>
              <a:t>per capit</a:t>
            </a:r>
            <a:r>
              <a:rPr lang="pt-BR" sz="1100">
                <a:solidFill>
                  <a:srgbClr val="000000"/>
                </a:solidFill>
                <a:latin typeface="Montserrat"/>
                <a:ea typeface="Montserrat"/>
                <a:cs typeface="Montserrat"/>
                <a:sym typeface="Montserrat"/>
              </a:rPr>
              <a:t>a entre diferentes países em 2010 e 2019. Investigar quais países mostraram melhorias ou pioras em suas práticas de gestão de resíduos plásticos.</a:t>
            </a:r>
            <a:endParaRPr sz="1100">
              <a:solidFill>
                <a:srgbClr val="000000"/>
              </a:solidFill>
              <a:latin typeface="Montserrat"/>
              <a:ea typeface="Montserrat"/>
              <a:cs typeface="Montserrat"/>
              <a:sym typeface="Montserrat"/>
            </a:endParaRPr>
          </a:p>
          <a:p>
            <a:pPr indent="-298450" lvl="0" marL="457200" rtl="0" algn="just">
              <a:lnSpc>
                <a:spcPct val="150000"/>
              </a:lnSpc>
              <a:spcBef>
                <a:spcPts val="0"/>
              </a:spcBef>
              <a:spcAft>
                <a:spcPts val="0"/>
              </a:spcAft>
              <a:buClr>
                <a:srgbClr val="000000"/>
              </a:buClr>
              <a:buSzPts val="1100"/>
              <a:buFont typeface="Montserrat"/>
              <a:buAutoNum type="romanUcPeriod"/>
            </a:pPr>
            <a:r>
              <a:rPr lang="pt-BR" sz="1100">
                <a:solidFill>
                  <a:srgbClr val="000000"/>
                </a:solidFill>
                <a:latin typeface="Montserrat"/>
                <a:ea typeface="Montserrat"/>
                <a:cs typeface="Montserrat"/>
                <a:sym typeface="Montserrat"/>
              </a:rPr>
              <a:t>Investigar correlações entre a gestão inadequada de resíduos plásticos e variáveis como o desenvolvimento econômico, políticas ambientais, densidade populacional, entre outros. </a:t>
            </a:r>
            <a:endParaRPr sz="1100">
              <a:solidFill>
                <a:srgbClr val="000000"/>
              </a:solidFill>
              <a:latin typeface="Montserrat"/>
              <a:ea typeface="Montserrat"/>
              <a:cs typeface="Montserrat"/>
              <a:sym typeface="Montserrat"/>
            </a:endParaRPr>
          </a:p>
          <a:p>
            <a:pPr indent="-298450" lvl="0" marL="457200" rtl="0" algn="just">
              <a:lnSpc>
                <a:spcPct val="150000"/>
              </a:lnSpc>
              <a:spcBef>
                <a:spcPts val="0"/>
              </a:spcBef>
              <a:spcAft>
                <a:spcPts val="0"/>
              </a:spcAft>
              <a:buClr>
                <a:srgbClr val="000000"/>
              </a:buClr>
              <a:buSzPts val="1100"/>
              <a:buFont typeface="Montserrat"/>
              <a:buAutoNum type="romanUcPeriod"/>
            </a:pPr>
            <a:r>
              <a:rPr lang="pt-BR" sz="1100">
                <a:solidFill>
                  <a:srgbClr val="000000"/>
                </a:solidFill>
                <a:latin typeface="Montserrat"/>
                <a:ea typeface="Montserrat"/>
                <a:cs typeface="Montserrat"/>
                <a:sym typeface="Montserrat"/>
              </a:rPr>
              <a:t>Construir modelos preditivos para estimar a quantidade futura de resíduos plásticos mal gerenciados com base em variáveis históricas e contemporâneas. </a:t>
            </a:r>
            <a:endParaRPr sz="1100">
              <a:solidFill>
                <a:srgbClr val="000000"/>
              </a:solidFill>
              <a:latin typeface="Montserrat"/>
              <a:ea typeface="Montserrat"/>
              <a:cs typeface="Montserrat"/>
              <a:sym typeface="Montserrat"/>
            </a:endParaRPr>
          </a:p>
          <a:p>
            <a:pPr indent="-298450" lvl="0" marL="457200" rtl="0" algn="just">
              <a:lnSpc>
                <a:spcPct val="150000"/>
              </a:lnSpc>
              <a:spcBef>
                <a:spcPts val="0"/>
              </a:spcBef>
              <a:spcAft>
                <a:spcPts val="0"/>
              </a:spcAft>
              <a:buClr>
                <a:srgbClr val="000000"/>
              </a:buClr>
              <a:buSzPts val="1100"/>
              <a:buFont typeface="Montserrat"/>
              <a:buAutoNum type="romanUcPeriod"/>
            </a:pPr>
            <a:r>
              <a:rPr lang="pt-BR" sz="1100">
                <a:solidFill>
                  <a:srgbClr val="000000"/>
                </a:solidFill>
                <a:latin typeface="Montserrat"/>
                <a:ea typeface="Montserrat"/>
                <a:cs typeface="Montserrat"/>
                <a:sym typeface="Montserrat"/>
              </a:rPr>
              <a:t>Avaliar a eficácia desses modelos na previsão de tendências futuras e suas aplicações práticas. </a:t>
            </a:r>
            <a:endParaRPr sz="1100">
              <a:solidFill>
                <a:srgbClr val="000000"/>
              </a:solidFill>
              <a:latin typeface="Montserrat"/>
              <a:ea typeface="Montserrat"/>
              <a:cs typeface="Montserrat"/>
              <a:sym typeface="Montserrat"/>
            </a:endParaRPr>
          </a:p>
        </p:txBody>
      </p:sp>
      <p:sp>
        <p:nvSpPr>
          <p:cNvPr id="106" name="Google Shape;106;p16"/>
          <p:cNvSpPr txBox="1"/>
          <p:nvPr>
            <p:ph idx="2" type="title"/>
          </p:nvPr>
        </p:nvSpPr>
        <p:spPr>
          <a:xfrm>
            <a:off x="881850" y="1181573"/>
            <a:ext cx="7688700" cy="5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800">
                <a:latin typeface="Montserrat Medium"/>
                <a:ea typeface="Montserrat Medium"/>
                <a:cs typeface="Montserrat Medium"/>
                <a:sym typeface="Montserrat Medium"/>
              </a:rPr>
              <a:t>Principal</a:t>
            </a:r>
            <a:endParaRPr sz="1800">
              <a:latin typeface="Montserrat Medium"/>
              <a:ea typeface="Montserrat Medium"/>
              <a:cs typeface="Montserrat Medium"/>
              <a:sym typeface="Montserrat Medium"/>
            </a:endParaRPr>
          </a:p>
        </p:txBody>
      </p:sp>
      <p:sp>
        <p:nvSpPr>
          <p:cNvPr id="107" name="Google Shape;107;p16"/>
          <p:cNvSpPr txBox="1"/>
          <p:nvPr>
            <p:ph idx="3" type="title"/>
          </p:nvPr>
        </p:nvSpPr>
        <p:spPr>
          <a:xfrm>
            <a:off x="881850" y="1991226"/>
            <a:ext cx="76887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800">
                <a:latin typeface="Montserrat Medium"/>
                <a:ea typeface="Montserrat Medium"/>
                <a:cs typeface="Montserrat Medium"/>
                <a:sym typeface="Montserrat Medium"/>
              </a:rPr>
              <a:t>Específicos</a:t>
            </a:r>
            <a:endParaRPr sz="1800">
              <a:latin typeface="Montserrat Medium"/>
              <a:ea typeface="Montserrat Medium"/>
              <a:cs typeface="Montserrat Medium"/>
              <a:sym typeface="Montserrat Medium"/>
            </a:endParaRPr>
          </a:p>
        </p:txBody>
      </p:sp>
      <p:sp>
        <p:nvSpPr>
          <p:cNvPr id="108" name="Google Shape;108;p16"/>
          <p:cNvSpPr txBox="1"/>
          <p:nvPr/>
        </p:nvSpPr>
        <p:spPr>
          <a:xfrm>
            <a:off x="980625" y="1637225"/>
            <a:ext cx="8163300" cy="354000"/>
          </a:xfrm>
          <a:prstGeom prst="rect">
            <a:avLst/>
          </a:prstGeom>
          <a:noFill/>
          <a:ln>
            <a:noFill/>
          </a:ln>
        </p:spPr>
        <p:txBody>
          <a:bodyPr anchorCtr="0" anchor="t" bIns="91425" lIns="91425" spcFirstLastPara="1" rIns="91425" wrap="square" tIns="91425">
            <a:spAutoFit/>
          </a:bodyPr>
          <a:lstStyle/>
          <a:p>
            <a:pPr indent="-298450" lvl="0" marL="457200" rtl="0" algn="just">
              <a:lnSpc>
                <a:spcPct val="150000"/>
              </a:lnSpc>
              <a:spcBef>
                <a:spcPts val="0"/>
              </a:spcBef>
              <a:spcAft>
                <a:spcPts val="0"/>
              </a:spcAft>
              <a:buClr>
                <a:schemeClr val="dk1"/>
              </a:buClr>
              <a:buSzPts val="1100"/>
              <a:buFont typeface="Montserrat"/>
              <a:buChar char="➢"/>
            </a:pPr>
            <a:r>
              <a:rPr lang="pt-BR" sz="1100">
                <a:solidFill>
                  <a:schemeClr val="dk1"/>
                </a:solidFill>
                <a:latin typeface="Montserrat"/>
                <a:ea typeface="Montserrat"/>
                <a:cs typeface="Montserrat"/>
                <a:sym typeface="Montserrat"/>
              </a:rPr>
              <a:t>Explorar e analisar a gestão inadequada de resíduos plásticos em nível global ao longo do tempo.</a:t>
            </a:r>
            <a:endParaRPr sz="1100">
              <a:solidFill>
                <a:schemeClr val="dk1"/>
              </a:solidFill>
              <a:latin typeface="Montserrat"/>
              <a:ea typeface="Montserrat"/>
              <a:cs typeface="Montserrat"/>
              <a:sym typeface="Montserrat"/>
            </a:endParaRPr>
          </a:p>
        </p:txBody>
      </p:sp>
      <p:sp>
        <p:nvSpPr>
          <p:cNvPr id="109" name="Google Shape;109;p16"/>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
        <p:nvSpPr>
          <p:cNvPr id="110" name="Google Shape;110;p16"/>
          <p:cNvSpPr txBox="1"/>
          <p:nvPr/>
        </p:nvSpPr>
        <p:spPr>
          <a:xfrm>
            <a:off x="1990100" y="789425"/>
            <a:ext cx="55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7"/>
          <p:cNvPicPr preferRelativeResize="0"/>
          <p:nvPr/>
        </p:nvPicPr>
        <p:blipFill rotWithShape="1">
          <a:blip r:embed="rId3">
            <a:alphaModFix/>
          </a:blip>
          <a:srcRect b="0" l="16268" r="0" t="0"/>
          <a:stretch/>
        </p:blipFill>
        <p:spPr>
          <a:xfrm>
            <a:off x="154575" y="764088"/>
            <a:ext cx="4335177" cy="1807675"/>
          </a:xfrm>
          <a:prstGeom prst="rect">
            <a:avLst/>
          </a:prstGeom>
          <a:noFill/>
          <a:ln>
            <a:noFill/>
          </a:ln>
        </p:spPr>
      </p:pic>
      <p:pic>
        <p:nvPicPr>
          <p:cNvPr id="116" name="Google Shape;116;p17"/>
          <p:cNvPicPr preferRelativeResize="0"/>
          <p:nvPr/>
        </p:nvPicPr>
        <p:blipFill>
          <a:blip r:embed="rId4">
            <a:alphaModFix/>
          </a:blip>
          <a:stretch>
            <a:fillRect/>
          </a:stretch>
        </p:blipFill>
        <p:spPr>
          <a:xfrm>
            <a:off x="4572000" y="764100"/>
            <a:ext cx="4391549" cy="3157953"/>
          </a:xfrm>
          <a:prstGeom prst="rect">
            <a:avLst/>
          </a:prstGeom>
          <a:noFill/>
          <a:ln>
            <a:noFill/>
          </a:ln>
        </p:spPr>
      </p:pic>
      <p:pic>
        <p:nvPicPr>
          <p:cNvPr id="117" name="Google Shape;117;p17"/>
          <p:cNvPicPr preferRelativeResize="0"/>
          <p:nvPr/>
        </p:nvPicPr>
        <p:blipFill>
          <a:blip r:embed="rId5">
            <a:alphaModFix/>
          </a:blip>
          <a:stretch>
            <a:fillRect/>
          </a:stretch>
        </p:blipFill>
        <p:spPr>
          <a:xfrm>
            <a:off x="792063" y="2676087"/>
            <a:ext cx="3060201" cy="2266938"/>
          </a:xfrm>
          <a:prstGeom prst="rect">
            <a:avLst/>
          </a:prstGeom>
          <a:noFill/>
          <a:ln>
            <a:noFill/>
          </a:ln>
        </p:spPr>
      </p:pic>
      <p:sp>
        <p:nvSpPr>
          <p:cNvPr id="118" name="Google Shape;118;p17"/>
          <p:cNvSpPr txBox="1"/>
          <p:nvPr/>
        </p:nvSpPr>
        <p:spPr>
          <a:xfrm>
            <a:off x="4572000" y="4077425"/>
            <a:ext cx="43914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u="sng">
                <a:solidFill>
                  <a:schemeClr val="accent1"/>
                </a:solidFill>
                <a:latin typeface="Lato"/>
                <a:ea typeface="Lato"/>
                <a:cs typeface="Lato"/>
                <a:sym typeface="Lato"/>
              </a:rPr>
              <a:t>https://www.kaggle.com/code/isaaclangit/plastic-waste-around-the-world/output</a:t>
            </a:r>
            <a:endParaRPr sz="1000" u="sng">
              <a:solidFill>
                <a:schemeClr val="accent1"/>
              </a:solidFill>
              <a:latin typeface="Lato"/>
              <a:ea typeface="Lato"/>
              <a:cs typeface="Lato"/>
              <a:sym typeface="Lato"/>
            </a:endParaRPr>
          </a:p>
        </p:txBody>
      </p:sp>
      <p:sp>
        <p:nvSpPr>
          <p:cNvPr id="119" name="Google Shape;119;p17"/>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013850"/>
            <a:ext cx="7688700" cy="5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600">
                <a:solidFill>
                  <a:schemeClr val="dk1"/>
                </a:solidFill>
                <a:latin typeface="Montserrat"/>
                <a:ea typeface="Montserrat"/>
                <a:cs typeface="Montserrat"/>
                <a:sym typeface="Montserrat"/>
              </a:rPr>
              <a:t>Metodologia</a:t>
            </a:r>
            <a:endParaRPr b="1" sz="2600">
              <a:latin typeface="Montserrat"/>
              <a:ea typeface="Montserrat"/>
              <a:cs typeface="Montserrat"/>
              <a:sym typeface="Montserrat"/>
            </a:endParaRPr>
          </a:p>
        </p:txBody>
      </p:sp>
      <p:sp>
        <p:nvSpPr>
          <p:cNvPr id="125" name="Google Shape;125;p18"/>
          <p:cNvSpPr txBox="1"/>
          <p:nvPr>
            <p:ph idx="1" type="body"/>
          </p:nvPr>
        </p:nvSpPr>
        <p:spPr>
          <a:xfrm>
            <a:off x="767925" y="1896200"/>
            <a:ext cx="7688700" cy="15564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50000"/>
              </a:lnSpc>
              <a:spcBef>
                <a:spcPts val="0"/>
              </a:spcBef>
              <a:spcAft>
                <a:spcPts val="0"/>
              </a:spcAft>
              <a:buClr>
                <a:schemeClr val="dk1"/>
              </a:buClr>
              <a:buSzPts val="1400"/>
              <a:buFont typeface="Montserrat"/>
              <a:buAutoNum type="arabicPeriod"/>
            </a:pPr>
            <a:r>
              <a:rPr lang="pt-BR">
                <a:solidFill>
                  <a:schemeClr val="dk1"/>
                </a:solidFill>
                <a:latin typeface="Montserrat"/>
                <a:ea typeface="Montserrat"/>
                <a:cs typeface="Montserrat"/>
                <a:sym typeface="Montserrat"/>
              </a:rPr>
              <a:t>Análise temporal</a:t>
            </a:r>
            <a:endParaRPr>
              <a:solidFill>
                <a:schemeClr val="dk1"/>
              </a:solidFill>
              <a:latin typeface="Montserrat"/>
              <a:ea typeface="Montserrat"/>
              <a:cs typeface="Montserrat"/>
              <a:sym typeface="Montserrat"/>
            </a:endParaRPr>
          </a:p>
          <a:p>
            <a:pPr indent="-317500" lvl="0" marL="457200" marR="0" rtl="0" algn="just">
              <a:lnSpc>
                <a:spcPct val="150000"/>
              </a:lnSpc>
              <a:spcBef>
                <a:spcPts val="0"/>
              </a:spcBef>
              <a:spcAft>
                <a:spcPts val="0"/>
              </a:spcAft>
              <a:buClr>
                <a:schemeClr val="dk1"/>
              </a:buClr>
              <a:buSzPts val="1400"/>
              <a:buFont typeface="Montserrat"/>
              <a:buAutoNum type="arabicPeriod"/>
            </a:pPr>
            <a:r>
              <a:rPr lang="pt-BR">
                <a:solidFill>
                  <a:schemeClr val="dk1"/>
                </a:solidFill>
                <a:latin typeface="Montserrat"/>
                <a:ea typeface="Montserrat"/>
                <a:cs typeface="Montserrat"/>
                <a:sym typeface="Montserrat"/>
              </a:rPr>
              <a:t>Análise comparativa</a:t>
            </a:r>
            <a:endParaRPr>
              <a:solidFill>
                <a:schemeClr val="dk1"/>
              </a:solidFill>
              <a:latin typeface="Montserrat"/>
              <a:ea typeface="Montserrat"/>
              <a:cs typeface="Montserrat"/>
              <a:sym typeface="Montserrat"/>
            </a:endParaRPr>
          </a:p>
          <a:p>
            <a:pPr indent="-317500" lvl="0" marL="457200" marR="0" rtl="0" algn="just">
              <a:lnSpc>
                <a:spcPct val="150000"/>
              </a:lnSpc>
              <a:spcBef>
                <a:spcPts val="0"/>
              </a:spcBef>
              <a:spcAft>
                <a:spcPts val="0"/>
              </a:spcAft>
              <a:buClr>
                <a:schemeClr val="dk1"/>
              </a:buClr>
              <a:buSzPts val="1400"/>
              <a:buFont typeface="Montserrat"/>
              <a:buAutoNum type="arabicPeriod"/>
            </a:pPr>
            <a:r>
              <a:rPr lang="pt-BR">
                <a:solidFill>
                  <a:schemeClr val="dk1"/>
                </a:solidFill>
                <a:latin typeface="Montserrat"/>
                <a:ea typeface="Montserrat"/>
                <a:cs typeface="Montserrat"/>
                <a:sym typeface="Montserrat"/>
              </a:rPr>
              <a:t>Identificação de correlações</a:t>
            </a:r>
            <a:endParaRPr>
              <a:solidFill>
                <a:schemeClr val="dk1"/>
              </a:solidFill>
              <a:latin typeface="Montserrat"/>
              <a:ea typeface="Montserrat"/>
              <a:cs typeface="Montserrat"/>
              <a:sym typeface="Montserrat"/>
            </a:endParaRPr>
          </a:p>
          <a:p>
            <a:pPr indent="-317500" lvl="0" marL="457200" marR="0" rtl="0" algn="just">
              <a:lnSpc>
                <a:spcPct val="150000"/>
              </a:lnSpc>
              <a:spcBef>
                <a:spcPts val="0"/>
              </a:spcBef>
              <a:spcAft>
                <a:spcPts val="0"/>
              </a:spcAft>
              <a:buClr>
                <a:schemeClr val="dk1"/>
              </a:buClr>
              <a:buSzPts val="1400"/>
              <a:buFont typeface="Montserrat"/>
              <a:buAutoNum type="arabicPeriod"/>
            </a:pPr>
            <a:r>
              <a:rPr lang="pt-BR">
                <a:solidFill>
                  <a:schemeClr val="dk1"/>
                </a:solidFill>
                <a:latin typeface="Montserrat"/>
                <a:ea typeface="Montserrat"/>
                <a:cs typeface="Montserrat"/>
                <a:sym typeface="Montserrat"/>
              </a:rPr>
              <a:t>Modelagem preditiva</a:t>
            </a:r>
            <a:endParaRPr>
              <a:solidFill>
                <a:schemeClr val="dk1"/>
              </a:solidFill>
              <a:latin typeface="Montserrat"/>
              <a:ea typeface="Montserrat"/>
              <a:cs typeface="Montserrat"/>
              <a:sym typeface="Montserrat"/>
            </a:endParaRPr>
          </a:p>
        </p:txBody>
      </p:sp>
      <p:sp>
        <p:nvSpPr>
          <p:cNvPr id="126" name="Google Shape;126;p18"/>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785250"/>
            <a:ext cx="76887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sz="2600">
                <a:latin typeface="Montserrat"/>
                <a:ea typeface="Montserrat"/>
                <a:cs typeface="Montserrat"/>
                <a:sym typeface="Montserrat"/>
              </a:rPr>
              <a:t>Análise Temporal</a:t>
            </a:r>
            <a:endParaRPr b="1" sz="2600">
              <a:latin typeface="Montserrat"/>
              <a:ea typeface="Montserrat"/>
              <a:cs typeface="Montserrat"/>
              <a:sym typeface="Montserrat"/>
            </a:endParaRPr>
          </a:p>
        </p:txBody>
      </p:sp>
      <p:sp>
        <p:nvSpPr>
          <p:cNvPr id="132" name="Google Shape;132;p19"/>
          <p:cNvSpPr txBox="1"/>
          <p:nvPr>
            <p:ph idx="1" type="body"/>
          </p:nvPr>
        </p:nvSpPr>
        <p:spPr>
          <a:xfrm>
            <a:off x="767925" y="1362800"/>
            <a:ext cx="7688700" cy="22611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pt-BR" sz="1100">
                <a:solidFill>
                  <a:schemeClr val="dk1"/>
                </a:solidFill>
                <a:latin typeface="Montserrat"/>
                <a:ea typeface="Montserrat"/>
                <a:cs typeface="Montserrat"/>
                <a:sym typeface="Montserrat"/>
              </a:rPr>
              <a:t>Comparar e contrastar os dados de resíduos plásticos mal gerenciados entre os anos de 2010 e 2019 para entender as tendências global. </a:t>
            </a:r>
            <a:endParaRPr sz="1100">
              <a:solidFill>
                <a:schemeClr val="dk1"/>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sz="1100">
              <a:solidFill>
                <a:schemeClr val="dk1"/>
              </a:solidFill>
              <a:latin typeface="Montserrat"/>
              <a:ea typeface="Montserrat"/>
              <a:cs typeface="Montserrat"/>
              <a:sym typeface="Montserrat"/>
            </a:endParaRPr>
          </a:p>
          <a:p>
            <a:pPr indent="-298450" lvl="0" marL="457200" marR="0" rtl="0" algn="just">
              <a:lnSpc>
                <a:spcPct val="150000"/>
              </a:lnSpc>
              <a:spcBef>
                <a:spcPts val="0"/>
              </a:spcBef>
              <a:spcAft>
                <a:spcPts val="0"/>
              </a:spcAft>
              <a:buClr>
                <a:schemeClr val="dk1"/>
              </a:buClr>
              <a:buSzPts val="1100"/>
              <a:buFont typeface="Montserrat"/>
              <a:buChar char="➢"/>
            </a:pPr>
            <a:r>
              <a:rPr lang="pt-BR" sz="1100">
                <a:solidFill>
                  <a:schemeClr val="dk1"/>
                </a:solidFill>
                <a:latin typeface="Montserrat"/>
                <a:ea typeface="Montserrat"/>
                <a:cs typeface="Montserrat"/>
                <a:sym typeface="Montserrat"/>
              </a:rPr>
              <a:t>Utilizar séries temporais para analisar as tendências de resíduos plásticos mal gerenciados. </a:t>
            </a:r>
            <a:endParaRPr sz="1100">
              <a:solidFill>
                <a:schemeClr val="dk1"/>
              </a:solidFill>
              <a:latin typeface="Montserrat"/>
              <a:ea typeface="Montserrat"/>
              <a:cs typeface="Montserrat"/>
              <a:sym typeface="Montserrat"/>
            </a:endParaRPr>
          </a:p>
          <a:p>
            <a:pPr indent="-298450" lvl="0" marL="457200" marR="0" rtl="0" algn="just">
              <a:lnSpc>
                <a:spcPct val="150000"/>
              </a:lnSpc>
              <a:spcBef>
                <a:spcPts val="0"/>
              </a:spcBef>
              <a:spcAft>
                <a:spcPts val="0"/>
              </a:spcAft>
              <a:buClr>
                <a:schemeClr val="dk1"/>
              </a:buClr>
              <a:buSzPts val="1100"/>
              <a:buFont typeface="Montserrat"/>
              <a:buChar char="➢"/>
            </a:pPr>
            <a:r>
              <a:rPr lang="pt-BR" sz="1100">
                <a:solidFill>
                  <a:schemeClr val="dk1"/>
                </a:solidFill>
                <a:latin typeface="Montserrat"/>
                <a:ea typeface="Montserrat"/>
                <a:cs typeface="Montserrat"/>
                <a:sym typeface="Montserrat"/>
              </a:rPr>
              <a:t>Aplicar métodos de suavização, como médias móveis e suavização exponencial, para identificar tendências e padrões sazonais.</a:t>
            </a:r>
            <a:endParaRPr sz="1100">
              <a:solidFill>
                <a:schemeClr val="dk1"/>
              </a:solidFill>
              <a:latin typeface="Montserrat"/>
              <a:ea typeface="Montserrat"/>
              <a:cs typeface="Montserrat"/>
              <a:sym typeface="Montserrat"/>
            </a:endParaRPr>
          </a:p>
          <a:p>
            <a:pPr indent="-298450" lvl="0" marL="457200" marR="0" rtl="0" algn="just">
              <a:lnSpc>
                <a:spcPct val="150000"/>
              </a:lnSpc>
              <a:spcBef>
                <a:spcPts val="0"/>
              </a:spcBef>
              <a:spcAft>
                <a:spcPts val="0"/>
              </a:spcAft>
              <a:buClr>
                <a:schemeClr val="dk1"/>
              </a:buClr>
              <a:buSzPts val="1100"/>
              <a:buFont typeface="Montserrat"/>
              <a:buChar char="➢"/>
            </a:pPr>
            <a:r>
              <a:rPr lang="pt-BR" sz="1100">
                <a:solidFill>
                  <a:schemeClr val="dk1"/>
                </a:solidFill>
                <a:latin typeface="Montserrat"/>
                <a:ea typeface="Montserrat"/>
                <a:cs typeface="Montserrat"/>
                <a:sym typeface="Montserrat"/>
              </a:rPr>
              <a:t>Criar gráficos de linha e gráficos de área para visualizar a evolução dos resíduos plásticos ao longo do tempo.</a:t>
            </a:r>
            <a:endParaRPr sz="1100">
              <a:solidFill>
                <a:schemeClr val="dk1"/>
              </a:solidFill>
              <a:latin typeface="Montserrat"/>
              <a:ea typeface="Montserrat"/>
              <a:cs typeface="Montserrat"/>
              <a:sym typeface="Montserrat"/>
            </a:endParaRPr>
          </a:p>
        </p:txBody>
      </p:sp>
      <p:sp>
        <p:nvSpPr>
          <p:cNvPr id="133" name="Google Shape;133;p19"/>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idx="1" type="body"/>
          </p:nvPr>
        </p:nvSpPr>
        <p:spPr>
          <a:xfrm>
            <a:off x="866825" y="1919050"/>
            <a:ext cx="7688700" cy="2744100"/>
          </a:xfrm>
          <a:prstGeom prst="rect">
            <a:avLst/>
          </a:prstGeom>
          <a:noFill/>
          <a:ln>
            <a:noFill/>
          </a:ln>
        </p:spPr>
        <p:txBody>
          <a:bodyPr anchorCtr="0" anchor="ctr" bIns="91425" lIns="91425" spcFirstLastPara="1" rIns="91425" wrap="square" tIns="91425">
            <a:noAutofit/>
          </a:bodyPr>
          <a:lstStyle/>
          <a:p>
            <a:pPr indent="-304800" lvl="0" marL="457200" rtl="0" algn="just">
              <a:lnSpc>
                <a:spcPct val="140000"/>
              </a:lnSpc>
              <a:spcBef>
                <a:spcPts val="0"/>
              </a:spcBef>
              <a:spcAft>
                <a:spcPts val="0"/>
              </a:spcAft>
              <a:buClr>
                <a:srgbClr val="000000"/>
              </a:buClr>
              <a:buSzPts val="1200"/>
              <a:buFont typeface="Montserrat"/>
              <a:buChar char="➢"/>
            </a:pPr>
            <a:r>
              <a:rPr lang="pt-BR" sz="1200" u="sng">
                <a:solidFill>
                  <a:srgbClr val="000000"/>
                </a:solidFill>
                <a:latin typeface="Montserrat"/>
                <a:ea typeface="Montserrat"/>
                <a:cs typeface="Montserrat"/>
                <a:sym typeface="Montserrat"/>
              </a:rPr>
              <a:t>Comparação entre países: </a:t>
            </a:r>
            <a:endParaRPr sz="1100">
              <a:solidFill>
                <a:srgbClr val="000000"/>
              </a:solidFill>
              <a:latin typeface="Montserrat"/>
              <a:ea typeface="Montserrat"/>
              <a:cs typeface="Montserrat"/>
              <a:sym typeface="Montserrat"/>
            </a:endParaRPr>
          </a:p>
          <a:p>
            <a:pPr indent="-279400" lvl="1" marL="914400" rtl="0" algn="just">
              <a:lnSpc>
                <a:spcPct val="140000"/>
              </a:lnSpc>
              <a:spcBef>
                <a:spcPts val="0"/>
              </a:spcBef>
              <a:spcAft>
                <a:spcPts val="0"/>
              </a:spcAft>
              <a:buClr>
                <a:srgbClr val="000000"/>
              </a:buClr>
              <a:buSzPts val="800"/>
              <a:buFont typeface="Arial"/>
              <a:buChar char="○"/>
            </a:pPr>
            <a:r>
              <a:rPr lang="pt-BR" sz="1100">
                <a:solidFill>
                  <a:srgbClr val="000000"/>
                </a:solidFill>
                <a:latin typeface="Montserrat"/>
                <a:ea typeface="Montserrat"/>
                <a:cs typeface="Montserrat"/>
                <a:sym typeface="Montserrat"/>
              </a:rPr>
              <a:t>Calcular medidas de tendência central e dispersão (média, mediana, desvio padrão) para cada país e ano.</a:t>
            </a:r>
            <a:endParaRPr sz="1100">
              <a:solidFill>
                <a:srgbClr val="000000"/>
              </a:solidFill>
              <a:latin typeface="Montserrat"/>
              <a:ea typeface="Montserrat"/>
              <a:cs typeface="Montserrat"/>
              <a:sym typeface="Montserrat"/>
            </a:endParaRPr>
          </a:p>
          <a:p>
            <a:pPr indent="0" lvl="0" marL="0" rtl="0" algn="just">
              <a:lnSpc>
                <a:spcPct val="140000"/>
              </a:lnSpc>
              <a:spcBef>
                <a:spcPts val="0"/>
              </a:spcBef>
              <a:spcAft>
                <a:spcPts val="0"/>
              </a:spcAft>
              <a:buNone/>
            </a:pPr>
            <a:r>
              <a:t/>
            </a:r>
            <a:endParaRPr sz="1200">
              <a:solidFill>
                <a:srgbClr val="000000"/>
              </a:solidFill>
              <a:latin typeface="Montserrat"/>
              <a:ea typeface="Montserrat"/>
              <a:cs typeface="Montserrat"/>
              <a:sym typeface="Montserrat"/>
            </a:endParaRPr>
          </a:p>
          <a:p>
            <a:pPr indent="-304800" lvl="0" marL="457200" rtl="0" algn="just">
              <a:lnSpc>
                <a:spcPct val="140000"/>
              </a:lnSpc>
              <a:spcBef>
                <a:spcPts val="0"/>
              </a:spcBef>
              <a:spcAft>
                <a:spcPts val="0"/>
              </a:spcAft>
              <a:buClr>
                <a:srgbClr val="000000"/>
              </a:buClr>
              <a:buSzPts val="1200"/>
              <a:buFont typeface="Montserrat"/>
              <a:buChar char="➢"/>
            </a:pPr>
            <a:r>
              <a:rPr lang="pt-BR" sz="1200" u="sng">
                <a:solidFill>
                  <a:srgbClr val="000000"/>
                </a:solidFill>
                <a:latin typeface="Montserrat"/>
                <a:ea typeface="Montserrat"/>
                <a:cs typeface="Montserrat"/>
                <a:sym typeface="Montserrat"/>
              </a:rPr>
              <a:t>Classificação:</a:t>
            </a:r>
            <a:endParaRPr sz="1200" u="sng">
              <a:solidFill>
                <a:srgbClr val="000000"/>
              </a:solidFill>
              <a:latin typeface="Montserrat"/>
              <a:ea typeface="Montserrat"/>
              <a:cs typeface="Montserrat"/>
              <a:sym typeface="Montserrat"/>
            </a:endParaRPr>
          </a:p>
          <a:p>
            <a:pPr indent="-279400" lvl="1" marL="914400" rtl="0" algn="just">
              <a:lnSpc>
                <a:spcPct val="140000"/>
              </a:lnSpc>
              <a:spcBef>
                <a:spcPts val="0"/>
              </a:spcBef>
              <a:spcAft>
                <a:spcPts val="0"/>
              </a:spcAft>
              <a:buClr>
                <a:srgbClr val="000000"/>
              </a:buClr>
              <a:buSzPts val="800"/>
              <a:buFont typeface="Arial"/>
              <a:buChar char="○"/>
            </a:pPr>
            <a:r>
              <a:rPr lang="pt-BR" sz="1100">
                <a:solidFill>
                  <a:srgbClr val="000000"/>
                </a:solidFill>
                <a:latin typeface="Montserrat"/>
                <a:ea typeface="Montserrat"/>
                <a:cs typeface="Montserrat"/>
                <a:sym typeface="Montserrat"/>
              </a:rPr>
              <a:t>Categorizar os países em grupos (p. ex.:, alta, média e baixa gestão de resíduos) para facilitar a comparação. </a:t>
            </a:r>
            <a:endParaRPr sz="1100">
              <a:solidFill>
                <a:srgbClr val="000000"/>
              </a:solidFill>
              <a:latin typeface="Montserrat"/>
              <a:ea typeface="Montserrat"/>
              <a:cs typeface="Montserrat"/>
              <a:sym typeface="Montserrat"/>
            </a:endParaRPr>
          </a:p>
          <a:p>
            <a:pPr indent="-279400" lvl="1" marL="914400" rtl="0" algn="just">
              <a:lnSpc>
                <a:spcPct val="140000"/>
              </a:lnSpc>
              <a:spcBef>
                <a:spcPts val="0"/>
              </a:spcBef>
              <a:spcAft>
                <a:spcPts val="0"/>
              </a:spcAft>
              <a:buClr>
                <a:srgbClr val="000000"/>
              </a:buClr>
              <a:buSzPts val="800"/>
              <a:buFont typeface="Arial"/>
              <a:buChar char="○"/>
            </a:pPr>
            <a:r>
              <a:rPr lang="pt-BR" sz="1100">
                <a:solidFill>
                  <a:srgbClr val="000000"/>
                </a:solidFill>
                <a:latin typeface="Montserrat"/>
                <a:ea typeface="Montserrat"/>
                <a:cs typeface="Montserrat"/>
                <a:sym typeface="Montserrat"/>
              </a:rPr>
              <a:t>Usar mapas temáticos (mapa coroplético) para visualizar a distribuição geográfica dos resíduos plásticos. </a:t>
            </a:r>
            <a:endParaRPr sz="1100">
              <a:solidFill>
                <a:srgbClr val="000000"/>
              </a:solidFill>
              <a:latin typeface="Montserrat"/>
              <a:ea typeface="Montserrat"/>
              <a:cs typeface="Montserrat"/>
              <a:sym typeface="Montserrat"/>
            </a:endParaRPr>
          </a:p>
          <a:p>
            <a:pPr indent="0" lvl="0" marL="0" rtl="0" algn="just">
              <a:lnSpc>
                <a:spcPct val="140000"/>
              </a:lnSpc>
              <a:spcBef>
                <a:spcPts val="0"/>
              </a:spcBef>
              <a:spcAft>
                <a:spcPts val="0"/>
              </a:spcAft>
              <a:buSzPts val="688"/>
              <a:buNone/>
            </a:pPr>
            <a:r>
              <a:t/>
            </a:r>
            <a:endParaRPr sz="787">
              <a:solidFill>
                <a:srgbClr val="000000"/>
              </a:solidFill>
              <a:latin typeface="Arial"/>
              <a:ea typeface="Arial"/>
              <a:cs typeface="Arial"/>
              <a:sym typeface="Arial"/>
            </a:endParaRPr>
          </a:p>
          <a:p>
            <a:pPr indent="0" lvl="0" marL="0" rtl="0" algn="just">
              <a:lnSpc>
                <a:spcPct val="140000"/>
              </a:lnSpc>
              <a:spcBef>
                <a:spcPts val="0"/>
              </a:spcBef>
              <a:spcAft>
                <a:spcPts val="0"/>
              </a:spcAft>
              <a:buSzPts val="688"/>
              <a:buNone/>
            </a:pPr>
            <a:r>
              <a:t/>
            </a:r>
            <a:endParaRPr sz="850">
              <a:solidFill>
                <a:srgbClr val="000000"/>
              </a:solidFill>
              <a:latin typeface="Arial"/>
              <a:ea typeface="Arial"/>
              <a:cs typeface="Arial"/>
              <a:sym typeface="Arial"/>
            </a:endParaRPr>
          </a:p>
        </p:txBody>
      </p:sp>
      <p:sp>
        <p:nvSpPr>
          <p:cNvPr id="139" name="Google Shape;139;p20"/>
          <p:cNvSpPr txBox="1"/>
          <p:nvPr>
            <p:ph type="title"/>
          </p:nvPr>
        </p:nvSpPr>
        <p:spPr>
          <a:xfrm>
            <a:off x="727650" y="743925"/>
            <a:ext cx="76887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sz="2600">
                <a:latin typeface="Montserrat"/>
                <a:ea typeface="Montserrat"/>
                <a:cs typeface="Montserrat"/>
                <a:sym typeface="Montserrat"/>
              </a:rPr>
              <a:t>Análise Comparativa</a:t>
            </a:r>
            <a:endParaRPr b="1" sz="2600">
              <a:latin typeface="Montserrat"/>
              <a:ea typeface="Montserrat"/>
              <a:cs typeface="Montserrat"/>
              <a:sym typeface="Montserrat"/>
            </a:endParaRPr>
          </a:p>
        </p:txBody>
      </p:sp>
      <p:sp>
        <p:nvSpPr>
          <p:cNvPr id="140" name="Google Shape;140;p20"/>
          <p:cNvSpPr txBox="1"/>
          <p:nvPr/>
        </p:nvSpPr>
        <p:spPr>
          <a:xfrm>
            <a:off x="958575" y="1303588"/>
            <a:ext cx="8271000" cy="591000"/>
          </a:xfrm>
          <a:prstGeom prst="rect">
            <a:avLst/>
          </a:prstGeom>
          <a:noFill/>
          <a:ln>
            <a:noFill/>
          </a:ln>
        </p:spPr>
        <p:txBody>
          <a:bodyPr anchorCtr="0" anchor="t" bIns="91425" lIns="91425" spcFirstLastPara="1" rIns="91425" wrap="square" tIns="91425">
            <a:spAutoFit/>
          </a:bodyPr>
          <a:lstStyle/>
          <a:p>
            <a:pPr indent="0" lvl="0" marL="0" rtl="0" algn="just">
              <a:lnSpc>
                <a:spcPct val="140000"/>
              </a:lnSpc>
              <a:spcBef>
                <a:spcPts val="0"/>
              </a:spcBef>
              <a:spcAft>
                <a:spcPts val="0"/>
              </a:spcAft>
              <a:buNone/>
            </a:pPr>
            <a:r>
              <a:rPr lang="pt-BR" sz="1100">
                <a:solidFill>
                  <a:schemeClr val="dk1"/>
                </a:solidFill>
                <a:latin typeface="Montserrat"/>
                <a:ea typeface="Montserrat"/>
                <a:cs typeface="Montserrat"/>
                <a:sym typeface="Montserrat"/>
              </a:rPr>
              <a:t>Comparar a quantidade de resíduos plásticos mal gerenciados </a:t>
            </a:r>
            <a:r>
              <a:rPr i="1" lang="pt-BR" sz="1100">
                <a:solidFill>
                  <a:schemeClr val="dk1"/>
                </a:solidFill>
                <a:latin typeface="Montserrat"/>
                <a:ea typeface="Montserrat"/>
                <a:cs typeface="Montserrat"/>
                <a:sym typeface="Montserrat"/>
              </a:rPr>
              <a:t>per capit</a:t>
            </a:r>
            <a:r>
              <a:rPr lang="pt-BR" sz="1100">
                <a:solidFill>
                  <a:schemeClr val="dk1"/>
                </a:solidFill>
                <a:latin typeface="Montserrat"/>
                <a:ea typeface="Montserrat"/>
                <a:cs typeface="Montserrat"/>
                <a:sym typeface="Montserrat"/>
              </a:rPr>
              <a:t>a entre diferentes países em 2010 e 2019. Investigar quais países mostraram melhorias ou pioras em suas práticas de gestão de resíduos plásticos. </a:t>
            </a:r>
            <a:endParaRPr sz="1300">
              <a:latin typeface="Montserrat"/>
              <a:ea typeface="Montserrat"/>
              <a:cs typeface="Montserrat"/>
              <a:sym typeface="Montserrat"/>
            </a:endParaRPr>
          </a:p>
        </p:txBody>
      </p:sp>
      <p:sp>
        <p:nvSpPr>
          <p:cNvPr id="141" name="Google Shape;141;p20"/>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47" name="Google Shape;147;p21"/>
          <p:cNvSpPr txBox="1"/>
          <p:nvPr>
            <p:ph type="title"/>
          </p:nvPr>
        </p:nvSpPr>
        <p:spPr>
          <a:xfrm>
            <a:off x="934375" y="504775"/>
            <a:ext cx="7495200" cy="5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600">
                <a:latin typeface="Montserrat"/>
                <a:ea typeface="Montserrat"/>
                <a:cs typeface="Montserrat"/>
                <a:sym typeface="Montserrat"/>
              </a:rPr>
              <a:t>Resultados</a:t>
            </a:r>
            <a:endParaRPr b="1" sz="2600">
              <a:latin typeface="Montserrat"/>
              <a:ea typeface="Montserrat"/>
              <a:cs typeface="Montserrat"/>
              <a:sym typeface="Montserrat"/>
            </a:endParaRPr>
          </a:p>
        </p:txBody>
      </p:sp>
      <p:sp>
        <p:nvSpPr>
          <p:cNvPr id="148" name="Google Shape;148;p21"/>
          <p:cNvSpPr txBox="1"/>
          <p:nvPr>
            <p:ph idx="2" type="title"/>
          </p:nvPr>
        </p:nvSpPr>
        <p:spPr>
          <a:xfrm>
            <a:off x="934375" y="991900"/>
            <a:ext cx="7495200" cy="35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sz="1600">
                <a:solidFill>
                  <a:srgbClr val="434343"/>
                </a:solidFill>
                <a:latin typeface="Montserrat"/>
                <a:ea typeface="Montserrat"/>
                <a:cs typeface="Montserrat"/>
                <a:sym typeface="Montserrat"/>
              </a:rPr>
              <a:t>Análise Temporal</a:t>
            </a:r>
            <a:endParaRPr b="1" sz="1600">
              <a:solidFill>
                <a:srgbClr val="434343"/>
              </a:solidFill>
              <a:latin typeface="Montserrat"/>
              <a:ea typeface="Montserrat"/>
              <a:cs typeface="Montserrat"/>
              <a:sym typeface="Montserrat"/>
            </a:endParaRPr>
          </a:p>
        </p:txBody>
      </p:sp>
      <p:sp>
        <p:nvSpPr>
          <p:cNvPr id="149" name="Google Shape;149;p21"/>
          <p:cNvSpPr txBox="1"/>
          <p:nvPr/>
        </p:nvSpPr>
        <p:spPr>
          <a:xfrm>
            <a:off x="1519000" y="4026200"/>
            <a:ext cx="6537600" cy="865200"/>
          </a:xfrm>
          <a:prstGeom prst="rect">
            <a:avLst/>
          </a:prstGeom>
          <a:noFill/>
          <a:ln>
            <a:noFill/>
          </a:ln>
        </p:spPr>
        <p:txBody>
          <a:bodyPr anchorCtr="0" anchor="t" bIns="91425" lIns="91425" spcFirstLastPara="1" rIns="91425" wrap="square" tIns="91425">
            <a:noAutofit/>
          </a:bodyPr>
          <a:lstStyle/>
          <a:p>
            <a:pPr indent="-292100" lvl="0" marL="457200" rtl="0" algn="just">
              <a:lnSpc>
                <a:spcPct val="150000"/>
              </a:lnSpc>
              <a:spcBef>
                <a:spcPts val="0"/>
              </a:spcBef>
              <a:spcAft>
                <a:spcPts val="0"/>
              </a:spcAft>
              <a:buClr>
                <a:schemeClr val="dk1"/>
              </a:buClr>
              <a:buSzPts val="1000"/>
              <a:buFont typeface="Montserrat"/>
              <a:buChar char="●"/>
            </a:pPr>
            <a:r>
              <a:rPr lang="pt-BR" sz="1000">
                <a:solidFill>
                  <a:schemeClr val="dk1"/>
                </a:solidFill>
                <a:latin typeface="Montserrat"/>
                <a:ea typeface="Montserrat"/>
                <a:cs typeface="Montserrat"/>
                <a:sym typeface="Montserrat"/>
              </a:rPr>
              <a:t>O </a:t>
            </a:r>
            <a:r>
              <a:rPr b="1" lang="pt-BR" sz="1000">
                <a:solidFill>
                  <a:schemeClr val="dk1"/>
                </a:solidFill>
                <a:latin typeface="Montserrat"/>
                <a:ea typeface="Montserrat"/>
                <a:cs typeface="Montserrat"/>
                <a:sym typeface="Montserrat"/>
              </a:rPr>
              <a:t>quantitativo de resíduos plásticos mal gerenciados</a:t>
            </a:r>
            <a:r>
              <a:rPr lang="pt-BR" sz="1000">
                <a:solidFill>
                  <a:schemeClr val="dk1"/>
                </a:solidFill>
                <a:latin typeface="Montserrat"/>
                <a:ea typeface="Montserrat"/>
                <a:cs typeface="Montserrat"/>
                <a:sym typeface="Montserrat"/>
              </a:rPr>
              <a:t> mais do que </a:t>
            </a:r>
            <a:r>
              <a:rPr b="1" lang="pt-BR" sz="1000">
                <a:solidFill>
                  <a:schemeClr val="dk1"/>
                </a:solidFill>
                <a:latin typeface="Montserrat"/>
                <a:ea typeface="Montserrat"/>
                <a:cs typeface="Montserrat"/>
                <a:sym typeface="Montserrat"/>
              </a:rPr>
              <a:t>dobrou</a:t>
            </a:r>
            <a:r>
              <a:rPr lang="pt-BR" sz="1000">
                <a:solidFill>
                  <a:schemeClr val="dk1"/>
                </a:solidFill>
                <a:latin typeface="Montserrat"/>
                <a:ea typeface="Montserrat"/>
                <a:cs typeface="Montserrat"/>
                <a:sym typeface="Montserrat"/>
              </a:rPr>
              <a:t> </a:t>
            </a:r>
            <a:r>
              <a:rPr b="1" lang="pt-BR" sz="1000">
                <a:solidFill>
                  <a:schemeClr val="dk1"/>
                </a:solidFill>
                <a:latin typeface="Montserrat"/>
                <a:ea typeface="Montserrat"/>
                <a:cs typeface="Montserrat"/>
                <a:sym typeface="Montserrat"/>
              </a:rPr>
              <a:t>ao longo de nove anos.  </a:t>
            </a:r>
            <a:endParaRPr b="1" sz="1000">
              <a:solidFill>
                <a:schemeClr val="dk1"/>
              </a:solidFill>
              <a:latin typeface="Montserrat"/>
              <a:ea typeface="Montserrat"/>
              <a:cs typeface="Montserrat"/>
              <a:sym typeface="Montserrat"/>
            </a:endParaRPr>
          </a:p>
          <a:p>
            <a:pPr indent="-292100" lvl="0" marL="457200" rtl="0" algn="just">
              <a:lnSpc>
                <a:spcPct val="150000"/>
              </a:lnSpc>
              <a:spcBef>
                <a:spcPts val="0"/>
              </a:spcBef>
              <a:spcAft>
                <a:spcPts val="0"/>
              </a:spcAft>
              <a:buClr>
                <a:schemeClr val="dk1"/>
              </a:buClr>
              <a:buSzPts val="1000"/>
              <a:buFont typeface="Montserrat"/>
              <a:buChar char="●"/>
            </a:pPr>
            <a:r>
              <a:rPr lang="pt-BR" sz="1000">
                <a:solidFill>
                  <a:schemeClr val="dk1"/>
                </a:solidFill>
                <a:latin typeface="Montserrat"/>
                <a:ea typeface="Montserrat"/>
                <a:cs typeface="Montserrat"/>
                <a:sym typeface="Montserrat"/>
              </a:rPr>
              <a:t>A quantidade de resíduos plásticos mal gerenciados teve uma crescente de </a:t>
            </a:r>
            <a:r>
              <a:rPr b="1" lang="pt-BR" sz="1000">
                <a:solidFill>
                  <a:schemeClr val="dk1"/>
                </a:solidFill>
                <a:latin typeface="Montserrat"/>
                <a:ea typeface="Montserrat"/>
                <a:cs typeface="Montserrat"/>
                <a:sym typeface="Montserrat"/>
              </a:rPr>
              <a:t>93.9%</a:t>
            </a:r>
            <a:r>
              <a:rPr lang="pt-BR" sz="1000">
                <a:solidFill>
                  <a:schemeClr val="dk1"/>
                </a:solidFill>
                <a:latin typeface="Montserrat"/>
                <a:ea typeface="Montserrat"/>
                <a:cs typeface="Montserrat"/>
                <a:sym typeface="Montserrat"/>
              </a:rPr>
              <a:t> neste intervalo de tempo. </a:t>
            </a:r>
            <a:endParaRPr sz="1000">
              <a:solidFill>
                <a:schemeClr val="dk1"/>
              </a:solidFill>
              <a:latin typeface="Montserrat"/>
              <a:ea typeface="Montserrat"/>
              <a:cs typeface="Montserrat"/>
              <a:sym typeface="Montserrat"/>
            </a:endParaRPr>
          </a:p>
        </p:txBody>
      </p:sp>
      <p:sp>
        <p:nvSpPr>
          <p:cNvPr id="150" name="Google Shape;150;p21"/>
          <p:cNvSpPr txBox="1"/>
          <p:nvPr/>
        </p:nvSpPr>
        <p:spPr>
          <a:xfrm>
            <a:off x="6581450" y="3048725"/>
            <a:ext cx="2339400" cy="644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pt-BR" sz="600">
                <a:solidFill>
                  <a:schemeClr val="dk1"/>
                </a:solidFill>
                <a:latin typeface="Montserrat"/>
                <a:ea typeface="Montserrat"/>
                <a:cs typeface="Montserrat"/>
                <a:sym typeface="Montserrat"/>
              </a:rPr>
              <a:t>Figura 1. </a:t>
            </a:r>
            <a:r>
              <a:rPr lang="pt-BR" sz="600">
                <a:solidFill>
                  <a:schemeClr val="dk1"/>
                </a:solidFill>
                <a:latin typeface="Montserrat"/>
                <a:ea typeface="Montserrat"/>
                <a:cs typeface="Montserrat"/>
                <a:sym typeface="Montserrat"/>
              </a:rPr>
              <a:t>Comparação da quantidade de resíduos plásticos mal gerenciados em 2010 e 2019. Dados em milhões de toneladas. Integram o conjunto de dados, 164 países ao redor do mundo. </a:t>
            </a:r>
            <a:endParaRPr sz="6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600">
              <a:latin typeface="Montserrat"/>
              <a:ea typeface="Montserrat"/>
              <a:cs typeface="Montserrat"/>
              <a:sym typeface="Montserrat"/>
            </a:endParaRPr>
          </a:p>
        </p:txBody>
      </p:sp>
      <p:pic>
        <p:nvPicPr>
          <p:cNvPr id="151" name="Google Shape;151;p21"/>
          <p:cNvPicPr preferRelativeResize="0"/>
          <p:nvPr/>
        </p:nvPicPr>
        <p:blipFill rotWithShape="1">
          <a:blip r:embed="rId3">
            <a:alphaModFix/>
          </a:blip>
          <a:srcRect b="0" l="0" r="0" t="0"/>
          <a:stretch/>
        </p:blipFill>
        <p:spPr>
          <a:xfrm>
            <a:off x="2637382" y="1413925"/>
            <a:ext cx="3869231" cy="254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57" name="Google Shape;157;p22"/>
          <p:cNvSpPr txBox="1"/>
          <p:nvPr>
            <p:ph type="title"/>
          </p:nvPr>
        </p:nvSpPr>
        <p:spPr>
          <a:xfrm>
            <a:off x="934375" y="818850"/>
            <a:ext cx="7495200" cy="35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sz="1600">
                <a:solidFill>
                  <a:srgbClr val="434343"/>
                </a:solidFill>
                <a:latin typeface="Montserrat"/>
                <a:ea typeface="Montserrat"/>
                <a:cs typeface="Montserrat"/>
                <a:sym typeface="Montserrat"/>
              </a:rPr>
              <a:t>Análise Temporal</a:t>
            </a:r>
            <a:endParaRPr b="1" sz="1600">
              <a:solidFill>
                <a:srgbClr val="434343"/>
              </a:solidFill>
              <a:latin typeface="Montserrat"/>
              <a:ea typeface="Montserrat"/>
              <a:cs typeface="Montserrat"/>
              <a:sym typeface="Montserrat"/>
            </a:endParaRPr>
          </a:p>
        </p:txBody>
      </p:sp>
      <p:sp>
        <p:nvSpPr>
          <p:cNvPr id="158" name="Google Shape;158;p22"/>
          <p:cNvSpPr txBox="1"/>
          <p:nvPr/>
        </p:nvSpPr>
        <p:spPr>
          <a:xfrm>
            <a:off x="1413175" y="3872325"/>
            <a:ext cx="7016400" cy="1030500"/>
          </a:xfrm>
          <a:prstGeom prst="rect">
            <a:avLst/>
          </a:prstGeom>
          <a:noFill/>
          <a:ln>
            <a:noFill/>
          </a:ln>
        </p:spPr>
        <p:txBody>
          <a:bodyPr anchorCtr="0" anchor="t" bIns="91425" lIns="91425" spcFirstLastPara="1" rIns="91425" wrap="square" tIns="91425">
            <a:noAutofit/>
          </a:bodyPr>
          <a:lstStyle/>
          <a:p>
            <a:pPr indent="-292100" lvl="0" marL="457200" rtl="0" algn="just">
              <a:lnSpc>
                <a:spcPct val="150000"/>
              </a:lnSpc>
              <a:spcBef>
                <a:spcPts val="0"/>
              </a:spcBef>
              <a:spcAft>
                <a:spcPts val="0"/>
              </a:spcAft>
              <a:buClr>
                <a:schemeClr val="dk1"/>
              </a:buClr>
              <a:buSzPts val="1000"/>
              <a:buFont typeface="Montserrat"/>
              <a:buChar char="●"/>
            </a:pPr>
            <a:r>
              <a:rPr lang="pt-BR" sz="1000">
                <a:solidFill>
                  <a:schemeClr val="dk1"/>
                </a:solidFill>
                <a:latin typeface="Montserrat"/>
                <a:ea typeface="Montserrat"/>
                <a:cs typeface="Montserrat"/>
                <a:sym typeface="Montserrat"/>
              </a:rPr>
              <a:t>A linha ascendente contínua demonstra um </a:t>
            </a:r>
            <a:r>
              <a:rPr b="1" lang="pt-BR" sz="1000">
                <a:solidFill>
                  <a:schemeClr val="dk1"/>
                </a:solidFill>
                <a:latin typeface="Montserrat"/>
                <a:ea typeface="Montserrat"/>
                <a:cs typeface="Montserrat"/>
                <a:sym typeface="Montserrat"/>
              </a:rPr>
              <a:t>crescimento exponencial</a:t>
            </a:r>
            <a:r>
              <a:rPr lang="pt-BR" sz="1000">
                <a:solidFill>
                  <a:schemeClr val="dk1"/>
                </a:solidFill>
                <a:latin typeface="Montserrat"/>
                <a:ea typeface="Montserrat"/>
                <a:cs typeface="Montserrat"/>
                <a:sym typeface="Montserrat"/>
              </a:rPr>
              <a:t> na quantidade do poluente. </a:t>
            </a:r>
            <a:endParaRPr sz="1000">
              <a:solidFill>
                <a:schemeClr val="dk1"/>
              </a:solidFill>
              <a:latin typeface="Montserrat"/>
              <a:ea typeface="Montserrat"/>
              <a:cs typeface="Montserrat"/>
              <a:sym typeface="Montserrat"/>
            </a:endParaRPr>
          </a:p>
          <a:p>
            <a:pPr indent="-292100" lvl="0" marL="457200" rtl="0" algn="just">
              <a:lnSpc>
                <a:spcPct val="150000"/>
              </a:lnSpc>
              <a:spcBef>
                <a:spcPts val="0"/>
              </a:spcBef>
              <a:spcAft>
                <a:spcPts val="0"/>
              </a:spcAft>
              <a:buClr>
                <a:schemeClr val="dk1"/>
              </a:buClr>
              <a:buSzPts val="1000"/>
              <a:buFont typeface="Montserrat"/>
              <a:buChar char="●"/>
            </a:pPr>
            <a:r>
              <a:rPr lang="pt-BR" sz="1000">
                <a:solidFill>
                  <a:schemeClr val="dk1"/>
                </a:solidFill>
                <a:latin typeface="Montserrat"/>
                <a:ea typeface="Montserrat"/>
                <a:cs typeface="Montserrat"/>
                <a:sym typeface="Montserrat"/>
              </a:rPr>
              <a:t>Os resultados sugerem que as medidas atuais de gestão de resíduos adotadas ao redor do mundo, pouco têm sido eficientes</a:t>
            </a:r>
            <a:endParaRPr sz="1000">
              <a:solidFill>
                <a:schemeClr val="dk1"/>
              </a:solidFill>
              <a:latin typeface="Montserrat"/>
              <a:ea typeface="Montserrat"/>
              <a:cs typeface="Montserrat"/>
              <a:sym typeface="Montserrat"/>
            </a:endParaRPr>
          </a:p>
        </p:txBody>
      </p:sp>
      <p:sp>
        <p:nvSpPr>
          <p:cNvPr id="159" name="Google Shape;159;p22"/>
          <p:cNvSpPr txBox="1"/>
          <p:nvPr/>
        </p:nvSpPr>
        <p:spPr>
          <a:xfrm>
            <a:off x="6441300" y="2991000"/>
            <a:ext cx="2442000" cy="393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pt-BR" sz="600">
                <a:solidFill>
                  <a:schemeClr val="dk1"/>
                </a:solidFill>
                <a:latin typeface="Montserrat"/>
                <a:ea typeface="Montserrat"/>
                <a:cs typeface="Montserrat"/>
                <a:sym typeface="Montserrat"/>
              </a:rPr>
              <a:t>Figura 2. </a:t>
            </a:r>
            <a:r>
              <a:rPr lang="pt-BR" sz="600">
                <a:solidFill>
                  <a:schemeClr val="dk1"/>
                </a:solidFill>
                <a:latin typeface="Montserrat"/>
                <a:ea typeface="Montserrat"/>
                <a:cs typeface="Montserrat"/>
                <a:sym typeface="Montserrat"/>
              </a:rPr>
              <a:t>Evolução anual da quantidade de plásticos mal gerenciados de 2010 a 2019. </a:t>
            </a:r>
            <a:endParaRPr sz="600">
              <a:solidFill>
                <a:schemeClr val="dk1"/>
              </a:solidFill>
              <a:latin typeface="Montserrat"/>
              <a:ea typeface="Montserrat"/>
              <a:cs typeface="Montserrat"/>
              <a:sym typeface="Montserrat"/>
            </a:endParaRPr>
          </a:p>
        </p:txBody>
      </p:sp>
      <p:pic>
        <p:nvPicPr>
          <p:cNvPr id="160" name="Google Shape;160;p22"/>
          <p:cNvPicPr preferRelativeResize="0"/>
          <p:nvPr/>
        </p:nvPicPr>
        <p:blipFill>
          <a:blip r:embed="rId3">
            <a:alphaModFix/>
          </a:blip>
          <a:stretch>
            <a:fillRect/>
          </a:stretch>
        </p:blipFill>
        <p:spPr>
          <a:xfrm>
            <a:off x="2702725" y="1293462"/>
            <a:ext cx="3738575" cy="245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Custom 2">
      <a:dk1>
        <a:srgbClr val="000000"/>
      </a:dk1>
      <a:lt1>
        <a:srgbClr val="FFFFFF"/>
      </a:lt1>
      <a:dk2>
        <a:srgbClr val="2A6AB7"/>
      </a:dk2>
      <a:lt2>
        <a:srgbClr val="EEECE1"/>
      </a:lt2>
      <a:accent1>
        <a:srgbClr val="5086C7"/>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