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c7afd42e0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c7afd42e0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c7afd42e0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c7afd42e0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c7afd42e0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c7afd42e0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c7afd42e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c7afd42e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c7afd42e0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c7afd42e0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c7afd42e0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c7afd42e0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c7afd42e0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c7afd42e0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c7afd42e0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c7afd42e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c7afd42e0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c7afd42e0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c7afd42e0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c7afd42e0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c7afd42e0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c7afd42e0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c7afd42e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c7afd42e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c7afd42e0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c7afd42e0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c7afd42e0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c7afd42e0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7afd42e0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7afd42e0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cb.gov.br/controleinflacao/historicotaxasjuros" TargetMode="External"/><Relationship Id="rId4" Type="http://schemas.openxmlformats.org/officeDocument/2006/relationships/hyperlink" Target="https://www.ibge.gov.br/explica/inflacao.php" TargetMode="External"/><Relationship Id="rId5" Type="http://schemas.openxmlformats.org/officeDocument/2006/relationships/hyperlink" Target="https://www.ibge.gov.br/explica/pib.php" TargetMode="External"/><Relationship Id="rId6" Type="http://schemas.openxmlformats.org/officeDocument/2006/relationships/hyperlink" Target="https://www.ibge.gov.br/explica/desemprego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Determinantes da variação da taxa SELIC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Maven Pro"/>
                <a:ea typeface="Maven Pro"/>
                <a:cs typeface="Maven Pro"/>
                <a:sym typeface="Maven Pro"/>
              </a:rPr>
              <a:t>U</a:t>
            </a:r>
            <a:r>
              <a:rPr b="1" lang="pt-BR" sz="3600">
                <a:latin typeface="Maven Pro"/>
                <a:ea typeface="Maven Pro"/>
                <a:cs typeface="Maven Pro"/>
                <a:sym typeface="Maven Pro"/>
              </a:rPr>
              <a:t>ma análise via Regressão Linear Múltipla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151400" y="1251725"/>
            <a:ext cx="64047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OLS Regression Results                            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Dep. Variable:                  SELIC   R-squared:                       0.972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Model:                            OLS   Adj. R-squared:                  0.970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Method:                 Least Squares   F-statistic:                     581.4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No. Observations:                  72   Prob (F-statistic):           3.21e-51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 Residuals:                      67   Log-Likelihood:                -88.180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 Model:                           4   AIC:                             186.4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Covariance Type:            non robust   BIC:                             197.7                                       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====================================================================================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coef    std err          t      P&gt;|t|      [0.025      0.975]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------------------------------------------------------------------------------------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               53.7072      5.445      9.864      0.000      42.840      64.575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Taxa_Desocupacao    -1.7710      0.068    -26.099      0.000      -1.906      -1.636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Rendimento_Medio    -0.0086      0.002     -5.115      0.000      -0.012      -0.005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PIB                 -0.1603      0.098     -1.643      0.105      -0.355       0.034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Inflacao             0.3344      0.264      1.267      0.209      -0.192       0.861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Omnibus:                        9.707   Durbin-Watson:                   0.228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Prob(Omnibus):                  0.008   Jarque-Bera (JB):                3.809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Skew:                          -0.264   Prob(JB):                        0.149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Kurtosis:                       2.004   Cond. No.                     1.58e+05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endParaRPr sz="27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R2 (Coeficiente de Determinação): 0.972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Taxa de Desocupação: O coeficiente é -1.771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Rendimento Médio: O coeficiente é -0.0086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PIB: O coeficiente é -0.1603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Inflação: O coeficiente é 0.3344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Significância Estatística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Taxa de Desocupação e o Rendimento Médio são estatisticamente significativos, enquanto o PIB e a Inflação não apresentam significância estatística no modelo.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Breusch-Pagan (Homocedasticidade)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Estatística de Teste: 5.0769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p-valor: 0.2795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f-value: 1.2707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f p-valor: 0.2903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Shapiro-Wilk (Normalidade dos Resíduos)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Estatística de Teste: 0.9602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p-valor: 0.0228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Melhorias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Buscar variáveis mais relevantes, como: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Risco de Crédito: na seção de estatísticas monetárias e de crédito: Dados Históricos de Risco de Crédito - Banco Central do Brasil​​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Oferta de títulos Públicos Federais: incluir preços e taxas, estão disponíveis no site do Tesouro Direto: Dados Históricos dos Títulos Públicos Federais - Tesouro Direto​​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Testar novos modelos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Determinantes da variação da taxa SELIC</a:t>
            </a:r>
            <a:endParaRPr/>
          </a:p>
        </p:txBody>
      </p:sp>
      <p:sp>
        <p:nvSpPr>
          <p:cNvPr id="368" name="Google Shape;368;p2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Maven Pro"/>
                <a:ea typeface="Maven Pro"/>
                <a:cs typeface="Maven Pro"/>
                <a:sym typeface="Maven Pro"/>
              </a:rPr>
              <a:t>Uma análise via Regressão Linear Múltipla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dentificar - à luz da literatura já existente - o peso de algumas variáveis na taxa básica de juros da economia brasileira (SELIC). Para tal, buscaremos dados de fontes governamentais, realizando um corte temporal, que reduza fatores intangíveis e que tenhamos uma base minimamente sólida o suficiente para produzir dados relevantes.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Breve definição do trabalho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taxa Selic (Sistema Especial de Liquidação e Custódia), é a taxa básica de juros da economia brasileira e representa um importante instrumento de política monetária utilizado pelo Banco Central (BC) para controlar a inflação. Ela influencia diretamente outras taxas de juros do país, como taxas de empréstimos, financiamentos e aplicações financeiras, e é definida a cada 45 dias pelo Comitê de Política Monetária (Copom).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acordo com a Lei Complementar nº 179/2021, os diretores e o presidente do BC dispõe mandatos específicos, cujo prazo e a estabilidade não são diretamente interferidos por aspectos políticos da gestão vigente no poder executivo. Em outras palavras, a partir da vigência dessa lei, o Banco Central passou a ter mais autonomia na gestão da política econômica e na ordenação do sistema financeiro nacional, à luz dos seus objetivos fundamentais, que são: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do BC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"assegurar a estabilidade de preços,  zelar pela estabilidade e pela eficiência do sistema financeiro, suavizar as flutuações do nível de atividade econômica e fomentar o pleno emprego."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Inflação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Crescimento Econômico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Emprego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Renda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variáveis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Inflação: O Banco Central utiliza a taxa Selic como ferramenta para conter o aumento de preços. Se há uma expectativa de aumento da inflação, o BC tende a elevar a taxa Selic para reduzir o consumo e, consequentemente, a pressão inflacionária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Crescimento Econômico (PIB), Emprego e Renda: O processo de definição da Selic leva em conta o cenário macroeconômico, incluindo o crescimento econômico, o nível de emprego e a renda. A ideia é avaliar os riscos e oportunidades no cenário econômico para decidir se a taxa Selic deve ser aumentada, diminuída ou mantida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Evolução da Selic (Jan 21 - Dez 23)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 rotWithShape="1">
          <a:blip r:embed="rId3">
            <a:alphaModFix/>
          </a:blip>
          <a:srcRect b="0" l="0" r="0" t="5997"/>
          <a:stretch/>
        </p:blipFill>
        <p:spPr>
          <a:xfrm>
            <a:off x="978625" y="1836825"/>
            <a:ext cx="7355675" cy="3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467950"/>
            <a:ext cx="72990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Taxa Selic: Os dados históricos da taxa Selic foram obtidos no site do Banco Central do Brasil</a:t>
            </a:r>
            <a:r>
              <a:rPr lang="pt-BR" sz="1200">
                <a:solidFill>
                  <a:srgbClr val="374151"/>
                </a:solidFill>
              </a:rPr>
              <a:t>. </a:t>
            </a:r>
            <a:r>
              <a:rPr lang="pt-BR" sz="1200">
                <a:solidFill>
                  <a:srgbClr val="1155C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Dados Históricos da Taxa Selic - Banco Central do Brasil</a:t>
            </a:r>
            <a:r>
              <a:rPr lang="pt-BR" sz="1200">
                <a:solidFill>
                  <a:srgbClr val="374151"/>
                </a:solidFill>
              </a:rPr>
              <a:t>​​.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Inflação (IPCA): Os dados históricos da inflação, medidos pelo IPCA, estão disponíveis no site do Instituto Brasileiro de Geografia e Estatística (IBGE):</a:t>
            </a:r>
            <a:r>
              <a:rPr lang="pt-BR" sz="1200">
                <a:solidFill>
                  <a:srgbClr val="374151"/>
                </a:solidFill>
              </a:rPr>
              <a:t> </a:t>
            </a:r>
            <a:r>
              <a:rPr lang="pt-BR" sz="1200">
                <a:solidFill>
                  <a:srgbClr val="1155C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Dados Históricos da Inflação (IPCA) - IBGE</a:t>
            </a:r>
            <a:r>
              <a:rPr lang="pt-BR" sz="1200">
                <a:solidFill>
                  <a:srgbClr val="374151"/>
                </a:solidFill>
              </a:rPr>
              <a:t>​​.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Crescimento Econômico (PIB): Para informações sobre o Produto Interno Bruto do Brasil, que reflete o crescimento econômico, visitamos novamente o IBGE:</a:t>
            </a:r>
            <a:r>
              <a:rPr lang="pt-BR" sz="1200">
                <a:solidFill>
                  <a:srgbClr val="374151"/>
                </a:solidFill>
              </a:rPr>
              <a:t> </a:t>
            </a:r>
            <a:r>
              <a:rPr lang="pt-BR" sz="1200">
                <a:solidFill>
                  <a:srgbClr val="1155C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Dados Históricos do PIB - IBGE</a:t>
            </a:r>
            <a:r>
              <a:rPr lang="pt-BR" sz="1200">
                <a:solidFill>
                  <a:srgbClr val="374151"/>
                </a:solidFill>
              </a:rPr>
              <a:t>​​.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Emprego (Taxa de Desemprego): Os dados sobre a taxa de desemprego no Brasil podem ser acessados também através do IBGE:</a:t>
            </a:r>
            <a:r>
              <a:rPr lang="pt-BR" sz="1200">
                <a:solidFill>
                  <a:srgbClr val="374151"/>
                </a:solidFill>
              </a:rPr>
              <a:t> </a:t>
            </a:r>
            <a:r>
              <a:rPr lang="pt-BR" sz="1200">
                <a:solidFill>
                  <a:srgbClr val="1155CC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Dados Históricos da Taxa de Desemprego - IBGE</a:t>
            </a:r>
            <a:r>
              <a:rPr lang="pt-BR" sz="1200">
                <a:solidFill>
                  <a:srgbClr val="374151"/>
                </a:solidFill>
              </a:rPr>
              <a:t>​​.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observações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22647" l="13123" r="50332" t="54027"/>
          <a:stretch/>
        </p:blipFill>
        <p:spPr>
          <a:xfrm>
            <a:off x="152400" y="1750275"/>
            <a:ext cx="8791000" cy="31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343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observados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3372" l="0" r="53464" t="10606"/>
          <a:stretch/>
        </p:blipFill>
        <p:spPr>
          <a:xfrm>
            <a:off x="4534400" y="95775"/>
            <a:ext cx="4572000" cy="475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