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29/09/2018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95756" y="2680536"/>
            <a:ext cx="21602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Triángulo isósceles"/>
          <p:cNvSpPr/>
          <p:nvPr/>
        </p:nvSpPr>
        <p:spPr>
          <a:xfrm>
            <a:off x="2013366" y="2060848"/>
            <a:ext cx="396044" cy="288032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4 Conector recto"/>
          <p:cNvCxnSpPr/>
          <p:nvPr/>
        </p:nvCxnSpPr>
        <p:spPr>
          <a:xfrm>
            <a:off x="2013366" y="2356500"/>
            <a:ext cx="3960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209038" y="2356500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2209038" y="3472624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49 Grupo"/>
          <p:cNvGrpSpPr/>
          <p:nvPr/>
        </p:nvGrpSpPr>
        <p:grpSpPr>
          <a:xfrm>
            <a:off x="2008508" y="3796660"/>
            <a:ext cx="388012" cy="136396"/>
            <a:chOff x="2008508" y="3796660"/>
            <a:chExt cx="388012" cy="136396"/>
          </a:xfrm>
        </p:grpSpPr>
        <p:cxnSp>
          <p:nvCxnSpPr>
            <p:cNvPr id="13" name="12 Conector recto"/>
            <p:cNvCxnSpPr/>
            <p:nvPr/>
          </p:nvCxnSpPr>
          <p:spPr>
            <a:xfrm>
              <a:off x="2008508" y="3796660"/>
              <a:ext cx="3880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2059340" y="3861048"/>
              <a:ext cx="2920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2102544" y="3933056"/>
              <a:ext cx="2194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16 Conector recto"/>
          <p:cNvCxnSpPr/>
          <p:nvPr/>
        </p:nvCxnSpPr>
        <p:spPr>
          <a:xfrm>
            <a:off x="2219119" y="1736812"/>
            <a:ext cx="0" cy="324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Marco\IC\P1\Grupo\P1\alter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5" y="1268760"/>
            <a:ext cx="468052" cy="46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2699792" y="28919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29970" y="2020198"/>
            <a:ext cx="8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Diodo</a:t>
            </a:r>
            <a:endParaRPr lang="en-US" dirty="0"/>
          </a:p>
        </p:txBody>
      </p:sp>
      <p:sp>
        <p:nvSpPr>
          <p:cNvPr id="26" name="25 Elipse"/>
          <p:cNvSpPr/>
          <p:nvPr/>
        </p:nvSpPr>
        <p:spPr>
          <a:xfrm>
            <a:off x="2172876" y="36111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Elipse"/>
          <p:cNvSpPr/>
          <p:nvPr/>
        </p:nvSpPr>
        <p:spPr>
          <a:xfrm>
            <a:off x="2172876" y="24928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Elipse"/>
          <p:cNvSpPr/>
          <p:nvPr/>
        </p:nvSpPr>
        <p:spPr>
          <a:xfrm>
            <a:off x="2180496" y="18448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1403648" y="1880828"/>
            <a:ext cx="663312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67544" y="16192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Puntos de medición</a:t>
            </a:r>
            <a:endParaRPr lang="en-US" sz="14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637570" y="1198493"/>
            <a:ext cx="171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Fuente de señales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67 CuadroTexto"/>
              <p:cNvSpPr txBox="1"/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36" y="2129592"/>
                <a:ext cx="9361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2" name="1031 Grupo"/>
          <p:cNvGrpSpPr/>
          <p:nvPr/>
        </p:nvGrpSpPr>
        <p:grpSpPr>
          <a:xfrm>
            <a:off x="5832140" y="1332600"/>
            <a:ext cx="2875002" cy="2096400"/>
            <a:chOff x="5832140" y="1332600"/>
            <a:chExt cx="2875002" cy="2096400"/>
          </a:xfrm>
        </p:grpSpPr>
        <p:sp>
          <p:nvSpPr>
            <p:cNvPr id="4" name="3 Triángulo isósceles"/>
            <p:cNvSpPr/>
            <p:nvPr/>
          </p:nvSpPr>
          <p:spPr>
            <a:xfrm>
              <a:off x="6264188" y="1844824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24 Conector recto"/>
            <p:cNvCxnSpPr/>
            <p:nvPr/>
          </p:nvCxnSpPr>
          <p:spPr>
            <a:xfrm>
              <a:off x="7261665" y="2318400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Elipse"/>
            <p:cNvSpPr/>
            <p:nvPr/>
          </p:nvSpPr>
          <p:spPr>
            <a:xfrm>
              <a:off x="8244408" y="227825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5904148" y="2060848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5904148" y="1340768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flipV="1">
              <a:off x="5912884" y="1332600"/>
              <a:ext cx="1503432" cy="11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7416316" y="1332600"/>
              <a:ext cx="0" cy="985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5904148" y="256073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CuadroTexto"/>
            <p:cNvSpPr txBox="1"/>
            <p:nvPr/>
          </p:nvSpPr>
          <p:spPr>
            <a:xfrm>
              <a:off x="6300192" y="1849016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300192" y="235335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42" name="41 Elipse"/>
            <p:cNvSpPr/>
            <p:nvPr/>
          </p:nvSpPr>
          <p:spPr>
            <a:xfrm>
              <a:off x="5832140" y="252337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43 Grupo"/>
            <p:cNvGrpSpPr/>
            <p:nvPr/>
          </p:nvGrpSpPr>
          <p:grpSpPr>
            <a:xfrm>
              <a:off x="7412476" y="2747898"/>
              <a:ext cx="296416" cy="105038"/>
              <a:chOff x="6640036" y="2554930"/>
              <a:chExt cx="296416" cy="105038"/>
            </a:xfrm>
          </p:grpSpPr>
          <p:cxnSp>
            <p:nvCxnSpPr>
              <p:cNvPr id="43" name="42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44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48 Conector recto"/>
            <p:cNvCxnSpPr/>
            <p:nvPr/>
          </p:nvCxnSpPr>
          <p:spPr>
            <a:xfrm>
              <a:off x="7557608" y="2325482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51 Grupo"/>
            <p:cNvGrpSpPr/>
            <p:nvPr/>
          </p:nvGrpSpPr>
          <p:grpSpPr>
            <a:xfrm>
              <a:off x="7370106" y="3292604"/>
              <a:ext cx="388012" cy="136396"/>
              <a:chOff x="2008508" y="3796660"/>
              <a:chExt cx="388012" cy="136396"/>
            </a:xfrm>
          </p:grpSpPr>
          <p:cxnSp>
            <p:nvCxnSpPr>
              <p:cNvPr id="53" name="52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53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55 Conector recto"/>
            <p:cNvCxnSpPr/>
            <p:nvPr/>
          </p:nvCxnSpPr>
          <p:spPr>
            <a:xfrm>
              <a:off x="7566971" y="2866698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Rectángulo"/>
            <p:cNvSpPr/>
            <p:nvPr/>
          </p:nvSpPr>
          <p:spPr>
            <a:xfrm>
              <a:off x="7908052" y="243060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62 Conector recto"/>
            <p:cNvCxnSpPr>
              <a:endCxn id="61" idx="0"/>
            </p:cNvCxnSpPr>
            <p:nvPr/>
          </p:nvCxnSpPr>
          <p:spPr>
            <a:xfrm>
              <a:off x="8016064" y="2317692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>
              <a:off x="8016064" y="3076580"/>
              <a:ext cx="0" cy="1129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/>
            <p:nvPr/>
          </p:nvCxnSpPr>
          <p:spPr>
            <a:xfrm flipH="1">
              <a:off x="7556492" y="3189492"/>
              <a:ext cx="4593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68 CuadroTexto"/>
            <p:cNvSpPr txBox="1"/>
            <p:nvPr/>
          </p:nvSpPr>
          <p:spPr>
            <a:xfrm>
              <a:off x="8124076" y="25689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</a:t>
              </a:r>
              <a:endParaRPr lang="en-US" dirty="0"/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7052241" y="261098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71 CuadroTexto"/>
                <p:cNvSpPr txBox="1"/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7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038" y="1876182"/>
                  <a:ext cx="9361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72 Conector recto"/>
            <p:cNvCxnSpPr/>
            <p:nvPr/>
          </p:nvCxnSpPr>
          <p:spPr>
            <a:xfrm>
              <a:off x="6776980" y="2596158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6776980" y="1641314"/>
              <a:ext cx="0" cy="3917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75 CuadroTexto"/>
                <p:cNvSpPr txBox="1"/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7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028" y="1344216"/>
                  <a:ext cx="9361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76 CuadroTexto"/>
                <p:cNvSpPr txBox="1"/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/>
                          </a:rPr>
                          <m:t>−</m:t>
                        </m:r>
                        <m:r>
                          <a:rPr lang="es-AR" i="1" smtClean="0">
                            <a:latin typeface="Cambria Math"/>
                          </a:rPr>
                          <m:t>𝑉</m:t>
                        </m:r>
                        <m:r>
                          <a:rPr lang="es-AR" b="0" i="1" smtClean="0">
                            <a:latin typeface="Cambria Math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7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409" y="2948370"/>
                  <a:ext cx="9361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108 CuadroTexto"/>
          <p:cNvSpPr txBox="1"/>
          <p:nvPr/>
        </p:nvSpPr>
        <p:spPr>
          <a:xfrm>
            <a:off x="8376104" y="50154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</a:t>
            </a:r>
            <a:endParaRPr lang="en-US" dirty="0"/>
          </a:p>
        </p:txBody>
      </p:sp>
      <p:grpSp>
        <p:nvGrpSpPr>
          <p:cNvPr id="1033" name="1032 Grupo"/>
          <p:cNvGrpSpPr/>
          <p:nvPr/>
        </p:nvGrpSpPr>
        <p:grpSpPr>
          <a:xfrm>
            <a:off x="3683536" y="3953738"/>
            <a:ext cx="3379058" cy="2715622"/>
            <a:chOff x="3683536" y="3953738"/>
            <a:chExt cx="3379058" cy="2715622"/>
          </a:xfrm>
        </p:grpSpPr>
        <p:sp>
          <p:nvSpPr>
            <p:cNvPr id="85" name="84 Triángulo isósceles"/>
            <p:cNvSpPr/>
            <p:nvPr/>
          </p:nvSpPr>
          <p:spPr>
            <a:xfrm>
              <a:off x="4619640" y="4157248"/>
              <a:ext cx="1080120" cy="9361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85 Conector recto"/>
            <p:cNvCxnSpPr/>
            <p:nvPr/>
          </p:nvCxnSpPr>
          <p:spPr>
            <a:xfrm>
              <a:off x="5617117" y="4630824"/>
              <a:ext cx="10187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86 Elipse"/>
            <p:cNvSpPr/>
            <p:nvPr/>
          </p:nvSpPr>
          <p:spPr>
            <a:xfrm>
              <a:off x="6599860" y="4590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87 Conector recto"/>
            <p:cNvCxnSpPr/>
            <p:nvPr/>
          </p:nvCxnSpPr>
          <p:spPr>
            <a:xfrm>
              <a:off x="4259600" y="4373272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4259600" y="4873156"/>
              <a:ext cx="43204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CuadroTexto"/>
            <p:cNvSpPr txBox="1"/>
            <p:nvPr/>
          </p:nvSpPr>
          <p:spPr>
            <a:xfrm>
              <a:off x="4691648" y="4664448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-</a:t>
              </a:r>
              <a:endParaRPr lang="en-US" dirty="0"/>
            </a:p>
          </p:txBody>
        </p:sp>
        <p:sp>
          <p:nvSpPr>
            <p:cNvPr id="94" name="93 CuadroTexto"/>
            <p:cNvSpPr txBox="1"/>
            <p:nvPr/>
          </p:nvSpPr>
          <p:spPr>
            <a:xfrm>
              <a:off x="4655133" y="4188130"/>
              <a:ext cx="440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+</a:t>
              </a:r>
              <a:endParaRPr lang="en-US" dirty="0"/>
            </a:p>
          </p:txBody>
        </p:sp>
        <p:sp>
          <p:nvSpPr>
            <p:cNvPr id="95" name="94 Elipse"/>
            <p:cNvSpPr/>
            <p:nvPr/>
          </p:nvSpPr>
          <p:spPr>
            <a:xfrm>
              <a:off x="4198444" y="43401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95 Grupo"/>
            <p:cNvGrpSpPr/>
            <p:nvPr/>
          </p:nvGrpSpPr>
          <p:grpSpPr>
            <a:xfrm>
              <a:off x="6098566" y="5060322"/>
              <a:ext cx="296416" cy="105038"/>
              <a:chOff x="6640036" y="2554930"/>
              <a:chExt cx="296416" cy="105038"/>
            </a:xfrm>
          </p:grpSpPr>
          <p:cxnSp>
            <p:nvCxnSpPr>
              <p:cNvPr id="97" name="96 Conector recto"/>
              <p:cNvCxnSpPr/>
              <p:nvPr/>
            </p:nvCxnSpPr>
            <p:spPr>
              <a:xfrm>
                <a:off x="6640036" y="2554930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97 Conector recto"/>
              <p:cNvCxnSpPr/>
              <p:nvPr/>
            </p:nvCxnSpPr>
            <p:spPr>
              <a:xfrm>
                <a:off x="6648420" y="2659968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98 Conector recto"/>
            <p:cNvCxnSpPr/>
            <p:nvPr/>
          </p:nvCxnSpPr>
          <p:spPr>
            <a:xfrm>
              <a:off x="6243698" y="4637906"/>
              <a:ext cx="0" cy="4224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99 Grupo"/>
            <p:cNvGrpSpPr/>
            <p:nvPr/>
          </p:nvGrpSpPr>
          <p:grpSpPr>
            <a:xfrm>
              <a:off x="6056196" y="5605028"/>
              <a:ext cx="388012" cy="136396"/>
              <a:chOff x="2008508" y="3796660"/>
              <a:chExt cx="388012" cy="136396"/>
            </a:xfrm>
          </p:grpSpPr>
          <p:cxnSp>
            <p:nvCxnSpPr>
              <p:cNvPr id="101" name="10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0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10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103 Conector recto"/>
            <p:cNvCxnSpPr/>
            <p:nvPr/>
          </p:nvCxnSpPr>
          <p:spPr>
            <a:xfrm>
              <a:off x="6253061" y="5179122"/>
              <a:ext cx="0" cy="425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Rectángulo"/>
            <p:cNvSpPr/>
            <p:nvPr/>
          </p:nvSpPr>
          <p:spPr>
            <a:xfrm>
              <a:off x="5148064" y="5061814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105 Conector recto"/>
            <p:cNvCxnSpPr/>
            <p:nvPr/>
          </p:nvCxnSpPr>
          <p:spPr>
            <a:xfrm>
              <a:off x="5580092" y="5384802"/>
              <a:ext cx="2021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109 CuadroTexto"/>
            <p:cNvSpPr txBox="1"/>
            <p:nvPr/>
          </p:nvSpPr>
          <p:spPr>
            <a:xfrm>
              <a:off x="6456548" y="492341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C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110 CuadroTexto"/>
                <p:cNvSpPr txBox="1"/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1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536" y="3953738"/>
                  <a:ext cx="9361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111 CuadroTexto"/>
                <p:cNvSpPr txBox="1"/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11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490" y="4188606"/>
                  <a:ext cx="9361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118 Rectángulo"/>
            <p:cNvSpPr/>
            <p:nvPr/>
          </p:nvSpPr>
          <p:spPr>
            <a:xfrm>
              <a:off x="4162440" y="5618342"/>
              <a:ext cx="216024" cy="645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119 Grupo"/>
            <p:cNvGrpSpPr/>
            <p:nvPr/>
          </p:nvGrpSpPr>
          <p:grpSpPr>
            <a:xfrm>
              <a:off x="4071020" y="6532964"/>
              <a:ext cx="388012" cy="136396"/>
              <a:chOff x="2008508" y="3796660"/>
              <a:chExt cx="388012" cy="136396"/>
            </a:xfrm>
          </p:grpSpPr>
          <p:cxnSp>
            <p:nvCxnSpPr>
              <p:cNvPr id="121" name="120 Conector recto"/>
              <p:cNvCxnSpPr/>
              <p:nvPr/>
            </p:nvCxnSpPr>
            <p:spPr>
              <a:xfrm>
                <a:off x="2008508" y="3796660"/>
                <a:ext cx="38801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121 Conector recto"/>
              <p:cNvCxnSpPr/>
              <p:nvPr/>
            </p:nvCxnSpPr>
            <p:spPr>
              <a:xfrm>
                <a:off x="2059340" y="3861048"/>
                <a:ext cx="2920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122 Conector recto"/>
              <p:cNvCxnSpPr/>
              <p:nvPr/>
            </p:nvCxnSpPr>
            <p:spPr>
              <a:xfrm>
                <a:off x="2102544" y="3933056"/>
                <a:ext cx="21943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123 Conector recto"/>
            <p:cNvCxnSpPr/>
            <p:nvPr/>
          </p:nvCxnSpPr>
          <p:spPr>
            <a:xfrm flipH="1">
              <a:off x="4267885" y="6264318"/>
              <a:ext cx="1018" cy="268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4263693" y="4869160"/>
              <a:ext cx="0" cy="7406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 flipH="1">
              <a:off x="4274773" y="5396076"/>
              <a:ext cx="637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35 CuadroTexto"/>
            <p:cNvSpPr txBox="1"/>
            <p:nvPr/>
          </p:nvSpPr>
          <p:spPr>
            <a:xfrm>
              <a:off x="5049805" y="494259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R2</a:t>
              </a:r>
              <a:endParaRPr lang="en-US" dirty="0"/>
            </a:p>
          </p:txBody>
        </p:sp>
        <p:cxnSp>
          <p:nvCxnSpPr>
            <p:cNvPr id="137" name="136 Conector recto"/>
            <p:cNvCxnSpPr/>
            <p:nvPr/>
          </p:nvCxnSpPr>
          <p:spPr>
            <a:xfrm flipV="1">
              <a:off x="5782228" y="4638444"/>
              <a:ext cx="0" cy="7449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40 CuadroTexto"/>
            <p:cNvSpPr txBox="1"/>
            <p:nvPr/>
          </p:nvSpPr>
          <p:spPr>
            <a:xfrm>
              <a:off x="3764145" y="575666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42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70 Grupo"/>
          <p:cNvGrpSpPr/>
          <p:nvPr/>
        </p:nvGrpSpPr>
        <p:grpSpPr>
          <a:xfrm>
            <a:off x="1115616" y="1312599"/>
            <a:ext cx="4979982" cy="2836481"/>
            <a:chOff x="1115616" y="1312599"/>
            <a:chExt cx="4979982" cy="2836481"/>
          </a:xfrm>
        </p:grpSpPr>
        <p:sp>
          <p:nvSpPr>
            <p:cNvPr id="18" name="17 Rectángulo"/>
            <p:cNvSpPr/>
            <p:nvPr/>
          </p:nvSpPr>
          <p:spPr>
            <a:xfrm>
              <a:off x="1763688" y="2680536"/>
              <a:ext cx="1800200" cy="1468544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2095756" y="1340768"/>
              <a:ext cx="1612148" cy="792088"/>
            </a:xfrm>
            <a:prstGeom prst="rect">
              <a:avLst/>
            </a:prstGeom>
            <a:solidFill>
              <a:srgbClr val="00B050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4220344" y="2680536"/>
              <a:ext cx="1503784" cy="1396536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4534272" y="2982760"/>
              <a:ext cx="86409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23 Conector recto"/>
            <p:cNvCxnSpPr/>
            <p:nvPr/>
          </p:nvCxnSpPr>
          <p:spPr>
            <a:xfrm>
              <a:off x="3419872" y="3284984"/>
              <a:ext cx="1114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3419872" y="3454416"/>
              <a:ext cx="1114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3442732" y="3891420"/>
              <a:ext cx="149863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3442732" y="3995044"/>
              <a:ext cx="157083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2842418" y="2060848"/>
              <a:ext cx="0" cy="72008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2411760" y="2060848"/>
              <a:ext cx="0" cy="72008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3409608" y="2060848"/>
              <a:ext cx="0" cy="72008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2899088" y="3070574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Tec</a:t>
              </a:r>
              <a:r>
                <a:rPr lang="es-AR" sz="1600" dirty="0" smtClean="0"/>
                <a:t> -</a:t>
              </a:r>
              <a:endParaRPr lang="en-US" sz="1600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2897148" y="3270629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Tec</a:t>
              </a:r>
              <a:r>
                <a:rPr lang="es-AR" sz="1600" dirty="0" smtClean="0"/>
                <a:t> +</a:t>
              </a:r>
              <a:endParaRPr lang="en-US" sz="1600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2114884" y="3738518"/>
              <a:ext cx="131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Termistor 10k</a:t>
              </a:r>
              <a:endParaRPr lang="en-US" sz="1600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3082692" y="1784301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Dac0</a:t>
              </a:r>
              <a:endParaRPr lang="en-US" sz="1600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2203748" y="178668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A1</a:t>
              </a:r>
              <a:endParaRPr lang="en-US" sz="1600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2627784" y="1786682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A2</a:t>
              </a:r>
              <a:endParaRPr lang="en-US" sz="16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123728" y="2720406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Tact</a:t>
              </a:r>
              <a:endParaRPr lang="en-US" sz="1600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2563788" y="2717696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Tset</a:t>
              </a:r>
              <a:endParaRPr lang="en-US" sz="1600" dirty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3082692" y="271741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err="1" smtClean="0"/>
                <a:t>Vset</a:t>
              </a:r>
              <a:endParaRPr lang="en-US" sz="16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4616388" y="3058960"/>
              <a:ext cx="711696" cy="639688"/>
            </a:xfrm>
            <a:prstGeom prst="rect">
              <a:avLst/>
            </a:prstGeom>
            <a:solidFill>
              <a:schemeClr val="bg1">
                <a:lumMod val="65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30 Conector recto"/>
            <p:cNvCxnSpPr/>
            <p:nvPr/>
          </p:nvCxnSpPr>
          <p:spPr>
            <a:xfrm flipV="1">
              <a:off x="4948984" y="3504535"/>
              <a:ext cx="0" cy="39277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flipV="1">
              <a:off x="5005948" y="3482340"/>
              <a:ext cx="0" cy="50058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Elipse"/>
            <p:cNvSpPr/>
            <p:nvPr/>
          </p:nvSpPr>
          <p:spPr>
            <a:xfrm>
              <a:off x="4911452" y="3378804"/>
              <a:ext cx="109736" cy="12220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2062308" y="1312599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Arduino</a:t>
              </a:r>
              <a:r>
                <a:rPr lang="es-AR" sz="1500" dirty="0" smtClean="0"/>
                <a:t> </a:t>
              </a:r>
              <a:r>
                <a:rPr lang="es-AR" sz="1500" dirty="0" err="1" smtClean="0"/>
                <a:t>Due</a:t>
              </a:r>
              <a:endParaRPr lang="en-US" sz="1500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1115616" y="3249851"/>
              <a:ext cx="1535028" cy="32316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Wavelength</a:t>
              </a:r>
              <a:r>
                <a:rPr lang="es-AR" sz="1500" dirty="0" smtClean="0"/>
                <a:t> 3293</a:t>
              </a:r>
              <a:endParaRPr lang="en-US" sz="1500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4139952" y="2636912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smtClean="0"/>
                <a:t>Disipador</a:t>
              </a:r>
              <a:endParaRPr lang="en-US" sz="1500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4560570" y="2993739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smtClean="0"/>
                <a:t>Platina</a:t>
              </a:r>
              <a:endParaRPr lang="en-US" sz="1500" dirty="0"/>
            </a:p>
          </p:txBody>
        </p:sp>
        <p:cxnSp>
          <p:nvCxnSpPr>
            <p:cNvPr id="59" name="58 Conector recto de flecha"/>
            <p:cNvCxnSpPr/>
            <p:nvPr/>
          </p:nvCxnSpPr>
          <p:spPr>
            <a:xfrm flipH="1" flipV="1">
              <a:off x="5148064" y="2416785"/>
              <a:ext cx="180020" cy="607435"/>
            </a:xfrm>
            <a:prstGeom prst="straightConnector1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CuadroTexto"/>
            <p:cNvSpPr txBox="1"/>
            <p:nvPr/>
          </p:nvSpPr>
          <p:spPr>
            <a:xfrm>
              <a:off x="4097175" y="2118683"/>
              <a:ext cx="17036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err="1" smtClean="0"/>
                <a:t>Peltier</a:t>
              </a:r>
              <a:r>
                <a:rPr lang="es-AR" sz="1500" dirty="0" smtClean="0"/>
                <a:t> 40 x 40 mm</a:t>
              </a:r>
              <a:endParaRPr lang="en-US" sz="1500" dirty="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1319476" y="1340768"/>
              <a:ext cx="612842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1274625" y="1868577"/>
              <a:ext cx="15350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smtClean="0"/>
                <a:t>Pc</a:t>
              </a:r>
              <a:endParaRPr lang="en-US" sz="1500" dirty="0"/>
            </a:p>
          </p:txBody>
        </p:sp>
        <p:cxnSp>
          <p:nvCxnSpPr>
            <p:cNvPr id="65" name="64 Conector recto"/>
            <p:cNvCxnSpPr/>
            <p:nvPr/>
          </p:nvCxnSpPr>
          <p:spPr>
            <a:xfrm>
              <a:off x="1892464" y="1659280"/>
              <a:ext cx="268268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1436505" y="1492404"/>
              <a:ext cx="658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USB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23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176 Grupo"/>
          <p:cNvGrpSpPr/>
          <p:nvPr/>
        </p:nvGrpSpPr>
        <p:grpSpPr>
          <a:xfrm>
            <a:off x="683568" y="1227232"/>
            <a:ext cx="7010866" cy="5442128"/>
            <a:chOff x="683568" y="1227232"/>
            <a:chExt cx="7010866" cy="5442128"/>
          </a:xfrm>
        </p:grpSpPr>
        <p:sp>
          <p:nvSpPr>
            <p:cNvPr id="46" name="45 CuadroTexto"/>
            <p:cNvSpPr txBox="1"/>
            <p:nvPr/>
          </p:nvSpPr>
          <p:spPr>
            <a:xfrm>
              <a:off x="3059832" y="1862130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Muestras*</a:t>
              </a:r>
              <a:r>
                <a:rPr lang="es-AR" sz="1000" dirty="0" err="1" smtClean="0"/>
                <a:t>ch_out</a:t>
              </a:r>
              <a:endParaRPr lang="en-US" sz="10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83568" y="1268760"/>
              <a:ext cx="2016224" cy="857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91404" y="1268760"/>
              <a:ext cx="20005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Ingreso de </a:t>
              </a:r>
              <a:r>
                <a:rPr lang="es-AR" sz="1000" dirty="0" err="1" smtClean="0"/>
                <a:t>parametros</a:t>
              </a:r>
              <a:r>
                <a:rPr lang="es-AR" sz="1000" dirty="0" smtClean="0"/>
                <a:t>: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err="1" smtClean="0"/>
                <a:t>Matriz_out</a:t>
              </a:r>
              <a:r>
                <a:rPr lang="es-AR" sz="1000" dirty="0" smtClean="0"/>
                <a:t> de 3 dimensiones [</a:t>
              </a:r>
              <a:r>
                <a:rPr lang="es-AR" sz="1000" dirty="0" err="1" smtClean="0"/>
                <a:t>pasos,muestras,ch_out</a:t>
              </a:r>
              <a:r>
                <a:rPr lang="es-AR" sz="1000" dirty="0" smtClean="0"/>
                <a:t> ]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err="1" smtClean="0"/>
                <a:t>Frec</a:t>
              </a:r>
              <a:r>
                <a:rPr lang="es-AR" sz="1000" dirty="0" smtClean="0"/>
                <a:t> </a:t>
              </a:r>
              <a:r>
                <a:rPr lang="es-AR" sz="1000" dirty="0" err="1" smtClean="0"/>
                <a:t>sampleo</a:t>
              </a:r>
              <a:endParaRPr lang="es-AR" sz="1000" dirty="0" smtClean="0"/>
            </a:p>
            <a:p>
              <a:pPr marL="171450" indent="-171450">
                <a:buFont typeface="Arial" pitchFamily="34" charset="0"/>
                <a:buChar char="•"/>
              </a:pPr>
              <a:r>
                <a:rPr lang="es-AR" sz="1000" dirty="0" smtClean="0"/>
                <a:t>Corrección retardo</a:t>
              </a:r>
              <a:endParaRPr lang="en-US" sz="1000" dirty="0"/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2739655" y="1502351"/>
              <a:ext cx="245161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Rectángulo"/>
            <p:cNvSpPr/>
            <p:nvPr/>
          </p:nvSpPr>
          <p:spPr>
            <a:xfrm>
              <a:off x="3059832" y="1268760"/>
              <a:ext cx="2088232" cy="5828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3021947" y="1227232"/>
              <a:ext cx="21596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Inicializa buffers :</a:t>
              </a:r>
            </a:p>
            <a:p>
              <a:r>
                <a:rPr lang="es-AR" sz="1000" dirty="0" smtClean="0"/>
                <a:t>Define el buffer de salida (</a:t>
              </a:r>
              <a:r>
                <a:rPr lang="es-AR" sz="1000" dirty="0" err="1" smtClean="0">
                  <a:solidFill>
                    <a:srgbClr val="C00000"/>
                  </a:solidFill>
                </a:rPr>
                <a:t>Buffer_out</a:t>
              </a:r>
              <a:r>
                <a:rPr lang="es-AR" sz="1000" dirty="0" smtClean="0"/>
                <a:t>) y entrada (</a:t>
              </a:r>
              <a:r>
                <a:rPr lang="es-AR" sz="1000" dirty="0" err="1" smtClean="0">
                  <a:solidFill>
                    <a:srgbClr val="00B050"/>
                  </a:solidFill>
                </a:rPr>
                <a:t>Buffer_in</a:t>
              </a:r>
              <a:r>
                <a:rPr lang="es-AR" sz="1000" dirty="0" smtClean="0"/>
                <a:t>)</a:t>
              </a:r>
              <a:endParaRPr lang="en-US" sz="1000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3067668" y="1890818"/>
              <a:ext cx="1144292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3067668" y="2146621"/>
              <a:ext cx="1720356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 flipH="1">
              <a:off x="4027454" y="1620728"/>
              <a:ext cx="528111" cy="27009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/>
            <p:nvPr/>
          </p:nvCxnSpPr>
          <p:spPr>
            <a:xfrm>
              <a:off x="4119952" y="1737672"/>
              <a:ext cx="435613" cy="30629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6 CuadroTexto"/>
            <p:cNvSpPr txBox="1"/>
            <p:nvPr/>
          </p:nvSpPr>
          <p:spPr>
            <a:xfrm>
              <a:off x="3018304" y="2122082"/>
              <a:ext cx="16397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(</a:t>
              </a:r>
              <a:r>
                <a:rPr lang="es-AR" sz="1000" dirty="0" err="1" smtClean="0"/>
                <a:t>Muestras+retardo</a:t>
              </a:r>
              <a:r>
                <a:rPr lang="es-AR" sz="1000" dirty="0" smtClean="0"/>
                <a:t>)*</a:t>
              </a:r>
              <a:r>
                <a:rPr lang="es-AR" sz="1000" dirty="0" err="1" smtClean="0"/>
                <a:t>ch_in</a:t>
              </a:r>
              <a:endParaRPr lang="en-US" sz="1000" dirty="0"/>
            </a:p>
          </p:txBody>
        </p:sp>
        <p:cxnSp>
          <p:nvCxnSpPr>
            <p:cNvPr id="48" name="47 Conector recto de flecha"/>
            <p:cNvCxnSpPr/>
            <p:nvPr/>
          </p:nvCxnSpPr>
          <p:spPr>
            <a:xfrm>
              <a:off x="5206941" y="1504231"/>
              <a:ext cx="25202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48 Rectángulo"/>
            <p:cNvSpPr/>
            <p:nvPr/>
          </p:nvSpPr>
          <p:spPr>
            <a:xfrm>
              <a:off x="5472628" y="1278632"/>
              <a:ext cx="2016224" cy="684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5480464" y="1268760"/>
              <a:ext cx="20005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Inicializa </a:t>
              </a:r>
              <a:r>
                <a:rPr lang="es-AR" sz="1000" i="1" dirty="0" err="1" smtClean="0"/>
                <a:t>threads</a:t>
              </a:r>
              <a:r>
                <a:rPr lang="es-AR" sz="1000" dirty="0" smtClean="0"/>
                <a:t> de escritura en buffer de salida (</a:t>
              </a:r>
              <a:r>
                <a:rPr lang="es-AR" sz="1000" dirty="0" smtClean="0">
                  <a:solidFill>
                    <a:srgbClr val="C00000"/>
                  </a:solidFill>
                </a:rPr>
                <a:t>productor</a:t>
              </a:r>
              <a:r>
                <a:rPr lang="es-AR" sz="1000" dirty="0" smtClean="0"/>
                <a:t>) y lectura del buffer de entrada (</a:t>
              </a:r>
              <a:r>
                <a:rPr lang="es-AR" sz="1000" dirty="0" smtClean="0">
                  <a:solidFill>
                    <a:srgbClr val="00B050"/>
                  </a:solidFill>
                </a:rPr>
                <a:t>consumidor</a:t>
              </a:r>
              <a:r>
                <a:rPr lang="es-AR" sz="1000" dirty="0" smtClean="0"/>
                <a:t>)</a:t>
              </a:r>
              <a:endParaRPr lang="en-US" sz="1000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2123728" y="2865505"/>
              <a:ext cx="2232248" cy="23114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4972451" y="2865504"/>
              <a:ext cx="2335853" cy="231143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2123728" y="2872681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C00000"/>
                  </a:solidFill>
                </a:rPr>
                <a:t>Productor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4972451" y="2852936"/>
              <a:ext cx="1231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00B050"/>
                  </a:solidFill>
                </a:rPr>
                <a:t>Consumidor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grpSp>
          <p:nvGrpSpPr>
            <p:cNvPr id="63" name="62 Grupo"/>
            <p:cNvGrpSpPr/>
            <p:nvPr/>
          </p:nvGrpSpPr>
          <p:grpSpPr>
            <a:xfrm>
              <a:off x="2966648" y="3197724"/>
              <a:ext cx="936104" cy="569757"/>
              <a:chOff x="323528" y="3190061"/>
              <a:chExt cx="936104" cy="569757"/>
            </a:xfrm>
          </p:grpSpPr>
          <p:sp>
            <p:nvSpPr>
              <p:cNvPr id="57" name="56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57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58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59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60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63 Grupo"/>
            <p:cNvGrpSpPr/>
            <p:nvPr/>
          </p:nvGrpSpPr>
          <p:grpSpPr>
            <a:xfrm>
              <a:off x="5148064" y="4463164"/>
              <a:ext cx="1155418" cy="569757"/>
              <a:chOff x="323528" y="3190061"/>
              <a:chExt cx="936104" cy="569757"/>
            </a:xfrm>
          </p:grpSpPr>
          <p:sp>
            <p:nvSpPr>
              <p:cNvPr id="65" name="64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65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66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71 Rectángulo"/>
            <p:cNvSpPr/>
            <p:nvPr/>
          </p:nvSpPr>
          <p:spPr>
            <a:xfrm>
              <a:off x="2966648" y="3926309"/>
              <a:ext cx="93610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148240" y="4150823"/>
              <a:ext cx="1155242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2972994" y="3286102"/>
              <a:ext cx="93610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86 Conector recto de flecha"/>
            <p:cNvCxnSpPr/>
            <p:nvPr/>
          </p:nvCxnSpPr>
          <p:spPr>
            <a:xfrm>
              <a:off x="4059177" y="3332466"/>
              <a:ext cx="0" cy="58046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89 CuadroTexto"/>
            <p:cNvSpPr txBox="1"/>
            <p:nvPr/>
          </p:nvSpPr>
          <p:spPr>
            <a:xfrm>
              <a:off x="2174892" y="3179933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Matriz_out</a:t>
              </a:r>
              <a:endParaRPr lang="en-US" sz="1000" dirty="0"/>
            </a:p>
          </p:txBody>
        </p:sp>
        <p:sp>
          <p:nvSpPr>
            <p:cNvPr id="91" name="90 CuadroTexto"/>
            <p:cNvSpPr txBox="1"/>
            <p:nvPr/>
          </p:nvSpPr>
          <p:spPr>
            <a:xfrm>
              <a:off x="2885767" y="4003051"/>
              <a:ext cx="1116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Buffer_out</a:t>
              </a:r>
              <a:r>
                <a:rPr lang="es-AR" sz="1000" dirty="0" smtClean="0"/>
                <a:t> / parlante</a:t>
              </a:r>
              <a:endParaRPr lang="en-US" sz="1000" dirty="0"/>
            </a:p>
          </p:txBody>
        </p:sp>
        <p:sp>
          <p:nvSpPr>
            <p:cNvPr id="92" name="91 CuadroTexto"/>
            <p:cNvSpPr txBox="1"/>
            <p:nvPr/>
          </p:nvSpPr>
          <p:spPr>
            <a:xfrm>
              <a:off x="5194165" y="3788750"/>
              <a:ext cx="1116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Buffer_in</a:t>
              </a:r>
              <a:r>
                <a:rPr lang="es-AR" sz="1000" dirty="0" smtClean="0"/>
                <a:t> / micrófono</a:t>
              </a:r>
              <a:endParaRPr lang="en-US" sz="1000" dirty="0"/>
            </a:p>
          </p:txBody>
        </p:sp>
        <p:sp>
          <p:nvSpPr>
            <p:cNvPr id="93" name="92 CuadroTexto"/>
            <p:cNvSpPr txBox="1"/>
            <p:nvPr/>
          </p:nvSpPr>
          <p:spPr>
            <a:xfrm>
              <a:off x="6326282" y="4737227"/>
              <a:ext cx="1368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Matriz_in</a:t>
              </a:r>
              <a:endParaRPr lang="en-US" sz="1000" dirty="0"/>
            </a:p>
          </p:txBody>
        </p:sp>
        <p:cxnSp>
          <p:nvCxnSpPr>
            <p:cNvPr id="94" name="93 Conector recto de flecha"/>
            <p:cNvCxnSpPr/>
            <p:nvPr/>
          </p:nvCxnSpPr>
          <p:spPr>
            <a:xfrm>
              <a:off x="4211960" y="4087426"/>
              <a:ext cx="92137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97 CuadroTexto"/>
            <p:cNvSpPr txBox="1"/>
            <p:nvPr/>
          </p:nvSpPr>
          <p:spPr>
            <a:xfrm>
              <a:off x="4427984" y="3830851"/>
              <a:ext cx="80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Lock1</a:t>
              </a:r>
              <a:endParaRPr lang="en-US" sz="1000" dirty="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5161428" y="4551542"/>
              <a:ext cx="1155242" cy="10801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100 Conector recto de flecha"/>
            <p:cNvCxnSpPr/>
            <p:nvPr/>
          </p:nvCxnSpPr>
          <p:spPr>
            <a:xfrm>
              <a:off x="5068220" y="4189535"/>
              <a:ext cx="0" cy="44140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102 Conector recto de flecha"/>
            <p:cNvCxnSpPr/>
            <p:nvPr/>
          </p:nvCxnSpPr>
          <p:spPr>
            <a:xfrm flipH="1">
              <a:off x="4211960" y="4690719"/>
              <a:ext cx="85626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104 CuadroTexto"/>
            <p:cNvSpPr txBox="1"/>
            <p:nvPr/>
          </p:nvSpPr>
          <p:spPr>
            <a:xfrm>
              <a:off x="4427984" y="4448443"/>
              <a:ext cx="8054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Lock2</a:t>
              </a:r>
              <a:endParaRPr lang="en-US" sz="1000" dirty="0"/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3048784" y="4558087"/>
              <a:ext cx="1101403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Puede comenzar nuevo paso</a:t>
              </a:r>
              <a:endParaRPr lang="en-US" sz="1000" dirty="0"/>
            </a:p>
          </p:txBody>
        </p:sp>
        <p:cxnSp>
          <p:nvCxnSpPr>
            <p:cNvPr id="108" name="107 Conector recto de flecha"/>
            <p:cNvCxnSpPr/>
            <p:nvPr/>
          </p:nvCxnSpPr>
          <p:spPr>
            <a:xfrm>
              <a:off x="2799967" y="3435031"/>
              <a:ext cx="151853" cy="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2804043" y="3433982"/>
              <a:ext cx="0" cy="131042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2804043" y="4736583"/>
              <a:ext cx="21426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 de flecha"/>
            <p:cNvCxnSpPr/>
            <p:nvPr/>
          </p:nvCxnSpPr>
          <p:spPr>
            <a:xfrm flipH="1">
              <a:off x="5091071" y="2043970"/>
              <a:ext cx="497309" cy="37691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5060039" y="4188860"/>
              <a:ext cx="62064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129 Rectángulo"/>
            <p:cNvSpPr/>
            <p:nvPr/>
          </p:nvSpPr>
          <p:spPr>
            <a:xfrm>
              <a:off x="2282697" y="5772872"/>
              <a:ext cx="2633576" cy="89648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130 CuadroTexto"/>
            <p:cNvSpPr txBox="1"/>
            <p:nvPr/>
          </p:nvSpPr>
          <p:spPr>
            <a:xfrm>
              <a:off x="2282984" y="5786428"/>
              <a:ext cx="1537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>
                  <a:solidFill>
                    <a:srgbClr val="7030A0"/>
                  </a:solidFill>
                </a:rPr>
                <a:t>Corrige retardo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32" name="131 CuadroTexto"/>
            <p:cNvSpPr txBox="1"/>
            <p:nvPr/>
          </p:nvSpPr>
          <p:spPr>
            <a:xfrm>
              <a:off x="2296621" y="6032964"/>
              <a:ext cx="2402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Corrige retardo con correlación cruzada. </a:t>
              </a:r>
              <a:endParaRPr lang="en-US" sz="1000" dirty="0"/>
            </a:p>
          </p:txBody>
        </p:sp>
        <p:grpSp>
          <p:nvGrpSpPr>
            <p:cNvPr id="140" name="139 Grupo"/>
            <p:cNvGrpSpPr/>
            <p:nvPr/>
          </p:nvGrpSpPr>
          <p:grpSpPr>
            <a:xfrm>
              <a:off x="5284341" y="6044249"/>
              <a:ext cx="936104" cy="569757"/>
              <a:chOff x="323528" y="3190061"/>
              <a:chExt cx="936104" cy="569757"/>
            </a:xfrm>
          </p:grpSpPr>
          <p:sp>
            <p:nvSpPr>
              <p:cNvPr id="141" name="140 Rectángulo"/>
              <p:cNvSpPr/>
              <p:nvPr/>
            </p:nvSpPr>
            <p:spPr>
              <a:xfrm>
                <a:off x="323528" y="3190061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141 Rectángulo"/>
              <p:cNvSpPr/>
              <p:nvPr/>
            </p:nvSpPr>
            <p:spPr>
              <a:xfrm>
                <a:off x="323528" y="3284984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142 Rectángulo"/>
              <p:cNvSpPr/>
              <p:nvPr/>
            </p:nvSpPr>
            <p:spPr>
              <a:xfrm>
                <a:off x="323528" y="337990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143 Rectángulo"/>
              <p:cNvSpPr/>
              <p:nvPr/>
            </p:nvSpPr>
            <p:spPr>
              <a:xfrm>
                <a:off x="323528" y="3474830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144 Rectángulo"/>
              <p:cNvSpPr/>
              <p:nvPr/>
            </p:nvSpPr>
            <p:spPr>
              <a:xfrm>
                <a:off x="323528" y="3567577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145 Rectángulo"/>
              <p:cNvSpPr/>
              <p:nvPr/>
            </p:nvSpPr>
            <p:spPr>
              <a:xfrm>
                <a:off x="323528" y="3664895"/>
                <a:ext cx="936104" cy="949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146 CuadroTexto"/>
            <p:cNvSpPr txBox="1"/>
            <p:nvPr/>
          </p:nvSpPr>
          <p:spPr>
            <a:xfrm>
              <a:off x="5183264" y="5772872"/>
              <a:ext cx="1981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err="1" smtClean="0"/>
                <a:t>Matriz_in</a:t>
              </a:r>
              <a:r>
                <a:rPr lang="es-AR" sz="1000" dirty="0" smtClean="0"/>
                <a:t> [</a:t>
              </a:r>
              <a:r>
                <a:rPr lang="es-AR" sz="1000" dirty="0" err="1" smtClean="0"/>
                <a:t>pasos,muestras,ch_in</a:t>
              </a:r>
              <a:r>
                <a:rPr lang="es-AR" sz="1000" dirty="0" smtClean="0"/>
                <a:t>]</a:t>
              </a:r>
              <a:endParaRPr lang="en-US" sz="1000" dirty="0"/>
            </a:p>
          </p:txBody>
        </p:sp>
        <p:cxnSp>
          <p:nvCxnSpPr>
            <p:cNvPr id="150" name="149 Conector recto de flecha"/>
            <p:cNvCxnSpPr/>
            <p:nvPr/>
          </p:nvCxnSpPr>
          <p:spPr>
            <a:xfrm>
              <a:off x="2411760" y="6511059"/>
              <a:ext cx="155514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153 Conector recto"/>
            <p:cNvCxnSpPr/>
            <p:nvPr/>
          </p:nvCxnSpPr>
          <p:spPr>
            <a:xfrm>
              <a:off x="2411760" y="6284143"/>
              <a:ext cx="0" cy="2314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156 CuadroTexto"/>
            <p:cNvSpPr txBox="1"/>
            <p:nvPr/>
          </p:nvSpPr>
          <p:spPr>
            <a:xfrm>
              <a:off x="2529080" y="6365562"/>
              <a:ext cx="2402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 smtClean="0"/>
                <a:t>muestras </a:t>
              </a:r>
              <a:r>
                <a:rPr lang="es-AR" sz="1000" dirty="0" err="1" smtClean="0">
                  <a:solidFill>
                    <a:srgbClr val="C00000"/>
                  </a:solidFill>
                </a:rPr>
                <a:t>Matriz_out</a:t>
              </a:r>
              <a:r>
                <a:rPr lang="es-AR" sz="1000" dirty="0" smtClean="0"/>
                <a:t>= muestras </a:t>
              </a:r>
              <a:r>
                <a:rPr lang="es-AR" sz="1000" dirty="0" err="1" smtClean="0">
                  <a:solidFill>
                    <a:srgbClr val="00B050"/>
                  </a:solidFill>
                </a:rPr>
                <a:t>Matriz_in</a:t>
              </a:r>
              <a:endParaRPr lang="en-US" sz="1000" dirty="0">
                <a:solidFill>
                  <a:srgbClr val="00B050"/>
                </a:solidFill>
              </a:endParaRPr>
            </a:p>
          </p:txBody>
        </p:sp>
        <p:cxnSp>
          <p:nvCxnSpPr>
            <p:cNvPr id="158" name="157 Conector recto de flecha"/>
            <p:cNvCxnSpPr/>
            <p:nvPr/>
          </p:nvCxnSpPr>
          <p:spPr>
            <a:xfrm flipH="1">
              <a:off x="4387610" y="5598887"/>
              <a:ext cx="136322" cy="15575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Conector recto de flecha"/>
            <p:cNvCxnSpPr/>
            <p:nvPr/>
          </p:nvCxnSpPr>
          <p:spPr>
            <a:xfrm>
              <a:off x="4821053" y="6186633"/>
              <a:ext cx="327187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166 CuadroTexto"/>
            <p:cNvSpPr txBox="1"/>
            <p:nvPr/>
          </p:nvSpPr>
          <p:spPr>
            <a:xfrm>
              <a:off x="3879522" y="2492896"/>
              <a:ext cx="1706794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Inicio de adquisición</a:t>
              </a:r>
              <a:endParaRPr lang="en-US" sz="1400" dirty="0"/>
            </a:p>
          </p:txBody>
        </p:sp>
        <p:sp>
          <p:nvSpPr>
            <p:cNvPr id="172" name="171 CuadroTexto"/>
            <p:cNvSpPr txBox="1"/>
            <p:nvPr/>
          </p:nvSpPr>
          <p:spPr>
            <a:xfrm>
              <a:off x="3952810" y="5254410"/>
              <a:ext cx="1493541" cy="307777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Fin de adquisición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643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161</Words>
  <Application>Microsoft Office PowerPoint</Application>
  <PresentationFormat>Presentación en pantalla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</dc:creator>
  <cp:lastModifiedBy>Marco</cp:lastModifiedBy>
  <cp:revision>22</cp:revision>
  <dcterms:created xsi:type="dcterms:W3CDTF">2018-09-18T15:55:09Z</dcterms:created>
  <dcterms:modified xsi:type="dcterms:W3CDTF">2018-09-29T05:05:24Z</dcterms:modified>
</cp:coreProperties>
</file>