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095756" y="2680536"/>
            <a:ext cx="21602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2 Triángulo isósceles"/>
          <p:cNvSpPr/>
          <p:nvPr/>
        </p:nvSpPr>
        <p:spPr>
          <a:xfrm>
            <a:off x="2013366" y="2060848"/>
            <a:ext cx="396044" cy="288032"/>
          </a:xfrm>
          <a:prstGeom prst="triangle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4 Conector recto"/>
          <p:cNvCxnSpPr/>
          <p:nvPr/>
        </p:nvCxnSpPr>
        <p:spPr>
          <a:xfrm>
            <a:off x="2013366" y="2356500"/>
            <a:ext cx="3960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2209038" y="2356500"/>
            <a:ext cx="0" cy="3240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2209038" y="3472624"/>
            <a:ext cx="0" cy="3240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49 Grupo"/>
          <p:cNvGrpSpPr/>
          <p:nvPr/>
        </p:nvGrpSpPr>
        <p:grpSpPr>
          <a:xfrm>
            <a:off x="2008508" y="3796660"/>
            <a:ext cx="388012" cy="136396"/>
            <a:chOff x="2008508" y="3796660"/>
            <a:chExt cx="388012" cy="136396"/>
          </a:xfrm>
        </p:grpSpPr>
        <p:cxnSp>
          <p:nvCxnSpPr>
            <p:cNvPr id="13" name="12 Conector recto"/>
            <p:cNvCxnSpPr/>
            <p:nvPr/>
          </p:nvCxnSpPr>
          <p:spPr>
            <a:xfrm>
              <a:off x="2008508" y="3796660"/>
              <a:ext cx="388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2059340" y="3861048"/>
              <a:ext cx="2920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2102544" y="3933056"/>
              <a:ext cx="21943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16 Conector recto"/>
          <p:cNvCxnSpPr/>
          <p:nvPr/>
        </p:nvCxnSpPr>
        <p:spPr>
          <a:xfrm>
            <a:off x="2219119" y="1736812"/>
            <a:ext cx="0" cy="3240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Marco\IC\P1\Grupo\P1\alter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55" y="1268760"/>
            <a:ext cx="468052" cy="46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2699792" y="28919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</a:t>
            </a:r>
            <a:endParaRPr lang="en-U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629970" y="2020198"/>
            <a:ext cx="86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Diodo</a:t>
            </a:r>
            <a:endParaRPr lang="en-US" dirty="0"/>
          </a:p>
        </p:txBody>
      </p:sp>
      <p:sp>
        <p:nvSpPr>
          <p:cNvPr id="26" name="25 Elipse"/>
          <p:cNvSpPr/>
          <p:nvPr/>
        </p:nvSpPr>
        <p:spPr>
          <a:xfrm>
            <a:off x="2172876" y="361111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26 Elipse"/>
          <p:cNvSpPr/>
          <p:nvPr/>
        </p:nvSpPr>
        <p:spPr>
          <a:xfrm>
            <a:off x="2172876" y="24928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27 Elipse"/>
          <p:cNvSpPr/>
          <p:nvPr/>
        </p:nvSpPr>
        <p:spPr>
          <a:xfrm>
            <a:off x="2180496" y="184482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23 Conector recto de flecha"/>
          <p:cNvCxnSpPr/>
          <p:nvPr/>
        </p:nvCxnSpPr>
        <p:spPr>
          <a:xfrm>
            <a:off x="1403648" y="1880828"/>
            <a:ext cx="663312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467544" y="161921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Puntos de medición</a:t>
            </a:r>
            <a:endParaRPr lang="en-US" sz="14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2637570" y="1198493"/>
            <a:ext cx="171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Fuente de señales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67 CuadroTexto"/>
              <p:cNvSpPr txBox="1"/>
              <p:nvPr/>
            </p:nvSpPr>
            <p:spPr>
              <a:xfrm>
                <a:off x="5208436" y="2129592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6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436" y="2129592"/>
                <a:ext cx="93610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2" name="1031 Grupo"/>
          <p:cNvGrpSpPr/>
          <p:nvPr/>
        </p:nvGrpSpPr>
        <p:grpSpPr>
          <a:xfrm>
            <a:off x="5832140" y="1332600"/>
            <a:ext cx="2875002" cy="2096400"/>
            <a:chOff x="5832140" y="1332600"/>
            <a:chExt cx="2875002" cy="2096400"/>
          </a:xfrm>
        </p:grpSpPr>
        <p:sp>
          <p:nvSpPr>
            <p:cNvPr id="4" name="3 Triángulo isósceles"/>
            <p:cNvSpPr/>
            <p:nvPr/>
          </p:nvSpPr>
          <p:spPr>
            <a:xfrm>
              <a:off x="6264188" y="1844824"/>
              <a:ext cx="1080120" cy="93610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24 Conector recto"/>
            <p:cNvCxnSpPr/>
            <p:nvPr/>
          </p:nvCxnSpPr>
          <p:spPr>
            <a:xfrm>
              <a:off x="7261665" y="2318400"/>
              <a:ext cx="10187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30 Elipse"/>
            <p:cNvSpPr/>
            <p:nvPr/>
          </p:nvSpPr>
          <p:spPr>
            <a:xfrm>
              <a:off x="8244408" y="227825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32 Conector recto"/>
            <p:cNvCxnSpPr/>
            <p:nvPr/>
          </p:nvCxnSpPr>
          <p:spPr>
            <a:xfrm>
              <a:off x="5904148" y="2060848"/>
              <a:ext cx="4320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5904148" y="1340768"/>
              <a:ext cx="0" cy="720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 flipV="1">
              <a:off x="5912884" y="1332600"/>
              <a:ext cx="1503432" cy="116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7416316" y="1332600"/>
              <a:ext cx="0" cy="985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5904148" y="2560732"/>
              <a:ext cx="4320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CuadroTexto"/>
            <p:cNvSpPr txBox="1"/>
            <p:nvPr/>
          </p:nvSpPr>
          <p:spPr>
            <a:xfrm>
              <a:off x="6300192" y="1849016"/>
              <a:ext cx="440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-</a:t>
              </a:r>
              <a:endParaRPr lang="en-US" dirty="0"/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6300192" y="2353350"/>
              <a:ext cx="440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+</a:t>
              </a:r>
              <a:endParaRPr lang="en-US" dirty="0"/>
            </a:p>
          </p:txBody>
        </p:sp>
        <p:sp>
          <p:nvSpPr>
            <p:cNvPr id="42" name="41 Elipse"/>
            <p:cNvSpPr/>
            <p:nvPr/>
          </p:nvSpPr>
          <p:spPr>
            <a:xfrm>
              <a:off x="5832140" y="252337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43 Grupo"/>
            <p:cNvGrpSpPr/>
            <p:nvPr/>
          </p:nvGrpSpPr>
          <p:grpSpPr>
            <a:xfrm>
              <a:off x="7412476" y="2747898"/>
              <a:ext cx="296416" cy="105038"/>
              <a:chOff x="6640036" y="2554930"/>
              <a:chExt cx="296416" cy="105038"/>
            </a:xfrm>
          </p:grpSpPr>
          <p:cxnSp>
            <p:nvCxnSpPr>
              <p:cNvPr id="43" name="42 Conector recto"/>
              <p:cNvCxnSpPr/>
              <p:nvPr/>
            </p:nvCxnSpPr>
            <p:spPr>
              <a:xfrm>
                <a:off x="6640036" y="2554930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44 Conector recto"/>
              <p:cNvCxnSpPr/>
              <p:nvPr/>
            </p:nvCxnSpPr>
            <p:spPr>
              <a:xfrm>
                <a:off x="6648420" y="2659968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48 Conector recto"/>
            <p:cNvCxnSpPr/>
            <p:nvPr/>
          </p:nvCxnSpPr>
          <p:spPr>
            <a:xfrm>
              <a:off x="7557608" y="2325482"/>
              <a:ext cx="0" cy="4224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51 Grupo"/>
            <p:cNvGrpSpPr/>
            <p:nvPr/>
          </p:nvGrpSpPr>
          <p:grpSpPr>
            <a:xfrm>
              <a:off x="7370106" y="3292604"/>
              <a:ext cx="388012" cy="136396"/>
              <a:chOff x="2008508" y="3796660"/>
              <a:chExt cx="388012" cy="136396"/>
            </a:xfrm>
          </p:grpSpPr>
          <p:cxnSp>
            <p:nvCxnSpPr>
              <p:cNvPr id="53" name="52 Conector recto"/>
              <p:cNvCxnSpPr/>
              <p:nvPr/>
            </p:nvCxnSpPr>
            <p:spPr>
              <a:xfrm>
                <a:off x="2008508" y="3796660"/>
                <a:ext cx="388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53 Conector recto"/>
              <p:cNvCxnSpPr/>
              <p:nvPr/>
            </p:nvCxnSpPr>
            <p:spPr>
              <a:xfrm>
                <a:off x="2059340" y="3861048"/>
                <a:ext cx="29206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54 Conector recto"/>
              <p:cNvCxnSpPr/>
              <p:nvPr/>
            </p:nvCxnSpPr>
            <p:spPr>
              <a:xfrm>
                <a:off x="2102544" y="3933056"/>
                <a:ext cx="21943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55 Conector recto"/>
            <p:cNvCxnSpPr/>
            <p:nvPr/>
          </p:nvCxnSpPr>
          <p:spPr>
            <a:xfrm>
              <a:off x="7566971" y="2866698"/>
              <a:ext cx="0" cy="425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60 Rectángulo"/>
            <p:cNvSpPr/>
            <p:nvPr/>
          </p:nvSpPr>
          <p:spPr>
            <a:xfrm>
              <a:off x="7908052" y="2430604"/>
              <a:ext cx="216024" cy="6459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62 Conector recto"/>
            <p:cNvCxnSpPr>
              <a:endCxn id="61" idx="0"/>
            </p:cNvCxnSpPr>
            <p:nvPr/>
          </p:nvCxnSpPr>
          <p:spPr>
            <a:xfrm>
              <a:off x="8016064" y="2317692"/>
              <a:ext cx="0" cy="1129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>
              <a:off x="8016064" y="3076580"/>
              <a:ext cx="0" cy="1129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flipH="1">
              <a:off x="7556492" y="3189492"/>
              <a:ext cx="4593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68 CuadroTexto"/>
            <p:cNvSpPr txBox="1"/>
            <p:nvPr/>
          </p:nvSpPr>
          <p:spPr>
            <a:xfrm>
              <a:off x="8124076" y="256892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R</a:t>
              </a:r>
              <a:endParaRPr lang="en-US" dirty="0"/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7052241" y="261098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C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71 CuadroTexto"/>
                <p:cNvSpPr txBox="1"/>
                <p:nvPr/>
              </p:nvSpPr>
              <p:spPr>
                <a:xfrm>
                  <a:off x="7771038" y="1876182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7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1038" y="1876182"/>
                  <a:ext cx="93610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72 Conector recto"/>
            <p:cNvCxnSpPr/>
            <p:nvPr/>
          </p:nvCxnSpPr>
          <p:spPr>
            <a:xfrm>
              <a:off x="6776980" y="2596158"/>
              <a:ext cx="0" cy="3917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/>
            <p:nvPr/>
          </p:nvCxnSpPr>
          <p:spPr>
            <a:xfrm>
              <a:off x="6776980" y="1641314"/>
              <a:ext cx="0" cy="3917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75 CuadroTexto"/>
                <p:cNvSpPr txBox="1"/>
                <p:nvPr/>
              </p:nvSpPr>
              <p:spPr>
                <a:xfrm>
                  <a:off x="6306028" y="1344216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 smtClean="0">
                            <a:latin typeface="Cambria Math"/>
                          </a:rPr>
                          <m:t>𝑉</m:t>
                        </m:r>
                        <m:r>
                          <a:rPr lang="es-AR" b="0" i="1" smtClean="0">
                            <a:latin typeface="Cambria Math"/>
                          </a:rPr>
                          <m:t>𝑐𝑐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7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028" y="1344216"/>
                  <a:ext cx="9361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76 CuadroTexto"/>
                <p:cNvSpPr txBox="1"/>
                <p:nvPr/>
              </p:nvSpPr>
              <p:spPr>
                <a:xfrm>
                  <a:off x="6298409" y="2948370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b="0" i="1" smtClean="0">
                            <a:latin typeface="Cambria Math"/>
                          </a:rPr>
                          <m:t>−</m:t>
                        </m:r>
                        <m:r>
                          <a:rPr lang="es-AR" i="1" smtClean="0">
                            <a:latin typeface="Cambria Math"/>
                          </a:rPr>
                          <m:t>𝑉</m:t>
                        </m:r>
                        <m:r>
                          <a:rPr lang="es-AR" b="0" i="1" smtClean="0">
                            <a:latin typeface="Cambria Math"/>
                          </a:rPr>
                          <m:t>𝑐𝑐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7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8409" y="2948370"/>
                  <a:ext cx="9361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9" name="108 CuadroTexto"/>
          <p:cNvSpPr txBox="1"/>
          <p:nvPr/>
        </p:nvSpPr>
        <p:spPr>
          <a:xfrm>
            <a:off x="8376104" y="50154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</a:t>
            </a:r>
            <a:endParaRPr lang="en-US" dirty="0"/>
          </a:p>
        </p:txBody>
      </p:sp>
      <p:grpSp>
        <p:nvGrpSpPr>
          <p:cNvPr id="1033" name="1032 Grupo"/>
          <p:cNvGrpSpPr/>
          <p:nvPr/>
        </p:nvGrpSpPr>
        <p:grpSpPr>
          <a:xfrm>
            <a:off x="3683536" y="3953738"/>
            <a:ext cx="3379058" cy="2715622"/>
            <a:chOff x="3683536" y="3953738"/>
            <a:chExt cx="3379058" cy="2715622"/>
          </a:xfrm>
        </p:grpSpPr>
        <p:sp>
          <p:nvSpPr>
            <p:cNvPr id="85" name="84 Triángulo isósceles"/>
            <p:cNvSpPr/>
            <p:nvPr/>
          </p:nvSpPr>
          <p:spPr>
            <a:xfrm>
              <a:off x="4619640" y="4157248"/>
              <a:ext cx="1080120" cy="93610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85 Conector recto"/>
            <p:cNvCxnSpPr/>
            <p:nvPr/>
          </p:nvCxnSpPr>
          <p:spPr>
            <a:xfrm>
              <a:off x="5617117" y="4630824"/>
              <a:ext cx="10187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86 Elipse"/>
            <p:cNvSpPr/>
            <p:nvPr/>
          </p:nvSpPr>
          <p:spPr>
            <a:xfrm>
              <a:off x="6599860" y="459067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87 Conector recto"/>
            <p:cNvCxnSpPr/>
            <p:nvPr/>
          </p:nvCxnSpPr>
          <p:spPr>
            <a:xfrm>
              <a:off x="4259600" y="4373272"/>
              <a:ext cx="4320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"/>
            <p:cNvCxnSpPr/>
            <p:nvPr/>
          </p:nvCxnSpPr>
          <p:spPr>
            <a:xfrm>
              <a:off x="4259600" y="4873156"/>
              <a:ext cx="4320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92 CuadroTexto"/>
            <p:cNvSpPr txBox="1"/>
            <p:nvPr/>
          </p:nvSpPr>
          <p:spPr>
            <a:xfrm>
              <a:off x="4691648" y="4664448"/>
              <a:ext cx="440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-</a:t>
              </a:r>
              <a:endParaRPr lang="en-US" dirty="0"/>
            </a:p>
          </p:txBody>
        </p:sp>
        <p:sp>
          <p:nvSpPr>
            <p:cNvPr id="94" name="93 CuadroTexto"/>
            <p:cNvSpPr txBox="1"/>
            <p:nvPr/>
          </p:nvSpPr>
          <p:spPr>
            <a:xfrm>
              <a:off x="4655133" y="4188130"/>
              <a:ext cx="440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+</a:t>
              </a:r>
              <a:endParaRPr lang="en-US" dirty="0"/>
            </a:p>
          </p:txBody>
        </p:sp>
        <p:sp>
          <p:nvSpPr>
            <p:cNvPr id="95" name="94 Elipse"/>
            <p:cNvSpPr/>
            <p:nvPr/>
          </p:nvSpPr>
          <p:spPr>
            <a:xfrm>
              <a:off x="4198444" y="43401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95 Grupo"/>
            <p:cNvGrpSpPr/>
            <p:nvPr/>
          </p:nvGrpSpPr>
          <p:grpSpPr>
            <a:xfrm>
              <a:off x="6098566" y="5060322"/>
              <a:ext cx="296416" cy="105038"/>
              <a:chOff x="6640036" y="2554930"/>
              <a:chExt cx="296416" cy="105038"/>
            </a:xfrm>
          </p:grpSpPr>
          <p:cxnSp>
            <p:nvCxnSpPr>
              <p:cNvPr id="97" name="96 Conector recto"/>
              <p:cNvCxnSpPr/>
              <p:nvPr/>
            </p:nvCxnSpPr>
            <p:spPr>
              <a:xfrm>
                <a:off x="6640036" y="2554930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97 Conector recto"/>
              <p:cNvCxnSpPr/>
              <p:nvPr/>
            </p:nvCxnSpPr>
            <p:spPr>
              <a:xfrm>
                <a:off x="6648420" y="2659968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98 Conector recto"/>
            <p:cNvCxnSpPr/>
            <p:nvPr/>
          </p:nvCxnSpPr>
          <p:spPr>
            <a:xfrm>
              <a:off x="6243698" y="4637906"/>
              <a:ext cx="0" cy="4224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99 Grupo"/>
            <p:cNvGrpSpPr/>
            <p:nvPr/>
          </p:nvGrpSpPr>
          <p:grpSpPr>
            <a:xfrm>
              <a:off x="6056196" y="5605028"/>
              <a:ext cx="388012" cy="136396"/>
              <a:chOff x="2008508" y="3796660"/>
              <a:chExt cx="388012" cy="136396"/>
            </a:xfrm>
          </p:grpSpPr>
          <p:cxnSp>
            <p:nvCxnSpPr>
              <p:cNvPr id="101" name="100 Conector recto"/>
              <p:cNvCxnSpPr/>
              <p:nvPr/>
            </p:nvCxnSpPr>
            <p:spPr>
              <a:xfrm>
                <a:off x="2008508" y="3796660"/>
                <a:ext cx="388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101 Conector recto"/>
              <p:cNvCxnSpPr/>
              <p:nvPr/>
            </p:nvCxnSpPr>
            <p:spPr>
              <a:xfrm>
                <a:off x="2059340" y="3861048"/>
                <a:ext cx="29206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102 Conector recto"/>
              <p:cNvCxnSpPr/>
              <p:nvPr/>
            </p:nvCxnSpPr>
            <p:spPr>
              <a:xfrm>
                <a:off x="2102544" y="3933056"/>
                <a:ext cx="21943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103 Conector recto"/>
            <p:cNvCxnSpPr/>
            <p:nvPr/>
          </p:nvCxnSpPr>
          <p:spPr>
            <a:xfrm>
              <a:off x="6253061" y="5179122"/>
              <a:ext cx="0" cy="425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104 Rectángulo"/>
            <p:cNvSpPr/>
            <p:nvPr/>
          </p:nvSpPr>
          <p:spPr>
            <a:xfrm>
              <a:off x="5148064" y="5061814"/>
              <a:ext cx="216024" cy="6459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105 Conector recto"/>
            <p:cNvCxnSpPr/>
            <p:nvPr/>
          </p:nvCxnSpPr>
          <p:spPr>
            <a:xfrm>
              <a:off x="5580092" y="5384802"/>
              <a:ext cx="20213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109 CuadroTexto"/>
            <p:cNvSpPr txBox="1"/>
            <p:nvPr/>
          </p:nvSpPr>
          <p:spPr>
            <a:xfrm>
              <a:off x="6456548" y="492341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C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110 CuadroTexto"/>
                <p:cNvSpPr txBox="1"/>
                <p:nvPr/>
              </p:nvSpPr>
              <p:spPr>
                <a:xfrm>
                  <a:off x="3683536" y="3953738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11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536" y="3953738"/>
                  <a:ext cx="93610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111 CuadroTexto"/>
                <p:cNvSpPr txBox="1"/>
                <p:nvPr/>
              </p:nvSpPr>
              <p:spPr>
                <a:xfrm>
                  <a:off x="6126490" y="4188606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11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6490" y="4188606"/>
                  <a:ext cx="9361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118 Rectángulo"/>
            <p:cNvSpPr/>
            <p:nvPr/>
          </p:nvSpPr>
          <p:spPr>
            <a:xfrm>
              <a:off x="4162440" y="5618342"/>
              <a:ext cx="216024" cy="6459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119 Grupo"/>
            <p:cNvGrpSpPr/>
            <p:nvPr/>
          </p:nvGrpSpPr>
          <p:grpSpPr>
            <a:xfrm>
              <a:off x="4071020" y="6532964"/>
              <a:ext cx="388012" cy="136396"/>
              <a:chOff x="2008508" y="3796660"/>
              <a:chExt cx="388012" cy="136396"/>
            </a:xfrm>
          </p:grpSpPr>
          <p:cxnSp>
            <p:nvCxnSpPr>
              <p:cNvPr id="121" name="120 Conector recto"/>
              <p:cNvCxnSpPr/>
              <p:nvPr/>
            </p:nvCxnSpPr>
            <p:spPr>
              <a:xfrm>
                <a:off x="2008508" y="3796660"/>
                <a:ext cx="388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121 Conector recto"/>
              <p:cNvCxnSpPr/>
              <p:nvPr/>
            </p:nvCxnSpPr>
            <p:spPr>
              <a:xfrm>
                <a:off x="2059340" y="3861048"/>
                <a:ext cx="29206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122 Conector recto"/>
              <p:cNvCxnSpPr/>
              <p:nvPr/>
            </p:nvCxnSpPr>
            <p:spPr>
              <a:xfrm>
                <a:off x="2102544" y="3933056"/>
                <a:ext cx="21943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123 Conector recto"/>
            <p:cNvCxnSpPr/>
            <p:nvPr/>
          </p:nvCxnSpPr>
          <p:spPr>
            <a:xfrm flipH="1">
              <a:off x="4267885" y="6264318"/>
              <a:ext cx="1018" cy="2686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"/>
            <p:cNvCxnSpPr/>
            <p:nvPr/>
          </p:nvCxnSpPr>
          <p:spPr>
            <a:xfrm>
              <a:off x="4263693" y="4869160"/>
              <a:ext cx="0" cy="7406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"/>
            <p:cNvCxnSpPr/>
            <p:nvPr/>
          </p:nvCxnSpPr>
          <p:spPr>
            <a:xfrm flipH="1">
              <a:off x="4274773" y="5396076"/>
              <a:ext cx="637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135 CuadroTexto"/>
            <p:cNvSpPr txBox="1"/>
            <p:nvPr/>
          </p:nvSpPr>
          <p:spPr>
            <a:xfrm>
              <a:off x="5049805" y="494259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R2</a:t>
              </a:r>
              <a:endParaRPr lang="en-US" dirty="0"/>
            </a:p>
          </p:txBody>
        </p:sp>
        <p:cxnSp>
          <p:nvCxnSpPr>
            <p:cNvPr id="137" name="136 Conector recto"/>
            <p:cNvCxnSpPr/>
            <p:nvPr/>
          </p:nvCxnSpPr>
          <p:spPr>
            <a:xfrm flipV="1">
              <a:off x="5782228" y="4638444"/>
              <a:ext cx="0" cy="7449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140 CuadroTexto"/>
            <p:cNvSpPr txBox="1"/>
            <p:nvPr/>
          </p:nvSpPr>
          <p:spPr>
            <a:xfrm>
              <a:off x="3764145" y="575666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R1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242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Rectángulo"/>
          <p:cNvSpPr/>
          <p:nvPr/>
        </p:nvSpPr>
        <p:spPr>
          <a:xfrm>
            <a:off x="929881" y="2155487"/>
            <a:ext cx="1800200" cy="1468544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18 Rectángulo"/>
          <p:cNvSpPr/>
          <p:nvPr/>
        </p:nvSpPr>
        <p:spPr>
          <a:xfrm>
            <a:off x="1261949" y="815719"/>
            <a:ext cx="1612148" cy="79208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20 Rectángulo"/>
          <p:cNvSpPr/>
          <p:nvPr/>
        </p:nvSpPr>
        <p:spPr>
          <a:xfrm>
            <a:off x="3386537" y="2155487"/>
            <a:ext cx="1503784" cy="1396536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9 Rectángulo"/>
          <p:cNvSpPr/>
          <p:nvPr/>
        </p:nvSpPr>
        <p:spPr>
          <a:xfrm>
            <a:off x="3700465" y="2457711"/>
            <a:ext cx="86409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23 Conector recto"/>
          <p:cNvCxnSpPr/>
          <p:nvPr/>
        </p:nvCxnSpPr>
        <p:spPr>
          <a:xfrm>
            <a:off x="2586065" y="2759935"/>
            <a:ext cx="11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2586065" y="2929367"/>
            <a:ext cx="1114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2608925" y="3366371"/>
            <a:ext cx="1498632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2608925" y="3469995"/>
            <a:ext cx="157083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2008611" y="1535799"/>
            <a:ext cx="0" cy="72008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1577953" y="1535799"/>
            <a:ext cx="0" cy="72008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2575801" y="1535799"/>
            <a:ext cx="0" cy="72008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2065281" y="2545525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Tec</a:t>
            </a:r>
            <a:r>
              <a:rPr lang="es-AR" sz="1600" dirty="0" smtClean="0"/>
              <a:t> -</a:t>
            </a:r>
            <a:endParaRPr lang="en-US" sz="16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2063341" y="274558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Tec</a:t>
            </a:r>
            <a:r>
              <a:rPr lang="es-AR" sz="1600" dirty="0" smtClean="0"/>
              <a:t> +</a:t>
            </a:r>
            <a:endParaRPr lang="en-US" sz="16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1281077" y="3213469"/>
            <a:ext cx="1313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Termistor 10k</a:t>
            </a:r>
            <a:endParaRPr lang="en-US" sz="16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2248885" y="125925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Dac0</a:t>
            </a:r>
            <a:endParaRPr lang="en-US" sz="16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1369941" y="126163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A1</a:t>
            </a:r>
            <a:endParaRPr lang="en-US" sz="16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1793977" y="126163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A2</a:t>
            </a:r>
            <a:endParaRPr lang="en-US" sz="16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1289921" y="2195357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Vact</a:t>
            </a:r>
            <a:endParaRPr lang="en-US" sz="16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1729981" y="2192647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Vset</a:t>
            </a:r>
            <a:endParaRPr lang="en-US" sz="16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2248885" y="219236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Vset</a:t>
            </a:r>
            <a:endParaRPr lang="en-US" sz="1600" dirty="0"/>
          </a:p>
        </p:txBody>
      </p:sp>
      <p:sp>
        <p:nvSpPr>
          <p:cNvPr id="22" name="21 Rectángulo"/>
          <p:cNvSpPr/>
          <p:nvPr/>
        </p:nvSpPr>
        <p:spPr>
          <a:xfrm>
            <a:off x="3782581" y="2533911"/>
            <a:ext cx="711696" cy="639688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30 Conector recto"/>
          <p:cNvCxnSpPr/>
          <p:nvPr/>
        </p:nvCxnSpPr>
        <p:spPr>
          <a:xfrm flipV="1">
            <a:off x="4115177" y="2979486"/>
            <a:ext cx="0" cy="392771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flipV="1">
            <a:off x="4172141" y="2957291"/>
            <a:ext cx="0" cy="50058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Elipse"/>
          <p:cNvSpPr/>
          <p:nvPr/>
        </p:nvSpPr>
        <p:spPr>
          <a:xfrm>
            <a:off x="4077645" y="2853755"/>
            <a:ext cx="109736" cy="12220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3 CuadroTexto"/>
          <p:cNvSpPr txBox="1"/>
          <p:nvPr/>
        </p:nvSpPr>
        <p:spPr>
          <a:xfrm>
            <a:off x="1228501" y="787550"/>
            <a:ext cx="1535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500" dirty="0" err="1" smtClean="0"/>
              <a:t>Arduino</a:t>
            </a:r>
            <a:r>
              <a:rPr lang="es-AR" sz="1500" dirty="0" smtClean="0"/>
              <a:t> </a:t>
            </a:r>
            <a:r>
              <a:rPr lang="es-AR" sz="1500" dirty="0" err="1" smtClean="0"/>
              <a:t>Due</a:t>
            </a:r>
            <a:endParaRPr lang="en-US" sz="15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281809" y="2724802"/>
            <a:ext cx="1535028" cy="323165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s-AR" sz="1500" dirty="0" err="1" smtClean="0"/>
              <a:t>Wavelength</a:t>
            </a:r>
            <a:r>
              <a:rPr lang="es-AR" sz="1500" dirty="0" smtClean="0"/>
              <a:t> 3293</a:t>
            </a:r>
            <a:endParaRPr lang="en-US" sz="1500" dirty="0"/>
          </a:p>
        </p:txBody>
      </p:sp>
      <p:sp>
        <p:nvSpPr>
          <p:cNvPr id="56" name="55 CuadroTexto"/>
          <p:cNvSpPr txBox="1"/>
          <p:nvPr/>
        </p:nvSpPr>
        <p:spPr>
          <a:xfrm>
            <a:off x="3306145" y="2111863"/>
            <a:ext cx="1535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500" dirty="0" smtClean="0"/>
              <a:t>Disipador</a:t>
            </a:r>
            <a:endParaRPr lang="en-US" sz="15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3726763" y="2468690"/>
            <a:ext cx="1535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500" dirty="0" smtClean="0"/>
              <a:t>Platina</a:t>
            </a:r>
            <a:endParaRPr lang="en-US" sz="1500" dirty="0"/>
          </a:p>
        </p:txBody>
      </p:sp>
      <p:cxnSp>
        <p:nvCxnSpPr>
          <p:cNvPr id="59" name="58 Conector recto de flecha"/>
          <p:cNvCxnSpPr/>
          <p:nvPr/>
        </p:nvCxnSpPr>
        <p:spPr>
          <a:xfrm flipH="1" flipV="1">
            <a:off x="4314257" y="1891736"/>
            <a:ext cx="180020" cy="607435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3263368" y="1593634"/>
            <a:ext cx="17036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500" dirty="0" err="1" smtClean="0"/>
              <a:t>Peltier</a:t>
            </a:r>
            <a:r>
              <a:rPr lang="es-AR" sz="1500" dirty="0" smtClean="0"/>
              <a:t> 40 x 40 mm</a:t>
            </a:r>
            <a:endParaRPr lang="en-US" sz="1500" dirty="0"/>
          </a:p>
        </p:txBody>
      </p:sp>
      <p:sp>
        <p:nvSpPr>
          <p:cNvPr id="63" name="62 Rectángulo"/>
          <p:cNvSpPr/>
          <p:nvPr/>
        </p:nvSpPr>
        <p:spPr>
          <a:xfrm>
            <a:off x="485669" y="815719"/>
            <a:ext cx="612842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63 CuadroTexto"/>
          <p:cNvSpPr txBox="1"/>
          <p:nvPr/>
        </p:nvSpPr>
        <p:spPr>
          <a:xfrm>
            <a:off x="440818" y="1343528"/>
            <a:ext cx="1535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500" dirty="0" smtClean="0"/>
              <a:t>Pc</a:t>
            </a:r>
            <a:endParaRPr lang="en-US" sz="1500" dirty="0"/>
          </a:p>
        </p:txBody>
      </p:sp>
      <p:cxnSp>
        <p:nvCxnSpPr>
          <p:cNvPr id="65" name="64 Conector recto"/>
          <p:cNvCxnSpPr/>
          <p:nvPr/>
        </p:nvCxnSpPr>
        <p:spPr>
          <a:xfrm>
            <a:off x="1058657" y="1134231"/>
            <a:ext cx="268268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602698" y="967355"/>
            <a:ext cx="658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USB</a:t>
            </a:r>
            <a:endParaRPr lang="en-US" sz="1600" dirty="0"/>
          </a:p>
        </p:txBody>
      </p:sp>
      <p:grpSp>
        <p:nvGrpSpPr>
          <p:cNvPr id="150" name="149 Grupo"/>
          <p:cNvGrpSpPr/>
          <p:nvPr/>
        </p:nvGrpSpPr>
        <p:grpSpPr>
          <a:xfrm>
            <a:off x="547500" y="4005064"/>
            <a:ext cx="7173988" cy="2664296"/>
            <a:chOff x="547500" y="4005064"/>
            <a:chExt cx="7173988" cy="2664296"/>
          </a:xfrm>
        </p:grpSpPr>
        <p:sp>
          <p:nvSpPr>
            <p:cNvPr id="38" name="37 Rectángulo"/>
            <p:cNvSpPr/>
            <p:nvPr/>
          </p:nvSpPr>
          <p:spPr>
            <a:xfrm>
              <a:off x="1098512" y="4005064"/>
              <a:ext cx="1870454" cy="266429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3439681" y="4005064"/>
              <a:ext cx="2088232" cy="266429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1098511" y="4005064"/>
              <a:ext cx="1231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err="1" smtClean="0">
                  <a:solidFill>
                    <a:srgbClr val="C00000"/>
                  </a:solidFill>
                </a:rPr>
                <a:t>Python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3445440" y="4005064"/>
              <a:ext cx="1231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err="1" smtClean="0">
                  <a:solidFill>
                    <a:srgbClr val="00B050"/>
                  </a:solidFill>
                </a:rPr>
                <a:t>Arduino</a:t>
              </a:r>
              <a:r>
                <a:rPr lang="es-AR" sz="1400" dirty="0" smtClean="0">
                  <a:solidFill>
                    <a:srgbClr val="00B050"/>
                  </a:solidFill>
                </a:rPr>
                <a:t> </a:t>
              </a:r>
              <a:r>
                <a:rPr lang="es-AR" sz="1400" dirty="0" err="1" smtClean="0">
                  <a:solidFill>
                    <a:srgbClr val="00B050"/>
                  </a:solidFill>
                </a:rPr>
                <a:t>Due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1846743" y="4590488"/>
              <a:ext cx="276587" cy="9928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3833346" y="4575578"/>
              <a:ext cx="351169" cy="10483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61 CuadroTexto"/>
            <p:cNvSpPr txBox="1"/>
            <p:nvPr/>
          </p:nvSpPr>
          <p:spPr>
            <a:xfrm>
              <a:off x="1770478" y="4325838"/>
              <a:ext cx="6117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 err="1" smtClean="0"/>
                <a:t>T_set</a:t>
              </a:r>
              <a:endParaRPr lang="en-US" sz="1200" dirty="0"/>
            </a:p>
          </p:txBody>
        </p:sp>
        <p:cxnSp>
          <p:nvCxnSpPr>
            <p:cNvPr id="66" name="65 Conector recto de flecha"/>
            <p:cNvCxnSpPr/>
            <p:nvPr/>
          </p:nvCxnSpPr>
          <p:spPr>
            <a:xfrm>
              <a:off x="2843808" y="4622735"/>
              <a:ext cx="879925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66 CuadroTexto"/>
            <p:cNvSpPr txBox="1"/>
            <p:nvPr/>
          </p:nvSpPr>
          <p:spPr>
            <a:xfrm>
              <a:off x="3772573" y="4312761"/>
              <a:ext cx="577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 err="1" smtClean="0"/>
                <a:t>T_set</a:t>
              </a:r>
              <a:endParaRPr lang="en-US" sz="1200" dirty="0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813276" y="4140617"/>
              <a:ext cx="1908212" cy="1630895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75 CuadroTexto"/>
            <p:cNvSpPr txBox="1"/>
            <p:nvPr/>
          </p:nvSpPr>
          <p:spPr>
            <a:xfrm>
              <a:off x="6012218" y="484787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err="1" smtClean="0"/>
                <a:t>Vact</a:t>
              </a:r>
              <a:endParaRPr lang="en-US" sz="1600" dirty="0"/>
            </a:p>
          </p:txBody>
        </p:sp>
        <p:sp>
          <p:nvSpPr>
            <p:cNvPr id="77" name="76 CuadroTexto"/>
            <p:cNvSpPr txBox="1"/>
            <p:nvPr/>
          </p:nvSpPr>
          <p:spPr>
            <a:xfrm>
              <a:off x="6012218" y="511774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err="1" smtClean="0"/>
                <a:t>Vset</a:t>
              </a:r>
              <a:endParaRPr lang="en-US" sz="1600" dirty="0"/>
            </a:p>
          </p:txBody>
        </p:sp>
        <p:sp>
          <p:nvSpPr>
            <p:cNvPr id="78" name="77 CuadroTexto"/>
            <p:cNvSpPr txBox="1"/>
            <p:nvPr/>
          </p:nvSpPr>
          <p:spPr>
            <a:xfrm>
              <a:off x="6001308" y="445713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err="1" smtClean="0"/>
                <a:t>Vset</a:t>
              </a:r>
              <a:endParaRPr lang="en-US" sz="1600" dirty="0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4645619" y="4572403"/>
              <a:ext cx="320706" cy="10801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79 CuadroTexto"/>
            <p:cNvSpPr txBox="1"/>
            <p:nvPr/>
          </p:nvSpPr>
          <p:spPr>
            <a:xfrm>
              <a:off x="4547421" y="4312762"/>
              <a:ext cx="628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 err="1" smtClean="0"/>
                <a:t>V_set</a:t>
              </a:r>
              <a:endParaRPr lang="en-US" sz="1200" dirty="0"/>
            </a:p>
          </p:txBody>
        </p:sp>
        <p:cxnSp>
          <p:nvCxnSpPr>
            <p:cNvPr id="82" name="81 Conector recto de flecha"/>
            <p:cNvCxnSpPr/>
            <p:nvPr/>
          </p:nvCxnSpPr>
          <p:spPr>
            <a:xfrm>
              <a:off x="5165204" y="4635134"/>
              <a:ext cx="83610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 de flecha"/>
            <p:cNvCxnSpPr/>
            <p:nvPr/>
          </p:nvCxnSpPr>
          <p:spPr>
            <a:xfrm>
              <a:off x="4301108" y="4631422"/>
              <a:ext cx="302442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 de flecha"/>
            <p:cNvCxnSpPr/>
            <p:nvPr/>
          </p:nvCxnSpPr>
          <p:spPr>
            <a:xfrm flipH="1" flipV="1">
              <a:off x="4918892" y="5023430"/>
              <a:ext cx="1039848" cy="910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4 CuadroTexto"/>
            <p:cNvSpPr txBox="1"/>
            <p:nvPr/>
          </p:nvSpPr>
          <p:spPr>
            <a:xfrm>
              <a:off x="5055054" y="4350586"/>
              <a:ext cx="6142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Dac0</a:t>
              </a:r>
              <a:endParaRPr lang="en-US" sz="1400" dirty="0"/>
            </a:p>
          </p:txBody>
        </p:sp>
        <p:sp>
          <p:nvSpPr>
            <p:cNvPr id="86" name="85 CuadroTexto"/>
            <p:cNvSpPr txBox="1"/>
            <p:nvPr/>
          </p:nvSpPr>
          <p:spPr>
            <a:xfrm>
              <a:off x="5167873" y="4725144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A1</a:t>
              </a:r>
              <a:endParaRPr lang="en-US" sz="1400" dirty="0"/>
            </a:p>
          </p:txBody>
        </p:sp>
        <p:cxnSp>
          <p:nvCxnSpPr>
            <p:cNvPr id="87" name="86 Conector recto de flecha"/>
            <p:cNvCxnSpPr/>
            <p:nvPr/>
          </p:nvCxnSpPr>
          <p:spPr>
            <a:xfrm flipV="1">
              <a:off x="4373116" y="5111672"/>
              <a:ext cx="0" cy="17534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87 CuadroTexto"/>
            <p:cNvSpPr txBox="1"/>
            <p:nvPr/>
          </p:nvSpPr>
          <p:spPr>
            <a:xfrm>
              <a:off x="5176237" y="5032538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A2</a:t>
              </a:r>
              <a:endParaRPr lang="en-US" sz="1400" dirty="0"/>
            </a:p>
          </p:txBody>
        </p:sp>
        <p:cxnSp>
          <p:nvCxnSpPr>
            <p:cNvPr id="89" name="88 Conector recto de flecha"/>
            <p:cNvCxnSpPr/>
            <p:nvPr/>
          </p:nvCxnSpPr>
          <p:spPr>
            <a:xfrm flipH="1" flipV="1">
              <a:off x="2810345" y="5013176"/>
              <a:ext cx="897559" cy="189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90 CuadroTexto"/>
            <p:cNvSpPr txBox="1"/>
            <p:nvPr/>
          </p:nvSpPr>
          <p:spPr>
            <a:xfrm>
              <a:off x="1778737" y="4978915"/>
              <a:ext cx="56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 err="1" smtClean="0"/>
                <a:t>T_set</a:t>
              </a:r>
              <a:endParaRPr lang="en-US" sz="1200" dirty="0"/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1845619" y="4924909"/>
              <a:ext cx="278889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3838959" y="4968354"/>
              <a:ext cx="329795" cy="10801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93 Rectángulo"/>
            <p:cNvSpPr/>
            <p:nvPr/>
          </p:nvSpPr>
          <p:spPr>
            <a:xfrm>
              <a:off x="4168478" y="4969300"/>
              <a:ext cx="329795" cy="10801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94 Rectángulo"/>
            <p:cNvSpPr/>
            <p:nvPr/>
          </p:nvSpPr>
          <p:spPr>
            <a:xfrm>
              <a:off x="4493395" y="4969423"/>
              <a:ext cx="329795" cy="10801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96 Conector recto"/>
            <p:cNvCxnSpPr/>
            <p:nvPr/>
          </p:nvCxnSpPr>
          <p:spPr>
            <a:xfrm>
              <a:off x="4373116" y="5290160"/>
              <a:ext cx="1585624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100 Rectángulo"/>
            <p:cNvSpPr/>
            <p:nvPr/>
          </p:nvSpPr>
          <p:spPr>
            <a:xfrm>
              <a:off x="2126774" y="4924909"/>
              <a:ext cx="278889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101 Rectángulo"/>
            <p:cNvSpPr/>
            <p:nvPr/>
          </p:nvSpPr>
          <p:spPr>
            <a:xfrm>
              <a:off x="2405663" y="4924909"/>
              <a:ext cx="278889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109 CuadroTexto"/>
            <p:cNvSpPr txBox="1"/>
            <p:nvPr/>
          </p:nvSpPr>
          <p:spPr>
            <a:xfrm>
              <a:off x="1817819" y="4614356"/>
              <a:ext cx="564380" cy="44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=</a:t>
              </a:r>
              <a:endParaRPr lang="en-US" dirty="0"/>
            </a:p>
          </p:txBody>
        </p:sp>
        <p:cxnSp>
          <p:nvCxnSpPr>
            <p:cNvPr id="114" name="113 Conector recto de flecha"/>
            <p:cNvCxnSpPr/>
            <p:nvPr/>
          </p:nvCxnSpPr>
          <p:spPr>
            <a:xfrm>
              <a:off x="1347694" y="4827632"/>
              <a:ext cx="0" cy="42567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115 Conector recto"/>
            <p:cNvCxnSpPr/>
            <p:nvPr/>
          </p:nvCxnSpPr>
          <p:spPr>
            <a:xfrm>
              <a:off x="1345769" y="4825253"/>
              <a:ext cx="468032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119 CuadroTexto"/>
            <p:cNvSpPr txBox="1"/>
            <p:nvPr/>
          </p:nvSpPr>
          <p:spPr>
            <a:xfrm>
              <a:off x="1265601" y="5270728"/>
              <a:ext cx="1248456" cy="461665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1200" dirty="0" smtClean="0"/>
                <a:t>Espera 2 min para </a:t>
              </a:r>
              <a:r>
                <a:rPr lang="es-AR" sz="1200" dirty="0" err="1" smtClean="0"/>
                <a:t>termalizar</a:t>
              </a:r>
              <a:endParaRPr lang="en-US" sz="1200" dirty="0"/>
            </a:p>
          </p:txBody>
        </p:sp>
        <p:cxnSp>
          <p:nvCxnSpPr>
            <p:cNvPr id="121" name="120 Conector recto de flecha"/>
            <p:cNvCxnSpPr/>
            <p:nvPr/>
          </p:nvCxnSpPr>
          <p:spPr>
            <a:xfrm flipH="1">
              <a:off x="1345769" y="5751369"/>
              <a:ext cx="1925" cy="17589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122 CuadroTexto"/>
            <p:cNvSpPr txBox="1"/>
            <p:nvPr/>
          </p:nvSpPr>
          <p:spPr>
            <a:xfrm>
              <a:off x="1281077" y="5983323"/>
              <a:ext cx="1248456" cy="461665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1200" dirty="0" smtClean="0"/>
                <a:t>Realiza medición placa audio</a:t>
              </a:r>
              <a:endParaRPr lang="en-US" sz="1200" dirty="0"/>
            </a:p>
          </p:txBody>
        </p:sp>
        <p:cxnSp>
          <p:nvCxnSpPr>
            <p:cNvPr id="124" name="123 Conector recto de flecha"/>
            <p:cNvCxnSpPr/>
            <p:nvPr/>
          </p:nvCxnSpPr>
          <p:spPr>
            <a:xfrm>
              <a:off x="788967" y="4653136"/>
              <a:ext cx="86099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Conector recto"/>
            <p:cNvCxnSpPr/>
            <p:nvPr/>
          </p:nvCxnSpPr>
          <p:spPr>
            <a:xfrm>
              <a:off x="792090" y="6525344"/>
              <a:ext cx="57160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"/>
            <p:cNvCxnSpPr/>
            <p:nvPr/>
          </p:nvCxnSpPr>
          <p:spPr>
            <a:xfrm flipH="1">
              <a:off x="1369941" y="6428417"/>
              <a:ext cx="1" cy="9692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132 Conector recto"/>
            <p:cNvCxnSpPr/>
            <p:nvPr/>
          </p:nvCxnSpPr>
          <p:spPr>
            <a:xfrm>
              <a:off x="788967" y="4658363"/>
              <a:ext cx="3124" cy="186698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142 CuadroTexto"/>
            <p:cNvSpPr txBox="1"/>
            <p:nvPr/>
          </p:nvSpPr>
          <p:spPr>
            <a:xfrm>
              <a:off x="547500" y="4334988"/>
              <a:ext cx="1266301" cy="276999"/>
            </a:xfrm>
            <a:prstGeom prst="rect">
              <a:avLst/>
            </a:prstGeom>
            <a:solidFill>
              <a:schemeClr val="bg1">
                <a:alpha val="9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AR" sz="1200" dirty="0" err="1" smtClean="0"/>
                <a:t>T_set</a:t>
              </a:r>
              <a:r>
                <a:rPr lang="es-AR" sz="1200" dirty="0" smtClean="0"/>
                <a:t> += </a:t>
              </a:r>
              <a:r>
                <a:rPr lang="es-AR" sz="1200" dirty="0" err="1" smtClean="0"/>
                <a:t>delta_T</a:t>
              </a:r>
              <a:endParaRPr lang="en-US" sz="1200" dirty="0"/>
            </a:p>
          </p:txBody>
        </p:sp>
        <p:cxnSp>
          <p:nvCxnSpPr>
            <p:cNvPr id="145" name="144 Conector recto de flecha"/>
            <p:cNvCxnSpPr/>
            <p:nvPr/>
          </p:nvCxnSpPr>
          <p:spPr>
            <a:xfrm>
              <a:off x="4008930" y="4701604"/>
              <a:ext cx="0" cy="23908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146 CuadroTexto"/>
            <p:cNvSpPr txBox="1"/>
            <p:nvPr/>
          </p:nvSpPr>
          <p:spPr>
            <a:xfrm>
              <a:off x="5953874" y="4132922"/>
              <a:ext cx="1535028" cy="3231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s-AR" sz="1500" dirty="0" err="1" smtClean="0"/>
                <a:t>Wavelength</a:t>
              </a:r>
              <a:r>
                <a:rPr lang="es-AR" sz="1500" dirty="0" smtClean="0"/>
                <a:t> 3293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423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176 Grupo"/>
          <p:cNvGrpSpPr/>
          <p:nvPr/>
        </p:nvGrpSpPr>
        <p:grpSpPr>
          <a:xfrm>
            <a:off x="683568" y="1227232"/>
            <a:ext cx="7010866" cy="5442128"/>
            <a:chOff x="683568" y="1227232"/>
            <a:chExt cx="7010866" cy="5442128"/>
          </a:xfrm>
        </p:grpSpPr>
        <p:sp>
          <p:nvSpPr>
            <p:cNvPr id="46" name="45 CuadroTexto"/>
            <p:cNvSpPr txBox="1"/>
            <p:nvPr/>
          </p:nvSpPr>
          <p:spPr>
            <a:xfrm>
              <a:off x="3059832" y="1862130"/>
              <a:ext cx="1368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Muestras*</a:t>
              </a:r>
              <a:r>
                <a:rPr lang="es-AR" sz="1000" dirty="0" err="1" smtClean="0"/>
                <a:t>ch_out</a:t>
              </a:r>
              <a:endParaRPr lang="en-US" sz="1000" dirty="0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683568" y="1268760"/>
              <a:ext cx="2016224" cy="8579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691404" y="1268760"/>
              <a:ext cx="20005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Ingreso de </a:t>
              </a:r>
              <a:r>
                <a:rPr lang="es-AR" sz="1000" dirty="0" err="1" smtClean="0"/>
                <a:t>parametros</a:t>
              </a:r>
              <a:r>
                <a:rPr lang="es-AR" sz="1000" dirty="0" smtClean="0"/>
                <a:t>: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s-AR" sz="1000" dirty="0" err="1" smtClean="0"/>
                <a:t>Matriz_out</a:t>
              </a:r>
              <a:r>
                <a:rPr lang="es-AR" sz="1000" dirty="0" smtClean="0"/>
                <a:t> de 3 dimensiones [</a:t>
              </a:r>
              <a:r>
                <a:rPr lang="es-AR" sz="1000" dirty="0" err="1" smtClean="0"/>
                <a:t>pasos,muestras,ch_out</a:t>
              </a:r>
              <a:r>
                <a:rPr lang="es-AR" sz="1000" dirty="0" smtClean="0"/>
                <a:t> ]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s-AR" sz="1000" dirty="0" err="1" smtClean="0"/>
                <a:t>Frec</a:t>
              </a:r>
              <a:r>
                <a:rPr lang="es-AR" sz="1000" dirty="0" smtClean="0"/>
                <a:t> </a:t>
              </a:r>
              <a:r>
                <a:rPr lang="es-AR" sz="1000" dirty="0" err="1" smtClean="0"/>
                <a:t>sampleo</a:t>
              </a:r>
              <a:endParaRPr lang="es-AR" sz="1000" dirty="0" smtClean="0"/>
            </a:p>
            <a:p>
              <a:pPr marL="171450" indent="-171450">
                <a:buFont typeface="Arial" pitchFamily="34" charset="0"/>
                <a:buChar char="•"/>
              </a:pPr>
              <a:r>
                <a:rPr lang="es-AR" sz="1000" dirty="0" smtClean="0"/>
                <a:t>Corrección retardo</a:t>
              </a:r>
              <a:endParaRPr lang="en-US" sz="1000" dirty="0"/>
            </a:p>
          </p:txBody>
        </p:sp>
        <p:cxnSp>
          <p:nvCxnSpPr>
            <p:cNvPr id="29" name="28 Conector recto de flecha"/>
            <p:cNvCxnSpPr/>
            <p:nvPr/>
          </p:nvCxnSpPr>
          <p:spPr>
            <a:xfrm>
              <a:off x="2739655" y="1502351"/>
              <a:ext cx="245161" cy="0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30 Rectángulo"/>
            <p:cNvSpPr/>
            <p:nvPr/>
          </p:nvSpPr>
          <p:spPr>
            <a:xfrm>
              <a:off x="3059832" y="1268760"/>
              <a:ext cx="2088232" cy="5828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3021947" y="1227232"/>
              <a:ext cx="21596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Inicializa buffers :</a:t>
              </a:r>
            </a:p>
            <a:p>
              <a:r>
                <a:rPr lang="es-AR" sz="1000" dirty="0" smtClean="0"/>
                <a:t>Define el buffer de salida (</a:t>
              </a:r>
              <a:r>
                <a:rPr lang="es-AR" sz="1000" dirty="0" err="1" smtClean="0">
                  <a:solidFill>
                    <a:srgbClr val="C00000"/>
                  </a:solidFill>
                </a:rPr>
                <a:t>Buffer_out</a:t>
              </a:r>
              <a:r>
                <a:rPr lang="es-AR" sz="1000" dirty="0" smtClean="0"/>
                <a:t>) y entrada (</a:t>
              </a:r>
              <a:r>
                <a:rPr lang="es-AR" sz="1000" dirty="0" err="1" smtClean="0">
                  <a:solidFill>
                    <a:srgbClr val="00B050"/>
                  </a:solidFill>
                </a:rPr>
                <a:t>Buffer_in</a:t>
              </a:r>
              <a:r>
                <a:rPr lang="es-AR" sz="1000" dirty="0" smtClean="0"/>
                <a:t>)</a:t>
              </a:r>
              <a:endParaRPr lang="en-US" sz="1000" dirty="0"/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3067668" y="1890818"/>
              <a:ext cx="1144292" cy="21602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34 Rectángulo"/>
            <p:cNvSpPr/>
            <p:nvPr/>
          </p:nvSpPr>
          <p:spPr>
            <a:xfrm>
              <a:off x="3067668" y="2146621"/>
              <a:ext cx="1720356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35 Conector recto de flecha"/>
            <p:cNvCxnSpPr/>
            <p:nvPr/>
          </p:nvCxnSpPr>
          <p:spPr>
            <a:xfrm flipH="1">
              <a:off x="4027454" y="1620728"/>
              <a:ext cx="528111" cy="270093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/>
            <p:nvPr/>
          </p:nvCxnSpPr>
          <p:spPr>
            <a:xfrm>
              <a:off x="4119952" y="1737672"/>
              <a:ext cx="435613" cy="30629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46 CuadroTexto"/>
            <p:cNvSpPr txBox="1"/>
            <p:nvPr/>
          </p:nvSpPr>
          <p:spPr>
            <a:xfrm>
              <a:off x="3018304" y="2122082"/>
              <a:ext cx="16397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(</a:t>
              </a:r>
              <a:r>
                <a:rPr lang="es-AR" sz="1000" dirty="0" err="1" smtClean="0"/>
                <a:t>Muestras+retardo</a:t>
              </a:r>
              <a:r>
                <a:rPr lang="es-AR" sz="1000" dirty="0" smtClean="0"/>
                <a:t>)*</a:t>
              </a:r>
              <a:r>
                <a:rPr lang="es-AR" sz="1000" dirty="0" err="1" smtClean="0"/>
                <a:t>ch_in</a:t>
              </a:r>
              <a:endParaRPr lang="en-US" sz="1000" dirty="0"/>
            </a:p>
          </p:txBody>
        </p:sp>
        <p:cxnSp>
          <p:nvCxnSpPr>
            <p:cNvPr id="48" name="47 Conector recto de flecha"/>
            <p:cNvCxnSpPr/>
            <p:nvPr/>
          </p:nvCxnSpPr>
          <p:spPr>
            <a:xfrm>
              <a:off x="5206941" y="1504231"/>
              <a:ext cx="252028" cy="0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48 Rectángulo"/>
            <p:cNvSpPr/>
            <p:nvPr/>
          </p:nvSpPr>
          <p:spPr>
            <a:xfrm>
              <a:off x="5472628" y="1278632"/>
              <a:ext cx="2016224" cy="6841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5480464" y="1268760"/>
              <a:ext cx="20005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Inicializa </a:t>
              </a:r>
              <a:r>
                <a:rPr lang="es-AR" sz="1000" i="1" dirty="0" err="1" smtClean="0"/>
                <a:t>threads</a:t>
              </a:r>
              <a:r>
                <a:rPr lang="es-AR" sz="1000" dirty="0" smtClean="0"/>
                <a:t> de escritura en buffer de salida (</a:t>
              </a:r>
              <a:r>
                <a:rPr lang="es-AR" sz="1000" dirty="0" smtClean="0">
                  <a:solidFill>
                    <a:srgbClr val="C00000"/>
                  </a:solidFill>
                </a:rPr>
                <a:t>productor</a:t>
              </a:r>
              <a:r>
                <a:rPr lang="es-AR" sz="1000" dirty="0" smtClean="0"/>
                <a:t>) y lectura del buffer de entrada (</a:t>
              </a:r>
              <a:r>
                <a:rPr lang="es-AR" sz="1000" dirty="0" smtClean="0">
                  <a:solidFill>
                    <a:srgbClr val="00B050"/>
                  </a:solidFill>
                </a:rPr>
                <a:t>consumidor</a:t>
              </a:r>
              <a:r>
                <a:rPr lang="es-AR" sz="1000" dirty="0" smtClean="0"/>
                <a:t>)</a:t>
              </a:r>
              <a:endParaRPr lang="en-US" sz="1000" dirty="0"/>
            </a:p>
          </p:txBody>
        </p:sp>
        <p:sp>
          <p:nvSpPr>
            <p:cNvPr id="53" name="52 Rectángulo"/>
            <p:cNvSpPr/>
            <p:nvPr/>
          </p:nvSpPr>
          <p:spPr>
            <a:xfrm>
              <a:off x="2123728" y="2865505"/>
              <a:ext cx="2232248" cy="23114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4972451" y="2865504"/>
              <a:ext cx="2335853" cy="231143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2123728" y="2872681"/>
              <a:ext cx="1231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>
                  <a:solidFill>
                    <a:srgbClr val="C00000"/>
                  </a:solidFill>
                </a:rPr>
                <a:t>Productor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56" name="55 CuadroTexto"/>
            <p:cNvSpPr txBox="1"/>
            <p:nvPr/>
          </p:nvSpPr>
          <p:spPr>
            <a:xfrm>
              <a:off x="4972451" y="2852936"/>
              <a:ext cx="1231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>
                  <a:solidFill>
                    <a:srgbClr val="00B050"/>
                  </a:solidFill>
                </a:rPr>
                <a:t>Consumidor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grpSp>
          <p:nvGrpSpPr>
            <p:cNvPr id="63" name="62 Grupo"/>
            <p:cNvGrpSpPr/>
            <p:nvPr/>
          </p:nvGrpSpPr>
          <p:grpSpPr>
            <a:xfrm>
              <a:off x="2966648" y="3197724"/>
              <a:ext cx="936104" cy="569757"/>
              <a:chOff x="323528" y="3190061"/>
              <a:chExt cx="936104" cy="569757"/>
            </a:xfrm>
          </p:grpSpPr>
          <p:sp>
            <p:nvSpPr>
              <p:cNvPr id="57" name="56 Rectángulo"/>
              <p:cNvSpPr/>
              <p:nvPr/>
            </p:nvSpPr>
            <p:spPr>
              <a:xfrm>
                <a:off x="323528" y="3190061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57 Rectángulo"/>
              <p:cNvSpPr/>
              <p:nvPr/>
            </p:nvSpPr>
            <p:spPr>
              <a:xfrm>
                <a:off x="323528" y="3284984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58 Rectángulo"/>
              <p:cNvSpPr/>
              <p:nvPr/>
            </p:nvSpPr>
            <p:spPr>
              <a:xfrm>
                <a:off x="323528" y="3379907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59 Rectángulo"/>
              <p:cNvSpPr/>
              <p:nvPr/>
            </p:nvSpPr>
            <p:spPr>
              <a:xfrm>
                <a:off x="323528" y="3474830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60 Rectángulo"/>
              <p:cNvSpPr/>
              <p:nvPr/>
            </p:nvSpPr>
            <p:spPr>
              <a:xfrm>
                <a:off x="323528" y="3567577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61 Rectángulo"/>
              <p:cNvSpPr/>
              <p:nvPr/>
            </p:nvSpPr>
            <p:spPr>
              <a:xfrm>
                <a:off x="323528" y="3664895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63 Grupo"/>
            <p:cNvGrpSpPr/>
            <p:nvPr/>
          </p:nvGrpSpPr>
          <p:grpSpPr>
            <a:xfrm>
              <a:off x="5148064" y="4463164"/>
              <a:ext cx="1155418" cy="569757"/>
              <a:chOff x="323528" y="3190061"/>
              <a:chExt cx="936104" cy="569757"/>
            </a:xfrm>
          </p:grpSpPr>
          <p:sp>
            <p:nvSpPr>
              <p:cNvPr id="65" name="64 Rectángulo"/>
              <p:cNvSpPr/>
              <p:nvPr/>
            </p:nvSpPr>
            <p:spPr>
              <a:xfrm>
                <a:off x="323528" y="3190061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65 Rectángulo"/>
              <p:cNvSpPr/>
              <p:nvPr/>
            </p:nvSpPr>
            <p:spPr>
              <a:xfrm>
                <a:off x="323528" y="3284984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66 Rectángulo"/>
              <p:cNvSpPr/>
              <p:nvPr/>
            </p:nvSpPr>
            <p:spPr>
              <a:xfrm>
                <a:off x="323528" y="3379907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67 Rectángulo"/>
              <p:cNvSpPr/>
              <p:nvPr/>
            </p:nvSpPr>
            <p:spPr>
              <a:xfrm>
                <a:off x="323528" y="3474830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68 Rectángulo"/>
              <p:cNvSpPr/>
              <p:nvPr/>
            </p:nvSpPr>
            <p:spPr>
              <a:xfrm>
                <a:off x="323528" y="3567577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69 Rectángulo"/>
              <p:cNvSpPr/>
              <p:nvPr/>
            </p:nvSpPr>
            <p:spPr>
              <a:xfrm>
                <a:off x="323528" y="3664895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71 Rectángulo"/>
            <p:cNvSpPr/>
            <p:nvPr/>
          </p:nvSpPr>
          <p:spPr>
            <a:xfrm>
              <a:off x="2966648" y="3926309"/>
              <a:ext cx="936104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148240" y="4150823"/>
              <a:ext cx="1155242" cy="10801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2972994" y="3286102"/>
              <a:ext cx="936104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86 Conector recto de flecha"/>
            <p:cNvCxnSpPr/>
            <p:nvPr/>
          </p:nvCxnSpPr>
          <p:spPr>
            <a:xfrm>
              <a:off x="4059177" y="3332466"/>
              <a:ext cx="0" cy="580469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89 CuadroTexto"/>
            <p:cNvSpPr txBox="1"/>
            <p:nvPr/>
          </p:nvSpPr>
          <p:spPr>
            <a:xfrm>
              <a:off x="2174892" y="3179933"/>
              <a:ext cx="1368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err="1" smtClean="0"/>
                <a:t>Matriz_out</a:t>
              </a:r>
              <a:endParaRPr lang="en-US" sz="1000" dirty="0"/>
            </a:p>
          </p:txBody>
        </p:sp>
        <p:sp>
          <p:nvSpPr>
            <p:cNvPr id="91" name="90 CuadroTexto"/>
            <p:cNvSpPr txBox="1"/>
            <p:nvPr/>
          </p:nvSpPr>
          <p:spPr>
            <a:xfrm>
              <a:off x="2885767" y="4003051"/>
              <a:ext cx="1116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err="1" smtClean="0"/>
                <a:t>Buffer_out</a:t>
              </a:r>
              <a:r>
                <a:rPr lang="es-AR" sz="1000" dirty="0" smtClean="0"/>
                <a:t> / parlante</a:t>
              </a:r>
              <a:endParaRPr lang="en-US" sz="1000" dirty="0"/>
            </a:p>
          </p:txBody>
        </p:sp>
        <p:sp>
          <p:nvSpPr>
            <p:cNvPr id="92" name="91 CuadroTexto"/>
            <p:cNvSpPr txBox="1"/>
            <p:nvPr/>
          </p:nvSpPr>
          <p:spPr>
            <a:xfrm>
              <a:off x="5194165" y="3788750"/>
              <a:ext cx="1116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err="1" smtClean="0"/>
                <a:t>Buffer_in</a:t>
              </a:r>
              <a:r>
                <a:rPr lang="es-AR" sz="1000" dirty="0" smtClean="0"/>
                <a:t> / micrófono</a:t>
              </a:r>
              <a:endParaRPr lang="en-US" sz="1000" dirty="0"/>
            </a:p>
          </p:txBody>
        </p:sp>
        <p:sp>
          <p:nvSpPr>
            <p:cNvPr id="93" name="92 CuadroTexto"/>
            <p:cNvSpPr txBox="1"/>
            <p:nvPr/>
          </p:nvSpPr>
          <p:spPr>
            <a:xfrm>
              <a:off x="6326282" y="4737227"/>
              <a:ext cx="1368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err="1" smtClean="0"/>
                <a:t>Matriz_in</a:t>
              </a:r>
              <a:endParaRPr lang="en-US" sz="1000" dirty="0"/>
            </a:p>
          </p:txBody>
        </p:sp>
        <p:cxnSp>
          <p:nvCxnSpPr>
            <p:cNvPr id="94" name="93 Conector recto de flecha"/>
            <p:cNvCxnSpPr/>
            <p:nvPr/>
          </p:nvCxnSpPr>
          <p:spPr>
            <a:xfrm>
              <a:off x="4211960" y="4087426"/>
              <a:ext cx="921379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97 CuadroTexto"/>
            <p:cNvSpPr txBox="1"/>
            <p:nvPr/>
          </p:nvSpPr>
          <p:spPr>
            <a:xfrm>
              <a:off x="4427984" y="3830851"/>
              <a:ext cx="8054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Lock1</a:t>
              </a:r>
              <a:endParaRPr lang="en-US" sz="1000" dirty="0"/>
            </a:p>
          </p:txBody>
        </p:sp>
        <p:sp>
          <p:nvSpPr>
            <p:cNvPr id="100" name="99 Rectángulo"/>
            <p:cNvSpPr/>
            <p:nvPr/>
          </p:nvSpPr>
          <p:spPr>
            <a:xfrm>
              <a:off x="5161428" y="4551542"/>
              <a:ext cx="1155242" cy="108012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100 Conector recto de flecha"/>
            <p:cNvCxnSpPr/>
            <p:nvPr/>
          </p:nvCxnSpPr>
          <p:spPr>
            <a:xfrm>
              <a:off x="5068220" y="4189535"/>
              <a:ext cx="0" cy="44140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102 Conector recto de flecha"/>
            <p:cNvCxnSpPr/>
            <p:nvPr/>
          </p:nvCxnSpPr>
          <p:spPr>
            <a:xfrm flipH="1">
              <a:off x="4211960" y="4690719"/>
              <a:ext cx="85626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104 CuadroTexto"/>
            <p:cNvSpPr txBox="1"/>
            <p:nvPr/>
          </p:nvSpPr>
          <p:spPr>
            <a:xfrm>
              <a:off x="4427984" y="4448443"/>
              <a:ext cx="8054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Lock2</a:t>
              </a:r>
              <a:endParaRPr lang="en-US" sz="1000" dirty="0"/>
            </a:p>
          </p:txBody>
        </p:sp>
        <p:sp>
          <p:nvSpPr>
            <p:cNvPr id="107" name="106 CuadroTexto"/>
            <p:cNvSpPr txBox="1"/>
            <p:nvPr/>
          </p:nvSpPr>
          <p:spPr>
            <a:xfrm>
              <a:off x="3048784" y="4558087"/>
              <a:ext cx="1101403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Puede comenzar nuevo paso</a:t>
              </a:r>
              <a:endParaRPr lang="en-US" sz="1000" dirty="0"/>
            </a:p>
          </p:txBody>
        </p:sp>
        <p:cxnSp>
          <p:nvCxnSpPr>
            <p:cNvPr id="108" name="107 Conector recto de flecha"/>
            <p:cNvCxnSpPr/>
            <p:nvPr/>
          </p:nvCxnSpPr>
          <p:spPr>
            <a:xfrm>
              <a:off x="2799967" y="3435031"/>
              <a:ext cx="151853" cy="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14 Conector recto"/>
            <p:cNvCxnSpPr/>
            <p:nvPr/>
          </p:nvCxnSpPr>
          <p:spPr>
            <a:xfrm>
              <a:off x="2804043" y="3433982"/>
              <a:ext cx="0" cy="131042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115 Conector recto"/>
            <p:cNvCxnSpPr/>
            <p:nvPr/>
          </p:nvCxnSpPr>
          <p:spPr>
            <a:xfrm>
              <a:off x="2804043" y="4736583"/>
              <a:ext cx="214261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117 Conector recto de flecha"/>
            <p:cNvCxnSpPr/>
            <p:nvPr/>
          </p:nvCxnSpPr>
          <p:spPr>
            <a:xfrm flipH="1">
              <a:off x="5091071" y="2043970"/>
              <a:ext cx="497309" cy="376918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128 Conector recto"/>
            <p:cNvCxnSpPr/>
            <p:nvPr/>
          </p:nvCxnSpPr>
          <p:spPr>
            <a:xfrm>
              <a:off x="5060039" y="4188860"/>
              <a:ext cx="62064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129 Rectángulo"/>
            <p:cNvSpPr/>
            <p:nvPr/>
          </p:nvSpPr>
          <p:spPr>
            <a:xfrm>
              <a:off x="2282697" y="5772872"/>
              <a:ext cx="2633576" cy="896488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130 CuadroTexto"/>
            <p:cNvSpPr txBox="1"/>
            <p:nvPr/>
          </p:nvSpPr>
          <p:spPr>
            <a:xfrm>
              <a:off x="2282984" y="5786428"/>
              <a:ext cx="1537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>
                  <a:solidFill>
                    <a:srgbClr val="7030A0"/>
                  </a:solidFill>
                </a:rPr>
                <a:t>Corrige retardo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32" name="131 CuadroTexto"/>
            <p:cNvSpPr txBox="1"/>
            <p:nvPr/>
          </p:nvSpPr>
          <p:spPr>
            <a:xfrm>
              <a:off x="2296621" y="6032964"/>
              <a:ext cx="24029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Corrige retardo con correlación cruzada. </a:t>
              </a:r>
              <a:endParaRPr lang="en-US" sz="1000" dirty="0"/>
            </a:p>
          </p:txBody>
        </p:sp>
        <p:grpSp>
          <p:nvGrpSpPr>
            <p:cNvPr id="140" name="139 Grupo"/>
            <p:cNvGrpSpPr/>
            <p:nvPr/>
          </p:nvGrpSpPr>
          <p:grpSpPr>
            <a:xfrm>
              <a:off x="5284341" y="6044249"/>
              <a:ext cx="936104" cy="569757"/>
              <a:chOff x="323528" y="3190061"/>
              <a:chExt cx="936104" cy="569757"/>
            </a:xfrm>
          </p:grpSpPr>
          <p:sp>
            <p:nvSpPr>
              <p:cNvPr id="141" name="140 Rectángulo"/>
              <p:cNvSpPr/>
              <p:nvPr/>
            </p:nvSpPr>
            <p:spPr>
              <a:xfrm>
                <a:off x="323528" y="3190061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141 Rectángulo"/>
              <p:cNvSpPr/>
              <p:nvPr/>
            </p:nvSpPr>
            <p:spPr>
              <a:xfrm>
                <a:off x="323528" y="3284984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142 Rectángulo"/>
              <p:cNvSpPr/>
              <p:nvPr/>
            </p:nvSpPr>
            <p:spPr>
              <a:xfrm>
                <a:off x="323528" y="3379907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143 Rectángulo"/>
              <p:cNvSpPr/>
              <p:nvPr/>
            </p:nvSpPr>
            <p:spPr>
              <a:xfrm>
                <a:off x="323528" y="3474830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144 Rectángulo"/>
              <p:cNvSpPr/>
              <p:nvPr/>
            </p:nvSpPr>
            <p:spPr>
              <a:xfrm>
                <a:off x="323528" y="3567577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145 Rectángulo"/>
              <p:cNvSpPr/>
              <p:nvPr/>
            </p:nvSpPr>
            <p:spPr>
              <a:xfrm>
                <a:off x="323528" y="3664895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146 CuadroTexto"/>
            <p:cNvSpPr txBox="1"/>
            <p:nvPr/>
          </p:nvSpPr>
          <p:spPr>
            <a:xfrm>
              <a:off x="5183264" y="5772872"/>
              <a:ext cx="1981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err="1" smtClean="0"/>
                <a:t>Matriz_in</a:t>
              </a:r>
              <a:r>
                <a:rPr lang="es-AR" sz="1000" dirty="0" smtClean="0"/>
                <a:t> [</a:t>
              </a:r>
              <a:r>
                <a:rPr lang="es-AR" sz="1000" dirty="0" err="1" smtClean="0"/>
                <a:t>pasos,muestras,ch_in</a:t>
              </a:r>
              <a:r>
                <a:rPr lang="es-AR" sz="1000" dirty="0" smtClean="0"/>
                <a:t>]</a:t>
              </a:r>
              <a:endParaRPr lang="en-US" sz="1000" dirty="0"/>
            </a:p>
          </p:txBody>
        </p:sp>
        <p:cxnSp>
          <p:nvCxnSpPr>
            <p:cNvPr id="150" name="149 Conector recto de flecha"/>
            <p:cNvCxnSpPr/>
            <p:nvPr/>
          </p:nvCxnSpPr>
          <p:spPr>
            <a:xfrm>
              <a:off x="2411760" y="6511059"/>
              <a:ext cx="155514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153 Conector recto"/>
            <p:cNvCxnSpPr/>
            <p:nvPr/>
          </p:nvCxnSpPr>
          <p:spPr>
            <a:xfrm>
              <a:off x="2411760" y="6284143"/>
              <a:ext cx="0" cy="23148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156 CuadroTexto"/>
            <p:cNvSpPr txBox="1"/>
            <p:nvPr/>
          </p:nvSpPr>
          <p:spPr>
            <a:xfrm>
              <a:off x="2529080" y="6365562"/>
              <a:ext cx="24029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muestras </a:t>
              </a:r>
              <a:r>
                <a:rPr lang="es-AR" sz="1000" dirty="0" err="1" smtClean="0">
                  <a:solidFill>
                    <a:srgbClr val="C00000"/>
                  </a:solidFill>
                </a:rPr>
                <a:t>Matriz_out</a:t>
              </a:r>
              <a:r>
                <a:rPr lang="es-AR" sz="1000" dirty="0" smtClean="0"/>
                <a:t>= muestras </a:t>
              </a:r>
              <a:r>
                <a:rPr lang="es-AR" sz="1000" dirty="0" err="1" smtClean="0">
                  <a:solidFill>
                    <a:srgbClr val="00B050"/>
                  </a:solidFill>
                </a:rPr>
                <a:t>Matriz_in</a:t>
              </a:r>
              <a:endParaRPr lang="en-US" sz="1000" dirty="0">
                <a:solidFill>
                  <a:srgbClr val="00B050"/>
                </a:solidFill>
              </a:endParaRPr>
            </a:p>
          </p:txBody>
        </p:sp>
        <p:cxnSp>
          <p:nvCxnSpPr>
            <p:cNvPr id="158" name="157 Conector recto de flecha"/>
            <p:cNvCxnSpPr/>
            <p:nvPr/>
          </p:nvCxnSpPr>
          <p:spPr>
            <a:xfrm flipH="1">
              <a:off x="4387610" y="5598887"/>
              <a:ext cx="136322" cy="155755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161 Conector recto de flecha"/>
            <p:cNvCxnSpPr/>
            <p:nvPr/>
          </p:nvCxnSpPr>
          <p:spPr>
            <a:xfrm>
              <a:off x="4821053" y="6186633"/>
              <a:ext cx="327187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166 CuadroTexto"/>
            <p:cNvSpPr txBox="1"/>
            <p:nvPr/>
          </p:nvSpPr>
          <p:spPr>
            <a:xfrm>
              <a:off x="3879522" y="2492896"/>
              <a:ext cx="1706794" cy="307777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Inicio de adquisición</a:t>
              </a:r>
              <a:endParaRPr lang="en-US" sz="1400" dirty="0"/>
            </a:p>
          </p:txBody>
        </p:sp>
        <p:sp>
          <p:nvSpPr>
            <p:cNvPr id="172" name="171 CuadroTexto"/>
            <p:cNvSpPr txBox="1"/>
            <p:nvPr/>
          </p:nvSpPr>
          <p:spPr>
            <a:xfrm>
              <a:off x="3952810" y="5254410"/>
              <a:ext cx="1493541" cy="307777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Fin de adquisición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6643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189</Words>
  <Application>Microsoft Office PowerPoint</Application>
  <PresentationFormat>Presentación en pantalla (4:3)</PresentationFormat>
  <Paragraphs>77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</dc:creator>
  <cp:lastModifiedBy>Marco</cp:lastModifiedBy>
  <cp:revision>29</cp:revision>
  <dcterms:created xsi:type="dcterms:W3CDTF">2018-09-18T15:55:09Z</dcterms:created>
  <dcterms:modified xsi:type="dcterms:W3CDTF">2018-09-29T18:19:21Z</dcterms:modified>
</cp:coreProperties>
</file>