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9"/>
  </p:notesMasterIdLst>
  <p:handoutMasterIdLst>
    <p:handoutMasterId r:id="rId20"/>
  </p:handoutMasterIdLst>
  <p:sldIdLst>
    <p:sldId id="1859" r:id="rId6"/>
    <p:sldId id="1864" r:id="rId7"/>
    <p:sldId id="1865" r:id="rId8"/>
    <p:sldId id="1866" r:id="rId9"/>
    <p:sldId id="1867" r:id="rId10"/>
    <p:sldId id="1868" r:id="rId11"/>
    <p:sldId id="1870" r:id="rId12"/>
    <p:sldId id="1869" r:id="rId13"/>
    <p:sldId id="1871" r:id="rId14"/>
    <p:sldId id="1872" r:id="rId15"/>
    <p:sldId id="1873" r:id="rId16"/>
    <p:sldId id="1875" r:id="rId17"/>
    <p:sldId id="1874" r:id="rId1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59"/>
            <p14:sldId id="1864"/>
            <p14:sldId id="1865"/>
          </p14:sldIdLst>
        </p14:section>
        <p14:section name="Dark template" id="{888AB95E-1B7E-4E95-8F39-C5D0E8372BC2}">
          <p14:sldIdLst>
            <p14:sldId id="1866"/>
            <p14:sldId id="1867"/>
            <p14:sldId id="1868"/>
            <p14:sldId id="1870"/>
            <p14:sldId id="1869"/>
            <p14:sldId id="1871"/>
            <p14:sldId id="1872"/>
            <p14:sldId id="1873"/>
            <p14:sldId id="1875"/>
            <p14:sldId id="187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BC00"/>
    <a:srgbClr val="00BCF2"/>
    <a:srgbClr val="E6E6E6"/>
    <a:srgbClr val="2F2F2F"/>
    <a:srgbClr val="F2F2F2"/>
    <a:srgbClr val="D2D2D2"/>
    <a:srgbClr val="5C2D91"/>
    <a:srgbClr val="0078D4"/>
    <a:srgbClr val="037BDA"/>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37692A-602F-41FC-B00D-F0AB57A4D83F}" v="2" dt="2022-01-26T19:03:20.709"/>
    <p1510:client id="{41DAD8AF-2997-4A17-BC62-29FD8C435762}" v="1" dt="2021-12-10T19:35:09.7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07" autoAdjust="0"/>
    <p:restoredTop sz="92133" autoAdjust="0"/>
  </p:normalViewPr>
  <p:slideViewPr>
    <p:cSldViewPr snapToGrid="0">
      <p:cViewPr varScale="1">
        <p:scale>
          <a:sx n="59" d="100"/>
          <a:sy n="59" d="100"/>
        </p:scale>
        <p:origin x="150" y="72"/>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Monterrey" userId="e5ba0405-a8bf-43ca-a7b0-0586113e5984" providerId="ADAL" clId="{41DAD8AF-2997-4A17-BC62-29FD8C435762}"/>
    <pc:docChg chg="custSel modSld">
      <pc:chgData name="Sam Monterrey" userId="e5ba0405-a8bf-43ca-a7b0-0586113e5984" providerId="ADAL" clId="{41DAD8AF-2997-4A17-BC62-29FD8C435762}" dt="2021-12-10T19:36:42.690" v="101" actId="113"/>
      <pc:docMkLst>
        <pc:docMk/>
      </pc:docMkLst>
      <pc:sldChg chg="addSp delSp modSp mod">
        <pc:chgData name="Sam Monterrey" userId="e5ba0405-a8bf-43ca-a7b0-0586113e5984" providerId="ADAL" clId="{41DAD8AF-2997-4A17-BC62-29FD8C435762}" dt="2021-12-10T19:36:42.690" v="101" actId="113"/>
        <pc:sldMkLst>
          <pc:docMk/>
          <pc:sldMk cId="4056414588" sldId="1857"/>
        </pc:sldMkLst>
        <pc:spChg chg="add del mod">
          <ac:chgData name="Sam Monterrey" userId="e5ba0405-a8bf-43ca-a7b0-0586113e5984" providerId="ADAL" clId="{41DAD8AF-2997-4A17-BC62-29FD8C435762}" dt="2021-12-10T19:34:57.822" v="1" actId="478"/>
          <ac:spMkLst>
            <pc:docMk/>
            <pc:sldMk cId="4056414588" sldId="1857"/>
            <ac:spMk id="3" creationId="{4418CA60-33DC-4B6F-8668-B42990C0F947}"/>
          </ac:spMkLst>
        </pc:spChg>
        <pc:spChg chg="del">
          <ac:chgData name="Sam Monterrey" userId="e5ba0405-a8bf-43ca-a7b0-0586113e5984" providerId="ADAL" clId="{41DAD8AF-2997-4A17-BC62-29FD8C435762}" dt="2021-12-10T19:34:52.537" v="0" actId="478"/>
          <ac:spMkLst>
            <pc:docMk/>
            <pc:sldMk cId="4056414588" sldId="1857"/>
            <ac:spMk id="4" creationId="{00000000-0000-0000-0000-000000000000}"/>
          </ac:spMkLst>
        </pc:spChg>
        <pc:spChg chg="add mod">
          <ac:chgData name="Sam Monterrey" userId="e5ba0405-a8bf-43ca-a7b0-0586113e5984" providerId="ADAL" clId="{41DAD8AF-2997-4A17-BC62-29FD8C435762}" dt="2021-12-10T19:36:42.690" v="101" actId="113"/>
          <ac:spMkLst>
            <pc:docMk/>
            <pc:sldMk cId="4056414588" sldId="1857"/>
            <ac:spMk id="8" creationId="{3D79D865-9C22-4AC1-BC5C-19C157037C1E}"/>
          </ac:spMkLst>
        </pc:spChg>
        <pc:picChg chg="add mod">
          <ac:chgData name="Sam Monterrey" userId="e5ba0405-a8bf-43ca-a7b0-0586113e5984" providerId="ADAL" clId="{41DAD8AF-2997-4A17-BC62-29FD8C435762}" dt="2021-12-10T19:35:32.094" v="8" actId="1076"/>
          <ac:picMkLst>
            <pc:docMk/>
            <pc:sldMk cId="4056414588" sldId="1857"/>
            <ac:picMk id="7" creationId="{80D4D254-4152-4418-B376-A538149C8DEE}"/>
          </ac:picMkLst>
        </pc:picChg>
      </pc:sldChg>
    </pc:docChg>
  </pc:docChgLst>
  <pc:docChgLst>
    <pc:chgData name="Rianne Ford (Student Ambassadors PM)" userId="S::rianne.ford@studentambassadors.com::2f446194-5b90-44fc-8c3d-7e17a22896a8" providerId="AD" clId="Web-{2137692A-602F-41FC-B00D-F0AB57A4D83F}"/>
    <pc:docChg chg="modSld">
      <pc:chgData name="Rianne Ford (Student Ambassadors PM)" userId="S::rianne.ford@studentambassadors.com::2f446194-5b90-44fc-8c3d-7e17a22896a8" providerId="AD" clId="Web-{2137692A-602F-41FC-B00D-F0AB57A4D83F}" dt="2022-01-26T19:03:20.709" v="1"/>
      <pc:docMkLst>
        <pc:docMk/>
      </pc:docMkLst>
      <pc:sldChg chg="delSp">
        <pc:chgData name="Rianne Ford (Student Ambassadors PM)" userId="S::rianne.ford@studentambassadors.com::2f446194-5b90-44fc-8c3d-7e17a22896a8" providerId="AD" clId="Web-{2137692A-602F-41FC-B00D-F0AB57A4D83F}" dt="2022-01-26T19:03:20.709" v="1"/>
        <pc:sldMkLst>
          <pc:docMk/>
          <pc:sldMk cId="4056414588" sldId="1857"/>
        </pc:sldMkLst>
        <pc:spChg chg="del">
          <ac:chgData name="Rianne Ford (Student Ambassadors PM)" userId="S::rianne.ford@studentambassadors.com::2f446194-5b90-44fc-8c3d-7e17a22896a8" providerId="AD" clId="Web-{2137692A-602F-41FC-B00D-F0AB57A4D83F}" dt="2022-01-26T19:03:20.709" v="1"/>
          <ac:spMkLst>
            <pc:docMk/>
            <pc:sldMk cId="4056414588" sldId="1857"/>
            <ac:spMk id="8" creationId="{3D79D865-9C22-4AC1-BC5C-19C157037C1E}"/>
          </ac:spMkLst>
        </pc:spChg>
        <pc:picChg chg="del">
          <ac:chgData name="Rianne Ford (Student Ambassadors PM)" userId="S::rianne.ford@studentambassadors.com::2f446194-5b90-44fc-8c3d-7e17a22896a8" providerId="AD" clId="Web-{2137692A-602F-41FC-B00D-F0AB57A4D83F}" dt="2022-01-26T19:03:14.068" v="0"/>
          <ac:picMkLst>
            <pc:docMk/>
            <pc:sldMk cId="4056414588" sldId="1857"/>
            <ac:picMk id="7" creationId="{80D4D254-4152-4418-B376-A538149C8DE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5/10/2022 6:09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5/10/2022 6:09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5/10/2022 6:09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3687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5/10/2022 6:09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15076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opentdb.com/api.php?amount=1" TargetMode="Externa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hyperlink" Target="https://expressjs.com/" TargetMode="Externa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3284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62A4-D002-4F39-B94E-D5C721E2D221}"/>
              </a:ext>
            </a:extLst>
          </p:cNvPr>
          <p:cNvSpPr>
            <a:spLocks noGrp="1"/>
          </p:cNvSpPr>
          <p:nvPr>
            <p:ph type="title"/>
          </p:nvPr>
        </p:nvSpPr>
        <p:spPr>
          <a:xfrm>
            <a:off x="427131" y="370381"/>
            <a:ext cx="10173621" cy="553998"/>
          </a:xfrm>
        </p:spPr>
        <p:txBody>
          <a:bodyPr/>
          <a:lstStyle/>
          <a:p>
            <a:r>
              <a:rPr lang="en-US" dirty="0">
                <a:solidFill>
                  <a:srgbClr val="00B050"/>
                </a:solidFill>
              </a:rPr>
              <a:t>We will use the Trivia API ?</a:t>
            </a:r>
          </a:p>
        </p:txBody>
      </p:sp>
      <p:sp>
        <p:nvSpPr>
          <p:cNvPr id="5" name="Rectangle 4">
            <a:extLst>
              <a:ext uri="{FF2B5EF4-FFF2-40B4-BE49-F238E27FC236}">
                <a16:creationId xmlns:a16="http://schemas.microsoft.com/office/drawing/2014/main" id="{54181F66-9220-45CB-BA0B-41DA24971058}"/>
              </a:ext>
            </a:extLst>
          </p:cNvPr>
          <p:cNvSpPr/>
          <p:nvPr/>
        </p:nvSpPr>
        <p:spPr>
          <a:xfrm>
            <a:off x="0" y="1356463"/>
            <a:ext cx="11517219" cy="907171"/>
          </a:xfrm>
          <a:prstGeom prst="rect">
            <a:avLst/>
          </a:prstGeom>
        </p:spPr>
        <p:txBody>
          <a:bodyPr wrap="square">
            <a:spAutoFit/>
          </a:bodyPr>
          <a:lstStyle/>
          <a:p>
            <a:pPr marL="285750" indent="-285750">
              <a:buFont typeface="Arial" panose="020B0604020202020204" pitchFamily="34" charset="0"/>
              <a:buChar char="•"/>
            </a:pPr>
            <a:r>
              <a:rPr lang="en-US" dirty="0"/>
              <a:t>To get started using the Open Trivia DB API, use this URL:    </a:t>
            </a:r>
            <a:r>
              <a:rPr lang="en-US" b="1" u="sng" dirty="0">
                <a:solidFill>
                  <a:srgbClr val="00B050"/>
                </a:solidFill>
                <a:hlinkClick r:id="rId2"/>
              </a:rPr>
              <a:t>https://opentdb.com/api.php?amount=1</a:t>
            </a:r>
            <a:endParaRPr lang="en-US" b="1" u="sng" dirty="0">
              <a:solidFill>
                <a:srgbClr val="00B050"/>
              </a:solidFill>
            </a:endParaRPr>
          </a:p>
          <a:p>
            <a:pPr marL="285750" indent="-285750">
              <a:buFont typeface="Arial" panose="020B0604020202020204" pitchFamily="34" charset="0"/>
              <a:buChar char="•"/>
            </a:pPr>
            <a:endParaRPr lang="en-US" b="1" u="sng" dirty="0">
              <a:solidFill>
                <a:srgbClr val="00B050"/>
              </a:solidFill>
            </a:endParaRPr>
          </a:p>
          <a:p>
            <a:pPr marL="285750" indent="-285750">
              <a:buFont typeface="Arial" panose="020B0604020202020204" pitchFamily="34" charset="0"/>
              <a:buChar char="•"/>
            </a:pPr>
            <a:endParaRPr lang="en-US" b="1" u="sng" dirty="0">
              <a:solidFill>
                <a:srgbClr val="00B050"/>
              </a:solidFill>
            </a:endParaRPr>
          </a:p>
        </p:txBody>
      </p:sp>
      <p:sp>
        <p:nvSpPr>
          <p:cNvPr id="8" name="Rectangle 2">
            <a:extLst>
              <a:ext uri="{FF2B5EF4-FFF2-40B4-BE49-F238E27FC236}">
                <a16:creationId xmlns:a16="http://schemas.microsoft.com/office/drawing/2014/main" id="{BEF72E72-A869-45F9-A4AF-A4EF5115640E}"/>
              </a:ext>
            </a:extLst>
          </p:cNvPr>
          <p:cNvSpPr>
            <a:spLocks noChangeArrowheads="1"/>
          </p:cNvSpPr>
          <p:nvPr/>
        </p:nvSpPr>
        <p:spPr bwMode="auto">
          <a:xfrm>
            <a:off x="1280442" y="1810049"/>
            <a:ext cx="8466998" cy="480131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err="1">
                <a:ln>
                  <a:noFill/>
                </a:ln>
                <a:solidFill>
                  <a:srgbClr val="E6C07B"/>
                </a:solidFill>
                <a:effectLst/>
                <a:latin typeface="JetBrains Mono"/>
              </a:rPr>
              <a:t>response_code</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C678DD"/>
                </a:solidFill>
                <a:effectLst/>
                <a:latin typeface="JetBrains Mono"/>
              </a:rPr>
              <a:t>0</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"results"</a:t>
            </a:r>
            <a:r>
              <a:rPr kumimoji="0" lang="en-US" altLang="en-US" sz="1800" b="0" i="0" u="none" strike="noStrike" cap="none" normalizeH="0" baseline="0" dirty="0">
                <a:ln>
                  <a:noFill/>
                </a:ln>
                <a:solidFill>
                  <a:srgbClr val="9DA5B4"/>
                </a:solidFill>
                <a:effectLst/>
                <a:latin typeface="JetBrains Mono"/>
              </a:rPr>
              <a:t>: [</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"category"</a:t>
            </a: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"Science &amp; Nature"</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"type"</a:t>
            </a: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"multiple"</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"difficulty"</a:t>
            </a: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"hard"</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"question"</a:t>
            </a: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"How many types of quarks are there in the standard model of physics?"</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err="1">
                <a:ln>
                  <a:noFill/>
                </a:ln>
                <a:solidFill>
                  <a:srgbClr val="E6C07B"/>
                </a:solidFill>
                <a:effectLst/>
                <a:latin typeface="JetBrains Mono"/>
              </a:rPr>
              <a:t>correct_answer</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"6"</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err="1">
                <a:ln>
                  <a:noFill/>
                </a:ln>
                <a:solidFill>
                  <a:srgbClr val="E6C07B"/>
                </a:solidFill>
                <a:effectLst/>
                <a:latin typeface="JetBrains Mono"/>
              </a:rPr>
              <a:t>incorrect_answers</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a:ln>
                  <a:noFill/>
                </a:ln>
                <a:solidFill>
                  <a:srgbClr val="9DA5B4"/>
                </a:solidFill>
                <a:effectLst/>
                <a:latin typeface="JetBrains Mono"/>
              </a:rPr>
              <a:t>: [</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"2"</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"3"</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"4"</a:t>
            </a:r>
            <a:br>
              <a:rPr kumimoji="0" lang="en-US" altLang="en-US" sz="1800" b="0" i="0" u="none" strike="noStrike" cap="none" normalizeH="0" baseline="0" dirty="0">
                <a:ln>
                  <a:noFill/>
                </a:ln>
                <a:solidFill>
                  <a:srgbClr val="E6C07B"/>
                </a:solidFill>
                <a:effectLst/>
                <a:latin typeface="JetBrains Mono"/>
              </a:rPr>
            </a:br>
            <a:r>
              <a:rPr kumimoji="0" lang="en-US" altLang="en-US" sz="1800" b="0" i="0" u="none" strike="noStrike" cap="none" normalizeH="0" baseline="0" dirty="0">
                <a:ln>
                  <a:noFill/>
                </a:ln>
                <a:solidFill>
                  <a:srgbClr val="E6C07B"/>
                </a:solidFill>
                <a:effectLst/>
                <a:latin typeface="JetBrains Mono"/>
              </a:rPr>
              <a:t>      </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a:t>
            </a:r>
          </a:p>
        </p:txBody>
      </p:sp>
    </p:spTree>
    <p:extLst>
      <p:ext uri="{BB962C8B-B14F-4D97-AF65-F5344CB8AC3E}">
        <p14:creationId xmlns:p14="http://schemas.microsoft.com/office/powerpoint/2010/main" val="16362826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62A4-D002-4F39-B94E-D5C721E2D221}"/>
              </a:ext>
            </a:extLst>
          </p:cNvPr>
          <p:cNvSpPr>
            <a:spLocks noGrp="1"/>
          </p:cNvSpPr>
          <p:nvPr>
            <p:ph type="title"/>
          </p:nvPr>
        </p:nvSpPr>
        <p:spPr>
          <a:xfrm>
            <a:off x="427131" y="370381"/>
            <a:ext cx="10173621" cy="553998"/>
          </a:xfrm>
        </p:spPr>
        <p:txBody>
          <a:bodyPr/>
          <a:lstStyle/>
          <a:p>
            <a:r>
              <a:rPr lang="en-US" dirty="0">
                <a:solidFill>
                  <a:srgbClr val="00B050"/>
                </a:solidFill>
              </a:rPr>
              <a:t>Response Codes</a:t>
            </a:r>
          </a:p>
        </p:txBody>
      </p:sp>
      <p:sp>
        <p:nvSpPr>
          <p:cNvPr id="5" name="Rectangle 4">
            <a:extLst>
              <a:ext uri="{FF2B5EF4-FFF2-40B4-BE49-F238E27FC236}">
                <a16:creationId xmlns:a16="http://schemas.microsoft.com/office/drawing/2014/main" id="{54181F66-9220-45CB-BA0B-41DA24971058}"/>
              </a:ext>
            </a:extLst>
          </p:cNvPr>
          <p:cNvSpPr/>
          <p:nvPr/>
        </p:nvSpPr>
        <p:spPr>
          <a:xfrm>
            <a:off x="427131" y="3488616"/>
            <a:ext cx="11517219" cy="3984937"/>
          </a:xfrm>
          <a:prstGeom prst="rect">
            <a:avLst/>
          </a:prstGeom>
        </p:spPr>
        <p:txBody>
          <a:bodyPr wrap="square">
            <a:spAutoFit/>
          </a:bodyPr>
          <a:lstStyle/>
          <a:p>
            <a:r>
              <a:rPr lang="en-US" sz="2000" b="1" dirty="0"/>
              <a:t>The API appends a "Response Code" to each API Call to help tell developers what the API is doing.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Code 0: </a:t>
            </a:r>
            <a:r>
              <a:rPr lang="en-US" sz="2000" b="1" dirty="0"/>
              <a:t>Success</a:t>
            </a:r>
            <a:r>
              <a:rPr lang="en-US" sz="2000" dirty="0"/>
              <a:t> Returned results successfully.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Code 1: </a:t>
            </a:r>
            <a:r>
              <a:rPr lang="en-US" sz="2000" b="1" dirty="0"/>
              <a:t>No Results</a:t>
            </a:r>
            <a:r>
              <a:rPr lang="en-US" sz="2000" dirty="0"/>
              <a:t> Could not return results. The API doesn't have enough questions for your query. (Ex. Asking for 50 Questions in a Category that only has 20.)</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Code 2: </a:t>
            </a:r>
            <a:r>
              <a:rPr lang="en-US" sz="2000" b="1" dirty="0"/>
              <a:t>Invalid Parameter</a:t>
            </a:r>
            <a:r>
              <a:rPr lang="en-US" sz="2000" dirty="0"/>
              <a:t> Contains an invalid parameter. </a:t>
            </a:r>
            <a:r>
              <a:rPr lang="en-US" sz="2000" dirty="0" err="1"/>
              <a:t>Arguements</a:t>
            </a:r>
            <a:r>
              <a:rPr lang="en-US" sz="2000" dirty="0"/>
              <a:t> passed in aren't valid. (Ex. Amount = Five)</a:t>
            </a:r>
          </a:p>
          <a:p>
            <a:br>
              <a:rPr lang="en-US" dirty="0"/>
            </a:br>
            <a:endParaRPr lang="en-US" b="1" u="sng" dirty="0">
              <a:solidFill>
                <a:srgbClr val="00B050"/>
              </a:solidFill>
            </a:endParaRPr>
          </a:p>
          <a:p>
            <a:pPr marL="285750" indent="-285750">
              <a:buFont typeface="Arial" panose="020B0604020202020204" pitchFamily="34" charset="0"/>
              <a:buChar char="•"/>
            </a:pPr>
            <a:endParaRPr lang="en-US" b="1" u="sng" dirty="0">
              <a:solidFill>
                <a:srgbClr val="00B050"/>
              </a:solidFill>
            </a:endParaRPr>
          </a:p>
        </p:txBody>
      </p:sp>
      <p:pic>
        <p:nvPicPr>
          <p:cNvPr id="10242" name="Picture 2" descr="Cover image for HTTP Status Codes 101">
            <a:extLst>
              <a:ext uri="{FF2B5EF4-FFF2-40B4-BE49-F238E27FC236}">
                <a16:creationId xmlns:a16="http://schemas.microsoft.com/office/drawing/2014/main" id="{E7C48ECB-806A-48A1-8A3A-602DE2F2B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8294" y="231838"/>
            <a:ext cx="6886575" cy="289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3800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62A4-D002-4F39-B94E-D5C721E2D221}"/>
              </a:ext>
            </a:extLst>
          </p:cNvPr>
          <p:cNvSpPr>
            <a:spLocks noGrp="1"/>
          </p:cNvSpPr>
          <p:nvPr>
            <p:ph type="title"/>
          </p:nvPr>
        </p:nvSpPr>
        <p:spPr>
          <a:xfrm>
            <a:off x="427131" y="370381"/>
            <a:ext cx="10173621" cy="553998"/>
          </a:xfrm>
        </p:spPr>
        <p:txBody>
          <a:bodyPr/>
          <a:lstStyle/>
          <a:p>
            <a:r>
              <a:rPr lang="en-US" dirty="0">
                <a:solidFill>
                  <a:srgbClr val="00B050"/>
                </a:solidFill>
              </a:rPr>
              <a:t>Synchronous Programming</a:t>
            </a:r>
          </a:p>
        </p:txBody>
      </p:sp>
      <p:sp>
        <p:nvSpPr>
          <p:cNvPr id="4" name="TextBox 3">
            <a:extLst>
              <a:ext uri="{FF2B5EF4-FFF2-40B4-BE49-F238E27FC236}">
                <a16:creationId xmlns:a16="http://schemas.microsoft.com/office/drawing/2014/main" id="{66D924DA-0DED-4E57-8220-182DDA2BFF9E}"/>
              </a:ext>
            </a:extLst>
          </p:cNvPr>
          <p:cNvSpPr txBox="1"/>
          <p:nvPr/>
        </p:nvSpPr>
        <p:spPr>
          <a:xfrm>
            <a:off x="857250" y="1571625"/>
            <a:ext cx="10848975" cy="27161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t>In traditional programming practice, most I/O operations happen synchronously. ( 1 then 2 then 3)  </a:t>
            </a:r>
            <a:endParaRPr lang="en-US" sz="2000" dirty="0">
              <a:gradFill>
                <a:gsLst>
                  <a:gs pos="2917">
                    <a:schemeClr val="tx1"/>
                  </a:gs>
                  <a:gs pos="30000">
                    <a:schemeClr val="tx1"/>
                  </a:gs>
                </a:gsLst>
                <a:lin ang="5400000" scaled="0"/>
              </a:gradFill>
            </a:endParaRPr>
          </a:p>
        </p:txBody>
      </p:sp>
      <p:sp>
        <p:nvSpPr>
          <p:cNvPr id="6" name="Rectangle 2">
            <a:extLst>
              <a:ext uri="{FF2B5EF4-FFF2-40B4-BE49-F238E27FC236}">
                <a16:creationId xmlns:a16="http://schemas.microsoft.com/office/drawing/2014/main" id="{4380DB02-FF48-4F16-8218-A6EE03381276}"/>
              </a:ext>
            </a:extLst>
          </p:cNvPr>
          <p:cNvSpPr>
            <a:spLocks noChangeArrowheads="1"/>
          </p:cNvSpPr>
          <p:nvPr/>
        </p:nvSpPr>
        <p:spPr bwMode="auto">
          <a:xfrm>
            <a:off x="427131" y="1949665"/>
            <a:ext cx="10706560" cy="3336710"/>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5CCFF"/>
                </a:solidFill>
                <a:effectLst/>
                <a:latin typeface="Consolas" panose="020B0609020204030204" pitchFamily="49" charset="0"/>
              </a:rPr>
              <a:t>public</a:t>
            </a:r>
            <a:r>
              <a:rPr kumimoji="0" lang="en-US" altLang="en-US" sz="1400" b="0" i="0" u="none" strike="noStrike" cap="none" normalizeH="0" baseline="0" dirty="0">
                <a:ln>
                  <a:noFill/>
                </a:ln>
                <a:solidFill>
                  <a:srgbClr val="E8E6E3"/>
                </a:solidFill>
                <a:effectLst/>
                <a:latin typeface="Consolas" panose="020B0609020204030204" pitchFamily="49" charset="0"/>
              </a:rPr>
              <a:t> </a:t>
            </a:r>
            <a:r>
              <a:rPr kumimoji="0" lang="en-US" altLang="en-US" sz="1400" b="0" i="0" u="none" strike="noStrike" cap="none" normalizeH="0" baseline="0" dirty="0">
                <a:ln>
                  <a:noFill/>
                </a:ln>
                <a:solidFill>
                  <a:srgbClr val="55CCFF"/>
                </a:solidFill>
                <a:effectLst/>
                <a:latin typeface="Consolas" panose="020B0609020204030204" pitchFamily="49" charset="0"/>
              </a:rPr>
              <a:t>static</a:t>
            </a:r>
            <a:r>
              <a:rPr kumimoji="0" lang="en-US" altLang="en-US" sz="1400" b="0" i="0" u="none" strike="noStrike" cap="none" normalizeH="0" baseline="0" dirty="0">
                <a:ln>
                  <a:noFill/>
                </a:ln>
                <a:solidFill>
                  <a:srgbClr val="E8E6E3"/>
                </a:solidFill>
                <a:effectLst/>
                <a:latin typeface="Consolas" panose="020B0609020204030204" pitchFamily="49" charset="0"/>
              </a:rPr>
              <a:t> </a:t>
            </a:r>
            <a:r>
              <a:rPr kumimoji="0" lang="en-US" altLang="en-US" sz="1400" b="0" i="0" u="none" strike="noStrike" cap="none" normalizeH="0" baseline="0" dirty="0">
                <a:ln>
                  <a:noFill/>
                </a:ln>
                <a:solidFill>
                  <a:srgbClr val="55CCFF"/>
                </a:solidFill>
                <a:effectLst/>
                <a:latin typeface="Consolas" panose="020B0609020204030204" pitchFamily="49" charset="0"/>
              </a:rPr>
              <a:t>void</a:t>
            </a:r>
            <a:r>
              <a:rPr kumimoji="0" lang="en-US" altLang="en-US" sz="1400" b="0" i="0" u="none" strike="noStrike" cap="none" normalizeH="0" baseline="0" dirty="0">
                <a:ln>
                  <a:noFill/>
                </a:ln>
                <a:solidFill>
                  <a:srgbClr val="E8E6E3"/>
                </a:solidFill>
                <a:effectLst/>
                <a:latin typeface="Consolas" panose="020B0609020204030204" pitchFamily="49" charset="0"/>
              </a:rPr>
              <a:t> </a:t>
            </a:r>
            <a:r>
              <a:rPr kumimoji="0" lang="en-US" altLang="en-US" sz="1400" b="0" i="0" u="none" strike="noStrike" cap="none" normalizeH="0" baseline="0" dirty="0">
                <a:ln>
                  <a:noFill/>
                </a:ln>
                <a:solidFill>
                  <a:srgbClr val="DF5571"/>
                </a:solidFill>
                <a:effectLst/>
                <a:latin typeface="Consolas" panose="020B0609020204030204" pitchFamily="49" charset="0"/>
              </a:rPr>
              <a:t>main</a:t>
            </a:r>
            <a:r>
              <a:rPr kumimoji="0" lang="en-US" altLang="en-US" sz="1400" b="0" i="0" u="none" strike="noStrike" cap="none" normalizeH="0" baseline="0" dirty="0">
                <a:ln>
                  <a:noFill/>
                </a:ln>
                <a:solidFill>
                  <a:srgbClr val="A8A095"/>
                </a:solidFill>
                <a:effectLst/>
                <a:latin typeface="Consolas" panose="020B0609020204030204" pitchFamily="49" charset="0"/>
              </a:rPr>
              <a:t>(</a:t>
            </a:r>
            <a:r>
              <a:rPr kumimoji="0" lang="en-US" altLang="en-US" sz="1400" b="0" i="0" u="none" strike="noStrike" cap="none" normalizeH="0" baseline="0" dirty="0">
                <a:ln>
                  <a:noFill/>
                </a:ln>
                <a:solidFill>
                  <a:srgbClr val="DF5571"/>
                </a:solidFill>
                <a:effectLst/>
                <a:latin typeface="Consolas" panose="020B0609020204030204" pitchFamily="49" charset="0"/>
              </a:rPr>
              <a:t>String</a:t>
            </a:r>
            <a:r>
              <a:rPr kumimoji="0" lang="en-US" altLang="en-US" sz="1400" b="0" i="0" u="none" strike="noStrike" cap="none" normalizeH="0" baseline="0" dirty="0">
                <a:ln>
                  <a:noFill/>
                </a:ln>
                <a:solidFill>
                  <a:srgbClr val="A8A095"/>
                </a:solidFill>
                <a:effectLst/>
                <a:latin typeface="Consolas" panose="020B0609020204030204" pitchFamily="49" charset="0"/>
              </a:rPr>
              <a:t>[]</a:t>
            </a:r>
            <a:r>
              <a:rPr kumimoji="0" lang="en-US" altLang="en-US" sz="1400" b="0" i="0" u="none" strike="noStrike" cap="none" normalizeH="0" baseline="0" dirty="0">
                <a:ln>
                  <a:noFill/>
                </a:ln>
                <a:solidFill>
                  <a:srgbClr val="E8E6E3"/>
                </a:solidFill>
                <a:effectLst/>
                <a:latin typeface="Consolas" panose="020B0609020204030204" pitchFamily="49" charset="0"/>
              </a:rPr>
              <a:t> </a:t>
            </a:r>
            <a:r>
              <a:rPr kumimoji="0" lang="en-US" altLang="en-US" sz="1400" b="0" i="0" u="none" strike="noStrike" cap="none" normalizeH="0" baseline="0" dirty="0" err="1">
                <a:ln>
                  <a:noFill/>
                </a:ln>
                <a:solidFill>
                  <a:srgbClr val="E8E6E3"/>
                </a:solidFill>
                <a:effectLst/>
                <a:latin typeface="Consolas" panose="020B0609020204030204" pitchFamily="49" charset="0"/>
              </a:rPr>
              <a:t>args</a:t>
            </a:r>
            <a:r>
              <a:rPr kumimoji="0" lang="en-US" altLang="en-US" sz="1400" b="0" i="0" u="none" strike="noStrike" cap="none" normalizeH="0" baseline="0" dirty="0">
                <a:ln>
                  <a:noFill/>
                </a:ln>
                <a:solidFill>
                  <a:srgbClr val="A8A095"/>
                </a:solidFill>
                <a:effectLst/>
                <a:latin typeface="Consolas" panose="020B0609020204030204" pitchFamily="49" charset="0"/>
              </a:rPr>
              <a:t>)</a:t>
            </a:r>
            <a:r>
              <a:rPr kumimoji="0" lang="en-US" altLang="en-US" sz="1400" b="0" i="0" u="none" strike="noStrike" cap="none" normalizeH="0" baseline="0" dirty="0">
                <a:ln>
                  <a:noFill/>
                </a:ln>
                <a:solidFill>
                  <a:srgbClr val="E8E6E3"/>
                </a:solidFill>
                <a:effectLst/>
                <a:latin typeface="Consolas" panose="020B0609020204030204" pitchFamily="49" charset="0"/>
              </a:rPr>
              <a:t> </a:t>
            </a:r>
            <a:r>
              <a:rPr kumimoji="0" lang="en-US" altLang="en-US" sz="1400" b="0" i="0" u="none" strike="noStrike" cap="none" normalizeH="0" baseline="0" dirty="0">
                <a:ln>
                  <a:noFill/>
                </a:ln>
                <a:solidFill>
                  <a:srgbClr val="A8A095"/>
                </a:solidFill>
                <a:effectLst/>
                <a:latin typeface="Consolas" panose="020B0609020204030204" pitchFamily="49" charset="0"/>
              </a:rPr>
              <a:t>{</a:t>
            </a:r>
            <a:r>
              <a:rPr kumimoji="0" lang="en-US" altLang="en-US" sz="1400" b="0" i="0" u="none" strike="noStrike" cap="none" normalizeH="0" baseline="0" dirty="0">
                <a:ln>
                  <a:noFill/>
                </a:ln>
                <a:solidFill>
                  <a:srgbClr val="E8E6E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E8E6E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F5571"/>
                </a:solidFill>
                <a:effectLst/>
                <a:latin typeface="Consolas" panose="020B0609020204030204" pitchFamily="49" charset="0"/>
              </a:rPr>
              <a:t> File</a:t>
            </a:r>
            <a:r>
              <a:rPr kumimoji="0" lang="en-US" altLang="en-US" sz="1400" b="0" i="0" u="none" strike="noStrike" cap="none" normalizeH="0" baseline="0" dirty="0">
                <a:ln>
                  <a:noFill/>
                </a:ln>
                <a:solidFill>
                  <a:srgbClr val="E8E6E3"/>
                </a:solidFill>
                <a:effectLst/>
                <a:latin typeface="Consolas" panose="020B0609020204030204" pitchFamily="49" charset="0"/>
              </a:rPr>
              <a:t> </a:t>
            </a:r>
            <a:r>
              <a:rPr kumimoji="0" lang="en-US" altLang="en-US" sz="1400" b="0" i="0" u="none" strike="noStrike" cap="none" normalizeH="0" baseline="0" dirty="0" err="1">
                <a:ln>
                  <a:noFill/>
                </a:ln>
                <a:solidFill>
                  <a:srgbClr val="E8E6E3"/>
                </a:solidFill>
                <a:effectLst/>
                <a:latin typeface="Consolas" panose="020B0609020204030204" pitchFamily="49" charset="0"/>
              </a:rPr>
              <a:t>myObj</a:t>
            </a:r>
            <a:r>
              <a:rPr kumimoji="0" lang="en-US" altLang="en-US" sz="1400" b="0" i="0" u="none" strike="noStrike" cap="none" normalizeH="0" baseline="0" dirty="0">
                <a:ln>
                  <a:noFill/>
                </a:ln>
                <a:solidFill>
                  <a:srgbClr val="E8E6E3"/>
                </a:solidFill>
                <a:effectLst/>
                <a:latin typeface="Consolas" panose="020B0609020204030204" pitchFamily="49" charset="0"/>
              </a:rPr>
              <a:t> </a:t>
            </a:r>
            <a:r>
              <a:rPr kumimoji="0" lang="en-US" altLang="en-US" sz="1400" b="0" i="0" u="none" strike="noStrike" cap="none" normalizeH="0" baseline="0" dirty="0">
                <a:ln>
                  <a:noFill/>
                </a:ln>
                <a:solidFill>
                  <a:srgbClr val="C89F6E"/>
                </a:solidFill>
                <a:effectLst/>
                <a:latin typeface="Consolas" panose="020B0609020204030204" pitchFamily="49" charset="0"/>
              </a:rPr>
              <a:t>=</a:t>
            </a:r>
            <a:r>
              <a:rPr kumimoji="0" lang="en-US" altLang="en-US" sz="1400" b="0" i="0" u="none" strike="noStrike" cap="none" normalizeH="0" baseline="0" dirty="0">
                <a:ln>
                  <a:noFill/>
                </a:ln>
                <a:solidFill>
                  <a:srgbClr val="E8E6E3"/>
                </a:solidFill>
                <a:effectLst/>
                <a:latin typeface="Consolas" panose="020B0609020204030204" pitchFamily="49" charset="0"/>
              </a:rPr>
              <a:t> </a:t>
            </a:r>
            <a:r>
              <a:rPr kumimoji="0" lang="en-US" altLang="en-US" sz="1400" b="0" i="0" u="none" strike="noStrike" cap="none" normalizeH="0" baseline="0" dirty="0">
                <a:ln>
                  <a:noFill/>
                </a:ln>
                <a:solidFill>
                  <a:srgbClr val="55CCFF"/>
                </a:solidFill>
                <a:effectLst/>
                <a:latin typeface="Consolas" panose="020B0609020204030204" pitchFamily="49" charset="0"/>
              </a:rPr>
              <a:t>new</a:t>
            </a:r>
            <a:r>
              <a:rPr kumimoji="0" lang="en-US" altLang="en-US" sz="1400" b="0" i="0" u="none" strike="noStrike" cap="none" normalizeH="0" baseline="0" dirty="0">
                <a:ln>
                  <a:noFill/>
                </a:ln>
                <a:solidFill>
                  <a:srgbClr val="E8E6E3"/>
                </a:solidFill>
                <a:effectLst/>
                <a:latin typeface="Consolas" panose="020B0609020204030204" pitchFamily="49" charset="0"/>
              </a:rPr>
              <a:t> </a:t>
            </a:r>
            <a:r>
              <a:rPr kumimoji="0" lang="en-US" altLang="en-US" sz="1400" b="0" i="0" u="none" strike="noStrike" cap="none" normalizeH="0" baseline="0" dirty="0">
                <a:ln>
                  <a:noFill/>
                </a:ln>
                <a:solidFill>
                  <a:srgbClr val="DF5571"/>
                </a:solidFill>
                <a:effectLst/>
                <a:latin typeface="Consolas" panose="020B0609020204030204" pitchFamily="49" charset="0"/>
              </a:rPr>
              <a:t>File</a:t>
            </a:r>
            <a:r>
              <a:rPr kumimoji="0" lang="en-US" altLang="en-US" sz="1400" b="0" i="0" u="none" strike="noStrike" cap="none" normalizeH="0" baseline="0" dirty="0">
                <a:ln>
                  <a:noFill/>
                </a:ln>
                <a:solidFill>
                  <a:srgbClr val="A8A095"/>
                </a:solidFill>
                <a:effectLst/>
                <a:latin typeface="Consolas" panose="020B0609020204030204" pitchFamily="49" charset="0"/>
              </a:rPr>
              <a:t>(</a:t>
            </a:r>
            <a:r>
              <a:rPr kumimoji="0" lang="en-US" altLang="en-US" sz="1400" b="0" i="0" u="none" strike="noStrike" cap="none" normalizeH="0" baseline="0" dirty="0">
                <a:ln>
                  <a:noFill/>
                </a:ln>
                <a:solidFill>
                  <a:srgbClr val="CAFF61"/>
                </a:solidFill>
                <a:effectLst/>
                <a:latin typeface="Consolas" panose="020B0609020204030204" pitchFamily="49" charset="0"/>
              </a:rPr>
              <a:t>"filename.txt"</a:t>
            </a:r>
            <a:r>
              <a:rPr kumimoji="0" lang="en-US" altLang="en-US" sz="1400" b="0" i="0" u="none" strike="noStrike" cap="none" normalizeH="0" baseline="0" dirty="0">
                <a:ln>
                  <a:noFill/>
                </a:ln>
                <a:solidFill>
                  <a:srgbClr val="A8A095"/>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8E6E3"/>
                </a:solidFill>
                <a:effectLst/>
                <a:latin typeface="Consolas" panose="020B0609020204030204" pitchFamily="49" charset="0"/>
              </a:rPr>
              <a:t> </a:t>
            </a:r>
            <a:r>
              <a:rPr kumimoji="0" lang="en-US" altLang="en-US" sz="1400" b="0" i="0" u="none" strike="noStrike" cap="none" normalizeH="0" baseline="0" dirty="0">
                <a:ln>
                  <a:noFill/>
                </a:ln>
                <a:solidFill>
                  <a:srgbClr val="55CCFF"/>
                </a:solidFill>
                <a:effectLst/>
                <a:latin typeface="Consolas" panose="020B0609020204030204" pitchFamily="49" charset="0"/>
              </a:rPr>
              <a:t>if</a:t>
            </a:r>
            <a:r>
              <a:rPr kumimoji="0" lang="en-US" altLang="en-US" sz="1400" b="0" i="0" u="none" strike="noStrike" cap="none" normalizeH="0" baseline="0" dirty="0">
                <a:ln>
                  <a:noFill/>
                </a:ln>
                <a:solidFill>
                  <a:srgbClr val="E8E6E3"/>
                </a:solidFill>
                <a:effectLst/>
                <a:latin typeface="Consolas" panose="020B0609020204030204" pitchFamily="49" charset="0"/>
              </a:rPr>
              <a:t> </a:t>
            </a:r>
            <a:r>
              <a:rPr kumimoji="0" lang="en-US" altLang="en-US" sz="1400" b="0" i="0" u="none" strike="noStrike" cap="none" normalizeH="0" baseline="0" dirty="0">
                <a:ln>
                  <a:noFill/>
                </a:ln>
                <a:solidFill>
                  <a:srgbClr val="A8A095"/>
                </a:solidFill>
                <a:effectLst/>
                <a:latin typeface="Consolas" panose="020B0609020204030204" pitchFamily="49" charset="0"/>
              </a:rPr>
              <a:t>(</a:t>
            </a:r>
            <a:r>
              <a:rPr kumimoji="0" lang="en-US" altLang="en-US" sz="1400" b="0" i="0" u="none" strike="noStrike" cap="none" normalizeH="0" baseline="0" dirty="0" err="1">
                <a:ln>
                  <a:noFill/>
                </a:ln>
                <a:solidFill>
                  <a:srgbClr val="E8E6E3"/>
                </a:solidFill>
                <a:effectLst/>
                <a:latin typeface="Consolas" panose="020B0609020204030204" pitchFamily="49" charset="0"/>
              </a:rPr>
              <a:t>myObj</a:t>
            </a:r>
            <a:r>
              <a:rPr kumimoji="0" lang="en-US" altLang="en-US" sz="1400" b="0" i="0" u="none" strike="noStrike" cap="none" normalizeH="0" baseline="0" dirty="0" err="1">
                <a:ln>
                  <a:noFill/>
                </a:ln>
                <a:solidFill>
                  <a:srgbClr val="A8A095"/>
                </a:solidFill>
                <a:effectLst/>
                <a:latin typeface="Consolas" panose="020B0609020204030204" pitchFamily="49" charset="0"/>
              </a:rPr>
              <a:t>.</a:t>
            </a:r>
            <a:r>
              <a:rPr kumimoji="0" lang="en-US" altLang="en-US" sz="1400" b="0" i="0" u="none" strike="noStrike" cap="none" normalizeH="0" baseline="0" dirty="0" err="1">
                <a:ln>
                  <a:noFill/>
                </a:ln>
                <a:solidFill>
                  <a:srgbClr val="DF5571"/>
                </a:solidFill>
                <a:effectLst/>
                <a:latin typeface="Consolas" panose="020B0609020204030204" pitchFamily="49" charset="0"/>
              </a:rPr>
              <a:t>exists</a:t>
            </a:r>
            <a:r>
              <a:rPr kumimoji="0" lang="en-US" altLang="en-US" sz="1400" b="0" i="0" u="none" strike="noStrike" cap="none" normalizeH="0" baseline="0" dirty="0">
                <a:ln>
                  <a:noFill/>
                </a:ln>
                <a:solidFill>
                  <a:srgbClr val="A8A095"/>
                </a:solidFill>
                <a:effectLst/>
                <a:latin typeface="Consolas" panose="020B0609020204030204" pitchFamily="49" charset="0"/>
              </a:rPr>
              <a:t>())</a:t>
            </a:r>
            <a:r>
              <a:rPr kumimoji="0" lang="en-US" altLang="en-US" sz="1400" b="0" i="0" u="none" strike="noStrike" cap="none" normalizeH="0" baseline="0" dirty="0">
                <a:ln>
                  <a:noFill/>
                </a:ln>
                <a:solidFill>
                  <a:srgbClr val="E8E6E3"/>
                </a:solidFill>
                <a:effectLst/>
                <a:latin typeface="Consolas" panose="020B0609020204030204" pitchFamily="49" charset="0"/>
              </a:rPr>
              <a:t> </a:t>
            </a:r>
            <a:r>
              <a:rPr kumimoji="0" lang="en-US" altLang="en-US" sz="1400" b="0" i="0" u="none" strike="noStrike" cap="none" normalizeH="0" baseline="0" dirty="0">
                <a:ln>
                  <a:noFill/>
                </a:ln>
                <a:solidFill>
                  <a:srgbClr val="A8A095"/>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8E6E3"/>
                </a:solidFill>
                <a:effectLst/>
                <a:latin typeface="Consolas" panose="020B0609020204030204" pitchFamily="49" charset="0"/>
              </a:rPr>
              <a:t> </a:t>
            </a:r>
            <a:r>
              <a:rPr kumimoji="0" lang="en-US" altLang="en-US" sz="1400" b="0" i="0" u="none" strike="noStrike" cap="none" normalizeH="0" baseline="0" dirty="0" err="1">
                <a:ln>
                  <a:noFill/>
                </a:ln>
                <a:solidFill>
                  <a:srgbClr val="DF5571"/>
                </a:solidFill>
                <a:effectLst/>
                <a:latin typeface="Consolas" panose="020B0609020204030204" pitchFamily="49" charset="0"/>
              </a:rPr>
              <a:t>System</a:t>
            </a:r>
            <a:r>
              <a:rPr kumimoji="0" lang="en-US" altLang="en-US" sz="1400" b="0" i="0" u="none" strike="noStrike" cap="none" normalizeH="0" baseline="0" dirty="0" err="1">
                <a:ln>
                  <a:noFill/>
                </a:ln>
                <a:solidFill>
                  <a:srgbClr val="A8A095"/>
                </a:solidFill>
                <a:effectLst/>
                <a:latin typeface="Consolas" panose="020B0609020204030204" pitchFamily="49" charset="0"/>
              </a:rPr>
              <a:t>.</a:t>
            </a:r>
            <a:r>
              <a:rPr kumimoji="0" lang="en-US" altLang="en-US" sz="1400" b="0" i="0" u="none" strike="noStrike" cap="none" normalizeH="0" baseline="0" dirty="0" err="1">
                <a:ln>
                  <a:noFill/>
                </a:ln>
                <a:solidFill>
                  <a:srgbClr val="E8E6E3"/>
                </a:solidFill>
                <a:effectLst/>
                <a:latin typeface="Consolas" panose="020B0609020204030204" pitchFamily="49" charset="0"/>
              </a:rPr>
              <a:t>out</a:t>
            </a:r>
            <a:r>
              <a:rPr kumimoji="0" lang="en-US" altLang="en-US" sz="1400" b="0" i="0" u="none" strike="noStrike" cap="none" normalizeH="0" baseline="0" dirty="0" err="1">
                <a:ln>
                  <a:noFill/>
                </a:ln>
                <a:solidFill>
                  <a:srgbClr val="A8A095"/>
                </a:solidFill>
                <a:effectLst/>
                <a:latin typeface="Consolas" panose="020B0609020204030204" pitchFamily="49" charset="0"/>
              </a:rPr>
              <a:t>.</a:t>
            </a:r>
            <a:r>
              <a:rPr kumimoji="0" lang="en-US" altLang="en-US" sz="1400" b="0" i="0" u="none" strike="noStrike" cap="none" normalizeH="0" baseline="0" dirty="0" err="1">
                <a:ln>
                  <a:noFill/>
                </a:ln>
                <a:solidFill>
                  <a:srgbClr val="DF5571"/>
                </a:solidFill>
                <a:effectLst/>
                <a:latin typeface="Consolas" panose="020B0609020204030204" pitchFamily="49" charset="0"/>
              </a:rPr>
              <a:t>println</a:t>
            </a:r>
            <a:r>
              <a:rPr kumimoji="0" lang="en-US" altLang="en-US" sz="1400" b="0" i="0" u="none" strike="noStrike" cap="none" normalizeH="0" baseline="0" dirty="0">
                <a:ln>
                  <a:noFill/>
                </a:ln>
                <a:solidFill>
                  <a:srgbClr val="A8A095"/>
                </a:solidFill>
                <a:effectLst/>
                <a:latin typeface="Consolas" panose="020B0609020204030204" pitchFamily="49" charset="0"/>
              </a:rPr>
              <a:t>(</a:t>
            </a:r>
            <a:r>
              <a:rPr kumimoji="0" lang="en-US" altLang="en-US" sz="1400" b="0" i="0" u="none" strike="noStrike" cap="none" normalizeH="0" baseline="0" dirty="0">
                <a:ln>
                  <a:noFill/>
                </a:ln>
                <a:solidFill>
                  <a:srgbClr val="CAFF61"/>
                </a:solidFill>
                <a:effectLst/>
                <a:latin typeface="Consolas" panose="020B0609020204030204" pitchFamily="49" charset="0"/>
              </a:rPr>
              <a:t>"File name: "</a:t>
            </a:r>
            <a:r>
              <a:rPr kumimoji="0" lang="en-US" altLang="en-US" sz="1400" b="0" i="0" u="none" strike="noStrike" cap="none" normalizeH="0" baseline="0" dirty="0">
                <a:ln>
                  <a:noFill/>
                </a:ln>
                <a:solidFill>
                  <a:srgbClr val="E8E6E3"/>
                </a:solidFill>
                <a:effectLst/>
                <a:latin typeface="Consolas" panose="020B0609020204030204" pitchFamily="49" charset="0"/>
              </a:rPr>
              <a:t> </a:t>
            </a:r>
            <a:r>
              <a:rPr kumimoji="0" lang="en-US" altLang="en-US" sz="1400" b="0" i="0" u="none" strike="noStrike" cap="none" normalizeH="0" baseline="0" dirty="0">
                <a:ln>
                  <a:noFill/>
                </a:ln>
                <a:solidFill>
                  <a:srgbClr val="C89F6E"/>
                </a:solidFill>
                <a:effectLst/>
                <a:latin typeface="Consolas" panose="020B0609020204030204" pitchFamily="49" charset="0"/>
              </a:rPr>
              <a:t>+</a:t>
            </a:r>
            <a:r>
              <a:rPr kumimoji="0" lang="en-US" altLang="en-US" sz="1400" b="0" i="0" u="none" strike="noStrike" cap="none" normalizeH="0" baseline="0" dirty="0">
                <a:ln>
                  <a:noFill/>
                </a:ln>
                <a:solidFill>
                  <a:srgbClr val="E8E6E3"/>
                </a:solidFill>
                <a:effectLst/>
                <a:latin typeface="Consolas" panose="020B0609020204030204" pitchFamily="49" charset="0"/>
              </a:rPr>
              <a:t> </a:t>
            </a:r>
            <a:r>
              <a:rPr kumimoji="0" lang="en-US" altLang="en-US" sz="1400" b="0" i="0" u="none" strike="noStrike" cap="none" normalizeH="0" baseline="0" dirty="0" err="1">
                <a:ln>
                  <a:noFill/>
                </a:ln>
                <a:solidFill>
                  <a:srgbClr val="E8E6E3"/>
                </a:solidFill>
                <a:effectLst/>
                <a:latin typeface="Consolas" panose="020B0609020204030204" pitchFamily="49" charset="0"/>
              </a:rPr>
              <a:t>myObj</a:t>
            </a:r>
            <a:r>
              <a:rPr kumimoji="0" lang="en-US" altLang="en-US" sz="1400" b="0" i="0" u="none" strike="noStrike" cap="none" normalizeH="0" baseline="0" dirty="0" err="1">
                <a:ln>
                  <a:noFill/>
                </a:ln>
                <a:solidFill>
                  <a:srgbClr val="A8A095"/>
                </a:solidFill>
                <a:effectLst/>
                <a:latin typeface="Consolas" panose="020B0609020204030204" pitchFamily="49" charset="0"/>
              </a:rPr>
              <a:t>.</a:t>
            </a:r>
            <a:r>
              <a:rPr kumimoji="0" lang="en-US" altLang="en-US" sz="1400" b="0" i="0" u="none" strike="noStrike" cap="none" normalizeH="0" baseline="0" dirty="0" err="1">
                <a:ln>
                  <a:noFill/>
                </a:ln>
                <a:solidFill>
                  <a:srgbClr val="DF5571"/>
                </a:solidFill>
                <a:effectLst/>
                <a:latin typeface="Consolas" panose="020B0609020204030204" pitchFamily="49" charset="0"/>
              </a:rPr>
              <a:t>getName</a:t>
            </a:r>
            <a:r>
              <a:rPr kumimoji="0" lang="en-US" altLang="en-US" sz="1400" b="0" i="0" u="none" strike="noStrike" cap="none" normalizeH="0" baseline="0" dirty="0">
                <a:ln>
                  <a:noFill/>
                </a:ln>
                <a:solidFill>
                  <a:srgbClr val="A8A095"/>
                </a:solidFill>
                <a:effectLst/>
                <a:latin typeface="Consolas" panose="020B0609020204030204" pitchFamily="49" charset="0"/>
              </a:rPr>
              <a:t>());</a:t>
            </a:r>
            <a:r>
              <a:rPr kumimoji="0" lang="en-US" altLang="en-US" sz="1400" b="0" i="0" u="none" strike="noStrike" cap="none" normalizeH="0" baseline="0" dirty="0">
                <a:ln>
                  <a:noFill/>
                </a:ln>
                <a:solidFill>
                  <a:srgbClr val="E8E6E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A8A095"/>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8A095"/>
                </a:solidFill>
                <a:effectLst/>
                <a:latin typeface="Consolas" panose="020B0609020204030204" pitchFamily="49" charset="0"/>
              </a:rPr>
              <a:t> }</a:t>
            </a:r>
            <a:r>
              <a:rPr kumimoji="0" lang="en-US" altLang="en-US" sz="1400" b="0" i="0" u="none" strike="noStrike" cap="none" normalizeH="0" baseline="0" dirty="0">
                <a:ln>
                  <a:noFill/>
                </a:ln>
                <a:solidFill>
                  <a:srgbClr val="E8E6E3"/>
                </a:solidFill>
                <a:effectLst/>
                <a:latin typeface="Consolas" panose="020B0609020204030204" pitchFamily="49" charset="0"/>
              </a:rPr>
              <a:t> </a:t>
            </a:r>
            <a:r>
              <a:rPr kumimoji="0" lang="en-US" altLang="en-US" sz="1400" b="0" i="0" u="none" strike="noStrike" cap="none" normalizeH="0" baseline="0" dirty="0">
                <a:ln>
                  <a:noFill/>
                </a:ln>
                <a:solidFill>
                  <a:srgbClr val="55CCFF"/>
                </a:solidFill>
                <a:effectLst/>
                <a:latin typeface="Consolas" panose="020B0609020204030204" pitchFamily="49" charset="0"/>
              </a:rPr>
              <a:t>else</a:t>
            </a:r>
            <a:r>
              <a:rPr kumimoji="0" lang="en-US" altLang="en-US" sz="1400" b="0" i="0" u="none" strike="noStrike" cap="none" normalizeH="0" baseline="0" dirty="0">
                <a:ln>
                  <a:noFill/>
                </a:ln>
                <a:solidFill>
                  <a:srgbClr val="E8E6E3"/>
                </a:solidFill>
                <a:effectLst/>
                <a:latin typeface="Consolas" panose="020B0609020204030204" pitchFamily="49" charset="0"/>
              </a:rPr>
              <a:t> </a:t>
            </a:r>
            <a:r>
              <a:rPr kumimoji="0" lang="en-US" altLang="en-US" sz="1400" b="0" i="0" u="none" strike="noStrike" cap="none" normalizeH="0" baseline="0" dirty="0">
                <a:ln>
                  <a:noFill/>
                </a:ln>
                <a:solidFill>
                  <a:srgbClr val="A8A095"/>
                </a:solidFill>
                <a:effectLst/>
                <a:latin typeface="Consolas" panose="020B0609020204030204" pitchFamily="49" charset="0"/>
              </a:rPr>
              <a:t>{</a:t>
            </a:r>
            <a:r>
              <a:rPr kumimoji="0" lang="en-US" altLang="en-US" sz="1400" b="0" i="0" u="none" strike="noStrike" cap="none" normalizeH="0" baseline="0" dirty="0">
                <a:ln>
                  <a:noFill/>
                </a:ln>
                <a:solidFill>
                  <a:srgbClr val="E8E6E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E8E6E3"/>
                </a:solidFill>
                <a:latin typeface="Consolas" panose="020B0609020204030204" pitchFamily="49" charset="0"/>
              </a:rPr>
              <a:t>	</a:t>
            </a:r>
            <a:r>
              <a:rPr kumimoji="0" lang="en-US" altLang="en-US" sz="1400" b="0" i="0" u="none" strike="noStrike" cap="none" normalizeH="0" baseline="0" dirty="0" err="1">
                <a:ln>
                  <a:noFill/>
                </a:ln>
                <a:solidFill>
                  <a:srgbClr val="DF5571"/>
                </a:solidFill>
                <a:effectLst/>
                <a:latin typeface="Consolas" panose="020B0609020204030204" pitchFamily="49" charset="0"/>
              </a:rPr>
              <a:t>System</a:t>
            </a:r>
            <a:r>
              <a:rPr kumimoji="0" lang="en-US" altLang="en-US" sz="1400" b="0" i="0" u="none" strike="noStrike" cap="none" normalizeH="0" baseline="0" dirty="0" err="1">
                <a:ln>
                  <a:noFill/>
                </a:ln>
                <a:solidFill>
                  <a:srgbClr val="A8A095"/>
                </a:solidFill>
                <a:effectLst/>
                <a:latin typeface="Consolas" panose="020B0609020204030204" pitchFamily="49" charset="0"/>
              </a:rPr>
              <a:t>.</a:t>
            </a:r>
            <a:r>
              <a:rPr kumimoji="0" lang="en-US" altLang="en-US" sz="1400" b="0" i="0" u="none" strike="noStrike" cap="none" normalizeH="0" baseline="0" dirty="0" err="1">
                <a:ln>
                  <a:noFill/>
                </a:ln>
                <a:solidFill>
                  <a:srgbClr val="E8E6E3"/>
                </a:solidFill>
                <a:effectLst/>
                <a:latin typeface="Consolas" panose="020B0609020204030204" pitchFamily="49" charset="0"/>
              </a:rPr>
              <a:t>out</a:t>
            </a:r>
            <a:r>
              <a:rPr kumimoji="0" lang="en-US" altLang="en-US" sz="1400" b="0" i="0" u="none" strike="noStrike" cap="none" normalizeH="0" baseline="0" dirty="0" err="1">
                <a:ln>
                  <a:noFill/>
                </a:ln>
                <a:solidFill>
                  <a:srgbClr val="A8A095"/>
                </a:solidFill>
                <a:effectLst/>
                <a:latin typeface="Consolas" panose="020B0609020204030204" pitchFamily="49" charset="0"/>
              </a:rPr>
              <a:t>.</a:t>
            </a:r>
            <a:r>
              <a:rPr kumimoji="0" lang="en-US" altLang="en-US" sz="1400" b="0" i="0" u="none" strike="noStrike" cap="none" normalizeH="0" baseline="0" dirty="0" err="1">
                <a:ln>
                  <a:noFill/>
                </a:ln>
                <a:solidFill>
                  <a:srgbClr val="DF5571"/>
                </a:solidFill>
                <a:effectLst/>
                <a:latin typeface="Consolas" panose="020B0609020204030204" pitchFamily="49" charset="0"/>
              </a:rPr>
              <a:t>println</a:t>
            </a:r>
            <a:r>
              <a:rPr kumimoji="0" lang="en-US" altLang="en-US" sz="1400" b="0" i="0" u="none" strike="noStrike" cap="none" normalizeH="0" baseline="0" dirty="0">
                <a:ln>
                  <a:noFill/>
                </a:ln>
                <a:solidFill>
                  <a:srgbClr val="A8A095"/>
                </a:solidFill>
                <a:effectLst/>
                <a:latin typeface="Consolas" panose="020B0609020204030204" pitchFamily="49" charset="0"/>
              </a:rPr>
              <a:t>(</a:t>
            </a:r>
            <a:r>
              <a:rPr kumimoji="0" lang="en-US" altLang="en-US" sz="1400" b="0" i="0" u="none" strike="noStrike" cap="none" normalizeH="0" baseline="0" dirty="0">
                <a:ln>
                  <a:noFill/>
                </a:ln>
                <a:solidFill>
                  <a:srgbClr val="CAFF61"/>
                </a:solidFill>
                <a:effectLst/>
                <a:latin typeface="Consolas" panose="020B0609020204030204" pitchFamily="49" charset="0"/>
              </a:rPr>
              <a:t>"The file does not exist."</a:t>
            </a:r>
            <a:r>
              <a:rPr kumimoji="0" lang="en-US" altLang="en-US" sz="1400" b="0" i="0" u="none" strike="noStrike" cap="none" normalizeH="0" baseline="0" dirty="0">
                <a:ln>
                  <a:noFill/>
                </a:ln>
                <a:solidFill>
                  <a:srgbClr val="A8A095"/>
                </a:solidFill>
                <a:effectLst/>
                <a:latin typeface="Consolas" panose="020B0609020204030204" pitchFamily="49" charset="0"/>
              </a:rPr>
              <a:t>);</a:t>
            </a:r>
            <a:r>
              <a:rPr kumimoji="0" lang="en-US" altLang="en-US" sz="1400" b="0" i="0" u="none" strike="noStrike" cap="none" normalizeH="0" baseline="0" dirty="0">
                <a:ln>
                  <a:noFill/>
                </a:ln>
                <a:solidFill>
                  <a:srgbClr val="E8E6E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A8A095"/>
                </a:solidFill>
                <a:latin typeface="Consolas" panose="020B0609020204030204" pitchFamily="49" charset="0"/>
              </a:rPr>
              <a:t>    </a:t>
            </a:r>
            <a:r>
              <a:rPr kumimoji="0" lang="en-US" altLang="en-US" sz="1400" b="0" i="0" u="none" strike="noStrike" cap="none" normalizeH="0" baseline="0" dirty="0">
                <a:ln>
                  <a:noFill/>
                </a:ln>
                <a:solidFill>
                  <a:srgbClr val="A8A095"/>
                </a:solidFill>
                <a:effectLst/>
                <a:latin typeface="Consolas" panose="020B0609020204030204" pitchFamily="49" charset="0"/>
              </a:rPr>
              <a:t>}</a:t>
            </a:r>
            <a:endParaRPr lang="en-US" altLang="en-US" sz="1400" dirty="0">
              <a:solidFill>
                <a:srgbClr val="E8E6E3"/>
              </a:solidFill>
              <a:latin typeface="Consolas" panose="020B0609020204030204" pitchFamily="49" charset="0"/>
            </a:endParaRPr>
          </a:p>
          <a:p>
            <a:pPr lvl="0" defTabSz="914400" eaLnBrk="0" fontAlgn="base" hangingPunct="0">
              <a:spcBef>
                <a:spcPct val="0"/>
              </a:spcBef>
              <a:spcAft>
                <a:spcPct val="0"/>
              </a:spcAft>
            </a:pPr>
            <a:r>
              <a:rPr lang="en-US" altLang="en-US" sz="1400" dirty="0">
                <a:solidFill>
                  <a:srgbClr val="DF5571"/>
                </a:solidFill>
                <a:latin typeface="Consolas" panose="020B0609020204030204" pitchFamily="49" charset="0"/>
              </a:rPr>
              <a:t> </a:t>
            </a:r>
          </a:p>
          <a:p>
            <a:pPr lvl="0" defTabSz="914400" eaLnBrk="0" fontAlgn="base" hangingPunct="0">
              <a:spcBef>
                <a:spcPct val="0"/>
              </a:spcBef>
              <a:spcAft>
                <a:spcPct val="0"/>
              </a:spcAft>
            </a:pPr>
            <a:r>
              <a:rPr lang="en-US" altLang="en-US" sz="1400" dirty="0">
                <a:solidFill>
                  <a:srgbClr val="DF5571"/>
                </a:solidFill>
                <a:latin typeface="Consolas" panose="020B0609020204030204" pitchFamily="49" charset="0"/>
              </a:rPr>
              <a:t> </a:t>
            </a:r>
            <a:r>
              <a:rPr lang="en-US" altLang="en-US" sz="1400" dirty="0" err="1">
                <a:solidFill>
                  <a:srgbClr val="DF5571"/>
                </a:solidFill>
                <a:latin typeface="Consolas" panose="020B0609020204030204" pitchFamily="49" charset="0"/>
              </a:rPr>
              <a:t>System</a:t>
            </a:r>
            <a:r>
              <a:rPr lang="en-US" altLang="en-US" sz="1400" dirty="0" err="1">
                <a:solidFill>
                  <a:srgbClr val="A8A095"/>
                </a:solidFill>
                <a:latin typeface="Consolas" panose="020B0609020204030204" pitchFamily="49" charset="0"/>
              </a:rPr>
              <a:t>.</a:t>
            </a:r>
            <a:r>
              <a:rPr lang="en-US" altLang="en-US" sz="1400" dirty="0" err="1">
                <a:solidFill>
                  <a:srgbClr val="E8E6E3"/>
                </a:solidFill>
                <a:latin typeface="Consolas" panose="020B0609020204030204" pitchFamily="49" charset="0"/>
              </a:rPr>
              <a:t>out</a:t>
            </a:r>
            <a:r>
              <a:rPr lang="en-US" altLang="en-US" sz="1400" dirty="0" err="1">
                <a:solidFill>
                  <a:srgbClr val="A8A095"/>
                </a:solidFill>
                <a:latin typeface="Consolas" panose="020B0609020204030204" pitchFamily="49" charset="0"/>
              </a:rPr>
              <a:t>.</a:t>
            </a:r>
            <a:r>
              <a:rPr lang="en-US" altLang="en-US" sz="1400" dirty="0" err="1">
                <a:solidFill>
                  <a:srgbClr val="DF5571"/>
                </a:solidFill>
                <a:latin typeface="Consolas" panose="020B0609020204030204" pitchFamily="49" charset="0"/>
              </a:rPr>
              <a:t>println</a:t>
            </a:r>
            <a:r>
              <a:rPr lang="en-US" altLang="en-US" sz="1400" dirty="0">
                <a:solidFill>
                  <a:srgbClr val="A8A095"/>
                </a:solidFill>
                <a:latin typeface="Consolas" panose="020B0609020204030204" pitchFamily="49" charset="0"/>
              </a:rPr>
              <a:t>(</a:t>
            </a:r>
            <a:r>
              <a:rPr lang="en-US" altLang="en-US" sz="1400" dirty="0">
                <a:solidFill>
                  <a:srgbClr val="CAFF61"/>
                </a:solidFill>
                <a:latin typeface="Consolas" panose="020B0609020204030204" pitchFamily="49" charset="0"/>
              </a:rPr>
              <a:t>“Hello From Java"</a:t>
            </a:r>
            <a:r>
              <a:rPr lang="en-US" altLang="en-US" sz="1400" dirty="0">
                <a:solidFill>
                  <a:srgbClr val="A8A095"/>
                </a:solidFill>
                <a:latin typeface="Consolas" panose="020B0609020204030204" pitchFamily="49" charset="0"/>
              </a:rPr>
              <a:t>);</a:t>
            </a:r>
            <a:endParaRPr kumimoji="0" lang="en-US" altLang="en-US" sz="1400" b="0" i="0" u="none" strike="noStrike" cap="none" normalizeH="0" baseline="0" dirty="0">
              <a:ln>
                <a:noFill/>
              </a:ln>
              <a:solidFill>
                <a:srgbClr val="A8A095"/>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A8A095"/>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8A095"/>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2BB91850-EF72-4490-B2D9-59B337AC60B0}"/>
              </a:ext>
            </a:extLst>
          </p:cNvPr>
          <p:cNvSpPr/>
          <p:nvPr/>
        </p:nvSpPr>
        <p:spPr>
          <a:xfrm>
            <a:off x="857250" y="5603775"/>
            <a:ext cx="9734550" cy="1015663"/>
          </a:xfrm>
          <a:prstGeom prst="rect">
            <a:avLst/>
          </a:prstGeom>
        </p:spPr>
        <p:txBody>
          <a:bodyPr wrap="square">
            <a:spAutoFit/>
          </a:bodyPr>
          <a:lstStyle/>
          <a:p>
            <a:pPr marL="285750" indent="-285750">
              <a:buFont typeface="Arial" panose="020B0604020202020204" pitchFamily="34" charset="0"/>
              <a:buChar char="•"/>
            </a:pPr>
            <a:r>
              <a:rPr lang="en-US" sz="2000" dirty="0">
                <a:gradFill>
                  <a:gsLst>
                    <a:gs pos="2917">
                      <a:schemeClr val="tx1"/>
                    </a:gs>
                    <a:gs pos="30000">
                      <a:schemeClr val="tx1"/>
                    </a:gs>
                  </a:gsLst>
                  <a:lin ang="5400000" scaled="0"/>
                </a:gradFill>
              </a:rPr>
              <a:t>First print file name</a:t>
            </a:r>
          </a:p>
          <a:p>
            <a:pPr marL="285750" indent="-285750">
              <a:buFont typeface="Arial" panose="020B0604020202020204" pitchFamily="34" charset="0"/>
              <a:buChar char="•"/>
            </a:pPr>
            <a:r>
              <a:rPr lang="en-US" sz="2000" dirty="0">
                <a:gradFill>
                  <a:gsLst>
                    <a:gs pos="2917">
                      <a:schemeClr val="tx1"/>
                    </a:gs>
                    <a:gs pos="30000">
                      <a:schemeClr val="tx1"/>
                    </a:gs>
                  </a:gsLst>
                  <a:lin ang="5400000" scaled="0"/>
                </a:gradFill>
              </a:rPr>
              <a:t>Then print “Hello From Java”</a:t>
            </a:r>
          </a:p>
          <a:p>
            <a:pPr marL="285750" indent="-285750">
              <a:buFont typeface="Arial" panose="020B0604020202020204" pitchFamily="34" charset="0"/>
              <a:buChar char="•"/>
            </a:pPr>
            <a:r>
              <a:rPr lang="en-US" sz="2000" dirty="0">
                <a:gradFill>
                  <a:gsLst>
                    <a:gs pos="2917">
                      <a:schemeClr val="tx1"/>
                    </a:gs>
                    <a:gs pos="30000">
                      <a:schemeClr val="tx1"/>
                    </a:gs>
                  </a:gsLst>
                  <a:lin ang="5400000" scaled="0"/>
                </a:gradFill>
              </a:rPr>
              <a:t>What if I don’t want to wait for the file to be read to continue the next block ?</a:t>
            </a:r>
          </a:p>
        </p:txBody>
      </p:sp>
    </p:spTree>
    <p:extLst>
      <p:ext uri="{BB962C8B-B14F-4D97-AF65-F5344CB8AC3E}">
        <p14:creationId xmlns:p14="http://schemas.microsoft.com/office/powerpoint/2010/main" val="41686060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62A4-D002-4F39-B94E-D5C721E2D221}"/>
              </a:ext>
            </a:extLst>
          </p:cNvPr>
          <p:cNvSpPr>
            <a:spLocks noGrp="1"/>
          </p:cNvSpPr>
          <p:nvPr>
            <p:ph type="title"/>
          </p:nvPr>
        </p:nvSpPr>
        <p:spPr>
          <a:xfrm>
            <a:off x="427131" y="370381"/>
            <a:ext cx="10173621" cy="553998"/>
          </a:xfrm>
        </p:spPr>
        <p:txBody>
          <a:bodyPr/>
          <a:lstStyle/>
          <a:p>
            <a:r>
              <a:rPr lang="en-US" dirty="0">
                <a:solidFill>
                  <a:srgbClr val="00B050"/>
                </a:solidFill>
              </a:rPr>
              <a:t>Async - Await</a:t>
            </a:r>
          </a:p>
        </p:txBody>
      </p:sp>
      <p:sp>
        <p:nvSpPr>
          <p:cNvPr id="3" name="Rectangle 1">
            <a:extLst>
              <a:ext uri="{FF2B5EF4-FFF2-40B4-BE49-F238E27FC236}">
                <a16:creationId xmlns:a16="http://schemas.microsoft.com/office/drawing/2014/main" id="{1FAAE3F4-DB5E-42B3-8927-FD81F6E55010}"/>
              </a:ext>
            </a:extLst>
          </p:cNvPr>
          <p:cNvSpPr>
            <a:spLocks noChangeArrowheads="1"/>
          </p:cNvSpPr>
          <p:nvPr/>
        </p:nvSpPr>
        <p:spPr bwMode="auto">
          <a:xfrm>
            <a:off x="334185" y="912100"/>
            <a:ext cx="1091196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Asynchronous I/O is a form of input/output processing that permits other processing to continue before</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the transmission has finished.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latin typeface="Arial" panose="020B0604020202020204" pitchFamily="34" charset="0"/>
              </a:rPr>
              <a:t>Let’s say I want to load the user’s image from my server but I want to load the user’s</a:t>
            </a:r>
          </a:p>
          <a:p>
            <a:pPr marR="0" lvl="0" algn="l" defTabSz="914400" rtl="0" eaLnBrk="0" fontAlgn="base" latinLnBrk="0" hangingPunct="0">
              <a:lnSpc>
                <a:spcPct val="100000"/>
              </a:lnSpc>
              <a:spcBef>
                <a:spcPct val="0"/>
              </a:spcBef>
              <a:spcAft>
                <a:spcPct val="0"/>
              </a:spcAft>
              <a:buClrTx/>
              <a:buSzTx/>
              <a:tabLst/>
            </a:pPr>
            <a:r>
              <a:rPr lang="en-US" altLang="en-US" sz="1800" dirty="0">
                <a:latin typeface="Arial" panose="020B0604020202020204" pitchFamily="34" charset="0"/>
              </a:rPr>
              <a:t> name and details in the meantime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8CA963FC-74DD-40E6-A1F7-7A171D22C26E}"/>
              </a:ext>
            </a:extLst>
          </p:cNvPr>
          <p:cNvSpPr/>
          <p:nvPr/>
        </p:nvSpPr>
        <p:spPr>
          <a:xfrm>
            <a:off x="334185" y="2203255"/>
            <a:ext cx="6096000" cy="1004890"/>
          </a:xfrm>
          <a:prstGeom prst="rect">
            <a:avLst/>
          </a:prstGeom>
        </p:spPr>
        <p:txBody>
          <a:bodyPr>
            <a:spAutoFit/>
          </a:bodyPr>
          <a:lstStyle/>
          <a:p>
            <a:r>
              <a:rPr lang="en-US" sz="2400" b="1" dirty="0">
                <a:solidFill>
                  <a:srgbClr val="00B050"/>
                </a:solidFill>
                <a:latin typeface="Open Sans" panose="020B0606030504020204" pitchFamily="34" charset="0"/>
              </a:rPr>
              <a:t>How it works</a:t>
            </a:r>
          </a:p>
          <a:p>
            <a:br>
              <a:rPr lang="en-US" dirty="0"/>
            </a:br>
            <a:endParaRPr lang="en-US" dirty="0"/>
          </a:p>
        </p:txBody>
      </p:sp>
      <p:sp>
        <p:nvSpPr>
          <p:cNvPr id="8" name="Rectangle 3">
            <a:extLst>
              <a:ext uri="{FF2B5EF4-FFF2-40B4-BE49-F238E27FC236}">
                <a16:creationId xmlns:a16="http://schemas.microsoft.com/office/drawing/2014/main" id="{F3E97F83-734C-471C-BB8B-6A7191970F60}"/>
              </a:ext>
            </a:extLst>
          </p:cNvPr>
          <p:cNvSpPr>
            <a:spLocks noChangeArrowheads="1"/>
          </p:cNvSpPr>
          <p:nvPr/>
        </p:nvSpPr>
        <p:spPr bwMode="auto">
          <a:xfrm>
            <a:off x="427131" y="3027805"/>
            <a:ext cx="5064976" cy="1661993"/>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E06C75"/>
                </a:solidFill>
                <a:effectLst/>
                <a:latin typeface="JetBrains Mono"/>
              </a:rPr>
              <a:t>const </a:t>
            </a:r>
            <a:r>
              <a:rPr kumimoji="0" lang="en-US" altLang="en-US" sz="1800" b="0" i="0" u="none" strike="noStrike" cap="none" normalizeH="0" baseline="0" dirty="0" err="1">
                <a:ln>
                  <a:noFill/>
                </a:ln>
                <a:solidFill>
                  <a:srgbClr val="98C379"/>
                </a:solidFill>
                <a:effectLst/>
                <a:latin typeface="JetBrains Mono"/>
              </a:rPr>
              <a:t>doSomethingAsync</a:t>
            </a:r>
            <a:r>
              <a:rPr kumimoji="0" lang="en-US" altLang="en-US" sz="1800" b="0" i="0" u="none" strike="noStrike" cap="none" normalizeH="0" baseline="0" dirty="0">
                <a:ln>
                  <a:noFill/>
                </a:ln>
                <a:solidFill>
                  <a:srgbClr val="98C379"/>
                </a:solidFill>
                <a:effectLst/>
                <a:latin typeface="JetBrains Mono"/>
              </a:rPr>
              <a:t> </a:t>
            </a:r>
            <a:r>
              <a:rPr kumimoji="0" lang="en-US" altLang="en-US" sz="1800" b="0" i="0" u="none" strike="noStrike" cap="none" normalizeH="0" baseline="0" dirty="0">
                <a:ln>
                  <a:noFill/>
                </a:ln>
                <a:solidFill>
                  <a:srgbClr val="E06C75"/>
                </a:solidFill>
                <a:effectLst/>
                <a:latin typeface="JetBrains Mono"/>
              </a:rPr>
              <a:t>= </a:t>
            </a: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06C75"/>
                </a:solidFill>
                <a:effectLst/>
                <a:latin typeface="JetBrains Mono"/>
              </a:rPr>
              <a:t>=&gt; </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06C75"/>
                </a:solidFill>
                <a:effectLst/>
                <a:latin typeface="JetBrains Mono"/>
              </a:rPr>
              <a:t>return new </a:t>
            </a:r>
            <a:r>
              <a:rPr kumimoji="0" lang="en-US" altLang="en-US" sz="1800" b="0" i="1" u="none" strike="noStrike" cap="none" normalizeH="0" baseline="0" dirty="0">
                <a:ln>
                  <a:noFill/>
                </a:ln>
                <a:solidFill>
                  <a:srgbClr val="56B6C2"/>
                </a:solidFill>
                <a:effectLst/>
                <a:latin typeface="JetBrains Mono"/>
              </a:rPr>
              <a:t>Promise</a:t>
            </a:r>
            <a:r>
              <a:rPr kumimoji="0" lang="en-US" altLang="en-US" sz="1800" b="0" i="0" u="none" strike="noStrike" cap="none" normalizeH="0" baseline="0" dirty="0">
                <a:ln>
                  <a:noFill/>
                </a:ln>
                <a:solidFill>
                  <a:srgbClr val="9DA5B4"/>
                </a:solidFill>
                <a:effectLst/>
                <a:latin typeface="JetBrains Mono"/>
              </a:rPr>
              <a:t>(</a:t>
            </a:r>
            <a:r>
              <a:rPr kumimoji="0" lang="en-US" altLang="en-US" sz="1800" b="0" i="1" u="none" strike="noStrike" cap="none" normalizeH="0" baseline="0" dirty="0">
                <a:ln>
                  <a:noFill/>
                </a:ln>
                <a:solidFill>
                  <a:srgbClr val="F59762"/>
                </a:solidFill>
                <a:effectLst/>
                <a:latin typeface="JetBrains Mono"/>
              </a:rPr>
              <a:t>resolve </a:t>
            </a:r>
            <a:r>
              <a:rPr kumimoji="0" lang="en-US" altLang="en-US" sz="1800" b="0" i="0" u="none" strike="noStrike" cap="none" normalizeH="0" baseline="0" dirty="0">
                <a:ln>
                  <a:noFill/>
                </a:ln>
                <a:solidFill>
                  <a:srgbClr val="E06C75"/>
                </a:solidFill>
                <a:effectLst/>
                <a:latin typeface="JetBrains Mono"/>
              </a:rPr>
              <a:t>=&gt; </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1" u="none" strike="noStrike" cap="none" normalizeH="0" baseline="0" dirty="0" err="1">
                <a:ln>
                  <a:noFill/>
                </a:ln>
                <a:solidFill>
                  <a:srgbClr val="56B6C2"/>
                </a:solidFill>
                <a:effectLst/>
                <a:latin typeface="JetBrains Mono"/>
              </a:rPr>
              <a:t>setTimeout</a:t>
            </a: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06C75"/>
                </a:solidFill>
                <a:effectLst/>
                <a:latin typeface="JetBrains Mono"/>
              </a:rPr>
              <a:t>=&gt; </a:t>
            </a:r>
            <a:r>
              <a:rPr kumimoji="0" lang="en-US" altLang="en-US" sz="1800" b="0" i="1" u="none" strike="noStrike" cap="none" normalizeH="0" baseline="0" dirty="0">
                <a:ln>
                  <a:noFill/>
                </a:ln>
                <a:solidFill>
                  <a:srgbClr val="F59762"/>
                </a:solidFill>
                <a:effectLst/>
                <a:latin typeface="JetBrains Mono"/>
              </a:rPr>
              <a:t>resolve</a:t>
            </a:r>
            <a:r>
              <a:rPr kumimoji="0" lang="en-US" altLang="en-US" sz="1800" b="0" i="0" u="none" strike="noStrike" cap="none" normalizeH="0" baseline="0" dirty="0">
                <a:ln>
                  <a:noFill/>
                </a:ln>
                <a:solidFill>
                  <a:srgbClr val="9DA5B4"/>
                </a:solidFill>
                <a:effectLst/>
                <a:latin typeface="JetBrains Mono"/>
              </a:rPr>
              <a:t>(</a:t>
            </a:r>
            <a:r>
              <a:rPr kumimoji="0" lang="en-US" altLang="en-US" sz="1800" b="0" i="0" u="none" strike="noStrike" cap="none" normalizeH="0" baseline="0" dirty="0">
                <a:ln>
                  <a:noFill/>
                </a:ln>
                <a:solidFill>
                  <a:srgbClr val="E6C07B"/>
                </a:solidFill>
                <a:effectLst/>
                <a:latin typeface="JetBrains Mono"/>
              </a:rPr>
              <a:t>'I did something'</a:t>
            </a: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C678DD"/>
                </a:solidFill>
                <a:effectLst/>
                <a:latin typeface="JetBrains Mono"/>
              </a:rPr>
              <a:t>3000</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9DA5B4"/>
              </a:solidFill>
              <a:latin typeface="JetBrains Mono"/>
            </a:endParaRPr>
          </a:p>
        </p:txBody>
      </p:sp>
      <p:sp>
        <p:nvSpPr>
          <p:cNvPr id="11" name="Rectangle 10">
            <a:extLst>
              <a:ext uri="{FF2B5EF4-FFF2-40B4-BE49-F238E27FC236}">
                <a16:creationId xmlns:a16="http://schemas.microsoft.com/office/drawing/2014/main" id="{FF2BACAE-4676-4F83-ADD4-B68BFEE57299}"/>
              </a:ext>
            </a:extLst>
          </p:cNvPr>
          <p:cNvSpPr/>
          <p:nvPr/>
        </p:nvSpPr>
        <p:spPr>
          <a:xfrm>
            <a:off x="427131" y="2587685"/>
            <a:ext cx="6096000" cy="635559"/>
          </a:xfrm>
          <a:prstGeom prst="rect">
            <a:avLst/>
          </a:prstGeom>
        </p:spPr>
        <p:txBody>
          <a:bodyPr>
            <a:spAutoFit/>
          </a:bodyPr>
          <a:lstStyle/>
          <a:p>
            <a:r>
              <a:rPr lang="en-US" dirty="0"/>
              <a:t>An async function returns a promise, like in this example:</a:t>
            </a:r>
          </a:p>
          <a:p>
            <a:endParaRPr lang="en-US" dirty="0"/>
          </a:p>
        </p:txBody>
      </p:sp>
      <p:sp>
        <p:nvSpPr>
          <p:cNvPr id="12" name="Rectangle 11">
            <a:extLst>
              <a:ext uri="{FF2B5EF4-FFF2-40B4-BE49-F238E27FC236}">
                <a16:creationId xmlns:a16="http://schemas.microsoft.com/office/drawing/2014/main" id="{0DD3B93C-DEC8-441F-BE3E-0B0E480AFF7E}"/>
              </a:ext>
            </a:extLst>
          </p:cNvPr>
          <p:cNvSpPr/>
          <p:nvPr/>
        </p:nvSpPr>
        <p:spPr>
          <a:xfrm>
            <a:off x="5892287" y="3066533"/>
            <a:ext cx="6096000" cy="635559"/>
          </a:xfrm>
          <a:prstGeom prst="rect">
            <a:avLst/>
          </a:prstGeom>
        </p:spPr>
        <p:txBody>
          <a:bodyPr>
            <a:spAutoFit/>
          </a:bodyPr>
          <a:lstStyle/>
          <a:p>
            <a:r>
              <a:rPr lang="en-US" dirty="0">
                <a:solidFill>
                  <a:schemeClr val="accent1"/>
                </a:solidFill>
              </a:rPr>
              <a:t>The Promise object represents the eventual completion (or failure) of an asynchronous operation and its resulting value</a:t>
            </a:r>
          </a:p>
        </p:txBody>
      </p:sp>
      <p:sp>
        <p:nvSpPr>
          <p:cNvPr id="14" name="Rectangle 13">
            <a:extLst>
              <a:ext uri="{FF2B5EF4-FFF2-40B4-BE49-F238E27FC236}">
                <a16:creationId xmlns:a16="http://schemas.microsoft.com/office/drawing/2014/main" id="{4EAA648F-98F2-4751-B041-5A1CBE31A4D6}"/>
              </a:ext>
            </a:extLst>
          </p:cNvPr>
          <p:cNvSpPr/>
          <p:nvPr/>
        </p:nvSpPr>
        <p:spPr>
          <a:xfrm>
            <a:off x="427131" y="5011938"/>
            <a:ext cx="6096000" cy="1178784"/>
          </a:xfrm>
          <a:prstGeom prst="rect">
            <a:avLst/>
          </a:prstGeom>
        </p:spPr>
        <p:txBody>
          <a:bodyPr>
            <a:spAutoFit/>
          </a:bodyPr>
          <a:lstStyle/>
          <a:p>
            <a:r>
              <a:rPr lang="en-US" dirty="0"/>
              <a:t>When you want to call this function you prepend await, and the calling code will stop until the promise is resolved or rejected. One caveat: the client function must be defined as async. Here's an example:</a:t>
            </a:r>
          </a:p>
        </p:txBody>
      </p:sp>
      <p:sp>
        <p:nvSpPr>
          <p:cNvPr id="15" name="Rectangle 7">
            <a:extLst>
              <a:ext uri="{FF2B5EF4-FFF2-40B4-BE49-F238E27FC236}">
                <a16:creationId xmlns:a16="http://schemas.microsoft.com/office/drawing/2014/main" id="{8838B796-4F14-4BD2-B169-A4E9AD4777A5}"/>
              </a:ext>
            </a:extLst>
          </p:cNvPr>
          <p:cNvSpPr>
            <a:spLocks noChangeArrowheads="1"/>
          </p:cNvSpPr>
          <p:nvPr/>
        </p:nvSpPr>
        <p:spPr bwMode="auto">
          <a:xfrm>
            <a:off x="7696200" y="4733660"/>
            <a:ext cx="4055662" cy="1107996"/>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E06C75"/>
                </a:solidFill>
                <a:effectLst/>
                <a:latin typeface="JetBrains Mono"/>
              </a:rPr>
              <a:t>const </a:t>
            </a:r>
            <a:r>
              <a:rPr kumimoji="0" lang="en-US" altLang="en-US" sz="1800" b="0" i="0" u="none" strike="noStrike" cap="none" normalizeH="0" baseline="0" dirty="0" err="1">
                <a:ln>
                  <a:noFill/>
                </a:ln>
                <a:solidFill>
                  <a:srgbClr val="98C379"/>
                </a:solidFill>
                <a:effectLst/>
                <a:latin typeface="JetBrains Mono"/>
              </a:rPr>
              <a:t>doSomething</a:t>
            </a:r>
            <a:r>
              <a:rPr kumimoji="0" lang="en-US" altLang="en-US" sz="1800" b="0" i="0" u="none" strike="noStrike" cap="none" normalizeH="0" baseline="0" dirty="0">
                <a:ln>
                  <a:noFill/>
                </a:ln>
                <a:solidFill>
                  <a:srgbClr val="98C379"/>
                </a:solidFill>
                <a:effectLst/>
                <a:latin typeface="JetBrains Mono"/>
              </a:rPr>
              <a:t> </a:t>
            </a:r>
            <a:r>
              <a:rPr kumimoji="0" lang="en-US" altLang="en-US" sz="1800" b="0" i="0" u="none" strike="noStrike" cap="none" normalizeH="0" baseline="0" dirty="0">
                <a:ln>
                  <a:noFill/>
                </a:ln>
                <a:solidFill>
                  <a:srgbClr val="E06C75"/>
                </a:solidFill>
                <a:effectLst/>
                <a:latin typeface="JetBrains Mono"/>
              </a:rPr>
              <a:t>= async </a:t>
            </a: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06C75"/>
                </a:solidFill>
                <a:effectLst/>
                <a:latin typeface="JetBrains Mono"/>
              </a:rPr>
              <a:t>=&gt; </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FCFAFA"/>
                </a:solidFill>
                <a:effectLst/>
                <a:latin typeface="JetBrains Mono"/>
              </a:rPr>
              <a:t>console</a:t>
            </a:r>
            <a:r>
              <a:rPr kumimoji="0" lang="en-US" altLang="en-US" sz="1800" b="0" i="0" u="none" strike="noStrike" cap="none" normalizeH="0" baseline="0" dirty="0">
                <a:ln>
                  <a:noFill/>
                </a:ln>
                <a:solidFill>
                  <a:srgbClr val="9DA5B4"/>
                </a:solidFill>
                <a:effectLst/>
                <a:latin typeface="JetBrains Mono"/>
              </a:rPr>
              <a:t>.</a:t>
            </a:r>
            <a:r>
              <a:rPr kumimoji="0" lang="en-US" altLang="en-US" sz="1800" b="0" i="0" u="none" strike="noStrike" cap="none" normalizeH="0" baseline="0" dirty="0">
                <a:ln>
                  <a:noFill/>
                </a:ln>
                <a:solidFill>
                  <a:srgbClr val="98C379"/>
                </a:solidFill>
                <a:effectLst/>
                <a:latin typeface="JetBrains Mono"/>
              </a:rPr>
              <a:t>log</a:t>
            </a:r>
            <a:r>
              <a:rPr kumimoji="0" lang="en-US" altLang="en-US" sz="1800" b="0" i="0" u="none" strike="noStrike" cap="none" normalizeH="0" baseline="0" dirty="0">
                <a:ln>
                  <a:noFill/>
                </a:ln>
                <a:solidFill>
                  <a:srgbClr val="9DA5B4"/>
                </a:solidFill>
                <a:effectLst/>
                <a:latin typeface="JetBrains Mono"/>
              </a:rPr>
              <a:t>(</a:t>
            </a:r>
            <a:r>
              <a:rPr kumimoji="0" lang="en-US" altLang="en-US" sz="1800" b="0" i="0" u="none" strike="noStrike" cap="none" normalizeH="0" baseline="0" dirty="0">
                <a:ln>
                  <a:noFill/>
                </a:ln>
                <a:solidFill>
                  <a:srgbClr val="E06C75"/>
                </a:solidFill>
                <a:effectLst/>
                <a:latin typeface="JetBrains Mono"/>
              </a:rPr>
              <a:t>await </a:t>
            </a:r>
            <a:r>
              <a:rPr kumimoji="0" lang="en-US" altLang="en-US" sz="1800" b="0" i="0" u="none" strike="noStrike" cap="none" normalizeH="0" baseline="0" dirty="0" err="1">
                <a:ln>
                  <a:noFill/>
                </a:ln>
                <a:solidFill>
                  <a:srgbClr val="98C379"/>
                </a:solidFill>
                <a:effectLst/>
                <a:latin typeface="JetBrains Mono"/>
              </a:rPr>
              <a:t>doSomethingAsync</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9DA5B4"/>
              </a:solidFill>
              <a:latin typeface="JetBrains Mono"/>
            </a:endParaRPr>
          </a:p>
        </p:txBody>
      </p:sp>
    </p:spTree>
    <p:extLst>
      <p:ext uri="{BB962C8B-B14F-4D97-AF65-F5344CB8AC3E}">
        <p14:creationId xmlns:p14="http://schemas.microsoft.com/office/powerpoint/2010/main" val="23617661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961772"/>
            <a:ext cx="6687457" cy="1261884"/>
          </a:xfrm>
        </p:spPr>
        <p:txBody>
          <a:bodyPr/>
          <a:lstStyle/>
          <a:p>
            <a:r>
              <a:rPr lang="en-US" sz="5400" dirty="0"/>
              <a:t>The </a:t>
            </a:r>
            <a:r>
              <a:rPr lang="en-US" sz="5400" dirty="0">
                <a:solidFill>
                  <a:srgbClr val="0DBC00"/>
                </a:solidFill>
              </a:rPr>
              <a:t>Road</a:t>
            </a:r>
            <a:r>
              <a:rPr lang="en-US" sz="5400" dirty="0"/>
              <a:t> To </a:t>
            </a:r>
            <a:r>
              <a:rPr lang="en-US" sz="5400" dirty="0">
                <a:solidFill>
                  <a:srgbClr val="0DBC00"/>
                </a:solidFill>
              </a:rPr>
              <a:t>Node</a:t>
            </a:r>
            <a:br>
              <a:rPr lang="en-US" sz="5400" dirty="0">
                <a:solidFill>
                  <a:srgbClr val="0DBC00"/>
                </a:solidFill>
              </a:rPr>
            </a:br>
            <a:r>
              <a:rPr lang="en-US" sz="2800" dirty="0">
                <a:solidFill>
                  <a:srgbClr val="0DBC00"/>
                </a:solidFill>
              </a:rPr>
              <a:t>(No theory – only practical)</a:t>
            </a:r>
          </a:p>
        </p:txBody>
      </p:sp>
      <p:pic>
        <p:nvPicPr>
          <p:cNvPr id="7" name="Picture 6">
            <a:extLst>
              <a:ext uri="{FF2B5EF4-FFF2-40B4-BE49-F238E27FC236}">
                <a16:creationId xmlns:a16="http://schemas.microsoft.com/office/drawing/2014/main" id="{7C38EF57-10CA-4F40-8645-46B4AF7C4721}"/>
              </a:ext>
            </a:extLst>
          </p:cNvPr>
          <p:cNvPicPr>
            <a:picLocks noChangeAspect="1"/>
          </p:cNvPicPr>
          <p:nvPr/>
        </p:nvPicPr>
        <p:blipFill>
          <a:blip r:embed="rId3"/>
          <a:stretch>
            <a:fillRect/>
          </a:stretch>
        </p:blipFill>
        <p:spPr>
          <a:xfrm>
            <a:off x="6585857" y="65314"/>
            <a:ext cx="3897086" cy="3897086"/>
          </a:xfrm>
          <a:prstGeom prst="rect">
            <a:avLst/>
          </a:prstGeom>
        </p:spPr>
      </p:pic>
    </p:spTree>
    <p:extLst>
      <p:ext uri="{BB962C8B-B14F-4D97-AF65-F5344CB8AC3E}">
        <p14:creationId xmlns:p14="http://schemas.microsoft.com/office/powerpoint/2010/main" val="242681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62A4-D002-4F39-B94E-D5C721E2D221}"/>
              </a:ext>
            </a:extLst>
          </p:cNvPr>
          <p:cNvSpPr>
            <a:spLocks noGrp="1"/>
          </p:cNvSpPr>
          <p:nvPr>
            <p:ph type="title"/>
          </p:nvPr>
        </p:nvSpPr>
        <p:spPr>
          <a:xfrm>
            <a:off x="345821" y="370381"/>
            <a:ext cx="4161981" cy="553998"/>
          </a:xfrm>
        </p:spPr>
        <p:txBody>
          <a:bodyPr/>
          <a:lstStyle/>
          <a:p>
            <a:r>
              <a:rPr lang="en-US" dirty="0">
                <a:solidFill>
                  <a:srgbClr val="00B050"/>
                </a:solidFill>
              </a:rPr>
              <a:t>NPM </a:t>
            </a:r>
            <a:r>
              <a:rPr lang="en-US" sz="1400" dirty="0"/>
              <a:t>(Node Package Manager)</a:t>
            </a:r>
            <a:r>
              <a:rPr lang="en-US" dirty="0"/>
              <a:t> </a:t>
            </a:r>
            <a:endParaRPr lang="en-US" dirty="0">
              <a:solidFill>
                <a:srgbClr val="00B050"/>
              </a:solidFill>
            </a:endParaRPr>
          </a:p>
        </p:txBody>
      </p:sp>
      <p:sp>
        <p:nvSpPr>
          <p:cNvPr id="4" name="TextBox 3">
            <a:extLst>
              <a:ext uri="{FF2B5EF4-FFF2-40B4-BE49-F238E27FC236}">
                <a16:creationId xmlns:a16="http://schemas.microsoft.com/office/drawing/2014/main" id="{4DFFA675-1383-45D8-B0CA-D805D40688A0}"/>
              </a:ext>
            </a:extLst>
          </p:cNvPr>
          <p:cNvSpPr txBox="1"/>
          <p:nvPr/>
        </p:nvSpPr>
        <p:spPr>
          <a:xfrm>
            <a:off x="345821" y="1352390"/>
            <a:ext cx="4525856" cy="1702004"/>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2000" b="1" dirty="0">
                <a:gradFill>
                  <a:gsLst>
                    <a:gs pos="2917">
                      <a:schemeClr val="tx1"/>
                    </a:gs>
                    <a:gs pos="30000">
                      <a:schemeClr val="tx1"/>
                    </a:gs>
                  </a:gsLst>
                  <a:lin ang="5400000" scaled="0"/>
                </a:gradFill>
              </a:rPr>
              <a:t>Package Manager </a:t>
            </a:r>
            <a:r>
              <a:rPr lang="en-US" sz="2000" dirty="0">
                <a:gradFill>
                  <a:gsLst>
                    <a:gs pos="2917">
                      <a:schemeClr val="tx1"/>
                    </a:gs>
                    <a:gs pos="30000">
                      <a:schemeClr val="tx1"/>
                    </a:gs>
                  </a:gsLst>
                  <a:lin ang="5400000" scaled="0"/>
                </a:gradFill>
              </a:rPr>
              <a:t>for </a:t>
            </a:r>
            <a:r>
              <a:rPr lang="en-US" sz="2000" dirty="0" err="1">
                <a:gradFill>
                  <a:gsLst>
                    <a:gs pos="2917">
                      <a:schemeClr val="tx1"/>
                    </a:gs>
                    <a:gs pos="30000">
                      <a:schemeClr val="tx1"/>
                    </a:gs>
                  </a:gsLst>
                  <a:lin ang="5400000" scaled="0"/>
                </a:gradFill>
              </a:rPr>
              <a:t>Javascript</a:t>
            </a:r>
            <a:endParaRPr lang="en-US" sz="2000" dirty="0">
              <a:gradFill>
                <a:gsLst>
                  <a:gs pos="2917">
                    <a:schemeClr val="tx1"/>
                  </a:gs>
                  <a:gs pos="30000">
                    <a:schemeClr val="tx1"/>
                  </a:gs>
                </a:gsLst>
                <a:lin ang="5400000" scaled="0"/>
              </a:gradFill>
            </a:endParaRPr>
          </a:p>
          <a:p>
            <a:pPr marL="342900" indent="-342900">
              <a:buFont typeface="Arial" panose="020B0604020202020204" pitchFamily="34" charset="0"/>
              <a:buChar char="•"/>
            </a:pPr>
            <a:r>
              <a:rPr lang="en-US" b="1" dirty="0" err="1"/>
              <a:t>npm</a:t>
            </a:r>
            <a:r>
              <a:rPr lang="en-US" dirty="0"/>
              <a:t> is the world's largest </a:t>
            </a:r>
            <a:r>
              <a:rPr lang="en-US" b="1" dirty="0"/>
              <a:t>Software Registry</a:t>
            </a:r>
          </a:p>
          <a:p>
            <a:pPr marL="342900" indent="-342900">
              <a:buFont typeface="Arial" panose="020B0604020202020204" pitchFamily="34" charset="0"/>
              <a:buChar char="•"/>
            </a:pPr>
            <a:r>
              <a:rPr lang="fr-FR" dirty="0"/>
              <a:t> </a:t>
            </a:r>
            <a:r>
              <a:rPr lang="fr-FR" dirty="0" err="1"/>
              <a:t>contains</a:t>
            </a:r>
            <a:r>
              <a:rPr lang="fr-FR" dirty="0"/>
              <a:t> over 800,000 </a:t>
            </a:r>
            <a:r>
              <a:rPr lang="fr-FR" b="1" dirty="0"/>
              <a:t>code packages</a:t>
            </a:r>
          </a:p>
          <a:p>
            <a:pPr marL="342900" indent="-342900">
              <a:buFont typeface="Arial" panose="020B0604020202020204" pitchFamily="34" charset="0"/>
              <a:buChar char="•"/>
            </a:pPr>
            <a:r>
              <a:rPr lang="en-US" b="1" dirty="0" err="1"/>
              <a:t>npm</a:t>
            </a:r>
            <a:r>
              <a:rPr lang="en-US" dirty="0"/>
              <a:t> is installed with </a:t>
            </a:r>
            <a:r>
              <a:rPr lang="en-US" b="1" dirty="0"/>
              <a:t>Node.js</a:t>
            </a:r>
          </a:p>
          <a:p>
            <a:pPr marL="342900" indent="-342900">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sp>
        <p:nvSpPr>
          <p:cNvPr id="5" name="TextBox 4">
            <a:extLst>
              <a:ext uri="{FF2B5EF4-FFF2-40B4-BE49-F238E27FC236}">
                <a16:creationId xmlns:a16="http://schemas.microsoft.com/office/drawing/2014/main" id="{BEE9C13B-2BD1-4436-9AE5-9D4D7BE24286}"/>
              </a:ext>
            </a:extLst>
          </p:cNvPr>
          <p:cNvSpPr txBox="1"/>
          <p:nvPr/>
        </p:nvSpPr>
        <p:spPr>
          <a:xfrm>
            <a:off x="249682" y="3926685"/>
            <a:ext cx="4360737" cy="1629677"/>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t>All </a:t>
            </a:r>
            <a:r>
              <a:rPr lang="en-US" b="1" dirty="0" err="1"/>
              <a:t>npm</a:t>
            </a:r>
            <a:r>
              <a:rPr lang="en-US" dirty="0"/>
              <a:t> packages are defined in files called </a:t>
            </a:r>
            <a:r>
              <a:rPr lang="en-US" b="1" dirty="0" err="1"/>
              <a:t>package.json</a:t>
            </a:r>
            <a:endParaRPr lang="en-US" b="1" dirty="0"/>
          </a:p>
          <a:p>
            <a:pPr marL="285750" indent="-285750">
              <a:buFont typeface="Arial" panose="020B0604020202020204" pitchFamily="34" charset="0"/>
              <a:buChar char="•"/>
            </a:pPr>
            <a:r>
              <a:rPr lang="en-US" dirty="0"/>
              <a:t>The content of </a:t>
            </a:r>
            <a:r>
              <a:rPr lang="en-US" dirty="0" err="1"/>
              <a:t>package.json</a:t>
            </a:r>
            <a:r>
              <a:rPr lang="en-US" dirty="0"/>
              <a:t> must be written in </a:t>
            </a:r>
            <a:r>
              <a:rPr lang="en-US" b="1" dirty="0"/>
              <a:t>JSON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026" name="Picture 2" descr="Essential Tooling for Javascript Developers: NPM In-Depth | by Alok Sharma  | The Startup | Medium">
            <a:extLst>
              <a:ext uri="{FF2B5EF4-FFF2-40B4-BE49-F238E27FC236}">
                <a16:creationId xmlns:a16="http://schemas.microsoft.com/office/drawing/2014/main" id="{C941E8D5-B615-4983-9EF7-4F2E6B8BC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8701" y="1614553"/>
            <a:ext cx="5310438" cy="2879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28400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62A4-D002-4F39-B94E-D5C721E2D221}"/>
              </a:ext>
            </a:extLst>
          </p:cNvPr>
          <p:cNvSpPr>
            <a:spLocks noGrp="1"/>
          </p:cNvSpPr>
          <p:nvPr>
            <p:ph type="title"/>
          </p:nvPr>
        </p:nvSpPr>
        <p:spPr>
          <a:xfrm>
            <a:off x="345821" y="370381"/>
            <a:ext cx="4161981" cy="553998"/>
          </a:xfrm>
        </p:spPr>
        <p:txBody>
          <a:bodyPr/>
          <a:lstStyle/>
          <a:p>
            <a:r>
              <a:rPr lang="en-US" dirty="0">
                <a:solidFill>
                  <a:srgbClr val="00B050"/>
                </a:solidFill>
              </a:rPr>
              <a:t>JSON</a:t>
            </a:r>
          </a:p>
        </p:txBody>
      </p:sp>
      <p:sp>
        <p:nvSpPr>
          <p:cNvPr id="4" name="TextBox 3">
            <a:extLst>
              <a:ext uri="{FF2B5EF4-FFF2-40B4-BE49-F238E27FC236}">
                <a16:creationId xmlns:a16="http://schemas.microsoft.com/office/drawing/2014/main" id="{4DFFA675-1383-45D8-B0CA-D805D40688A0}"/>
              </a:ext>
            </a:extLst>
          </p:cNvPr>
          <p:cNvSpPr txBox="1"/>
          <p:nvPr/>
        </p:nvSpPr>
        <p:spPr>
          <a:xfrm>
            <a:off x="345821" y="1352390"/>
            <a:ext cx="4525856" cy="1901290"/>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dirty="0"/>
              <a:t>JSON stands for </a:t>
            </a:r>
            <a:r>
              <a:rPr lang="en-US" b="1" dirty="0"/>
              <a:t>J</a:t>
            </a:r>
            <a:r>
              <a:rPr lang="en-US" dirty="0"/>
              <a:t>ava</a:t>
            </a:r>
            <a:r>
              <a:rPr lang="en-US" b="1" dirty="0"/>
              <a:t>S</a:t>
            </a:r>
            <a:r>
              <a:rPr lang="en-US" dirty="0"/>
              <a:t>cript </a:t>
            </a:r>
            <a:r>
              <a:rPr lang="en-US" b="1" dirty="0"/>
              <a:t>O</a:t>
            </a:r>
            <a:r>
              <a:rPr lang="en-US" dirty="0"/>
              <a:t>bject </a:t>
            </a:r>
            <a:r>
              <a:rPr lang="en-US" b="1" dirty="0"/>
              <a:t>N</a:t>
            </a:r>
            <a:r>
              <a:rPr lang="en-US" dirty="0"/>
              <a:t>otation</a:t>
            </a:r>
          </a:p>
          <a:p>
            <a:pPr marL="342900" indent="-342900">
              <a:buFont typeface="Arial" panose="020B0604020202020204" pitchFamily="34" charset="0"/>
              <a:buChar char="•"/>
            </a:pPr>
            <a:r>
              <a:rPr lang="en-US" dirty="0"/>
              <a:t>a lightweight format for storing and transporting data</a:t>
            </a:r>
          </a:p>
          <a:p>
            <a:pPr marL="342900" indent="-342900">
              <a:buFont typeface="Arial" panose="020B0604020202020204" pitchFamily="34" charset="0"/>
              <a:buChar char="•"/>
            </a:pPr>
            <a:r>
              <a:rPr lang="en-US" dirty="0"/>
              <a:t> often used when data is sent from a server to a web page</a:t>
            </a:r>
          </a:p>
          <a:p>
            <a:pPr marL="342900" indent="-342900">
              <a:buFont typeface="Arial" panose="020B0604020202020204" pitchFamily="34" charset="0"/>
              <a:buChar char="•"/>
            </a:pPr>
            <a:r>
              <a:rPr lang="en-US" dirty="0"/>
              <a:t>"self-describing" and easy to understand</a:t>
            </a:r>
            <a:endParaRPr lang="en-US" sz="2000" dirty="0">
              <a:gradFill>
                <a:gsLst>
                  <a:gs pos="2917">
                    <a:schemeClr val="tx1"/>
                  </a:gs>
                  <a:gs pos="30000">
                    <a:schemeClr val="tx1"/>
                  </a:gs>
                </a:gsLst>
                <a:lin ang="5400000" scaled="0"/>
              </a:gradFill>
            </a:endParaRPr>
          </a:p>
        </p:txBody>
      </p:sp>
      <p:sp>
        <p:nvSpPr>
          <p:cNvPr id="5" name="TextBox 4">
            <a:extLst>
              <a:ext uri="{FF2B5EF4-FFF2-40B4-BE49-F238E27FC236}">
                <a16:creationId xmlns:a16="http://schemas.microsoft.com/office/drawing/2014/main" id="{BEE9C13B-2BD1-4436-9AE5-9D4D7BE24286}"/>
              </a:ext>
            </a:extLst>
          </p:cNvPr>
          <p:cNvSpPr txBox="1"/>
          <p:nvPr/>
        </p:nvSpPr>
        <p:spPr>
          <a:xfrm>
            <a:off x="510940" y="3681691"/>
            <a:ext cx="4360737" cy="3034677"/>
          </a:xfrm>
          <a:prstGeom prst="rect">
            <a:avLst/>
          </a:prstGeom>
          <a:noFill/>
        </p:spPr>
        <p:txBody>
          <a:bodyPr wrap="square" lIns="0" tIns="0" rIns="0" bIns="0" rtlCol="0">
            <a:spAutoFit/>
          </a:bodyPr>
          <a:lstStyle/>
          <a:p>
            <a:r>
              <a:rPr lang="en-US" sz="2800" dirty="0"/>
              <a:t>JSON Syntax Rules</a:t>
            </a:r>
          </a:p>
          <a:p>
            <a:endParaRPr lang="en-US" sz="2800" dirty="0"/>
          </a:p>
          <a:p>
            <a:pPr marL="285750" indent="-285750">
              <a:buFont typeface="Arial" panose="020B0604020202020204" pitchFamily="34" charset="0"/>
              <a:buChar char="•"/>
            </a:pPr>
            <a:r>
              <a:rPr lang="en-US" dirty="0"/>
              <a:t>Data is in name/value pairs</a:t>
            </a:r>
          </a:p>
          <a:p>
            <a:pPr marL="285750" indent="-285750">
              <a:buFont typeface="Arial" panose="020B0604020202020204" pitchFamily="34" charset="0"/>
              <a:buChar char="•"/>
            </a:pPr>
            <a:r>
              <a:rPr lang="en-US" dirty="0"/>
              <a:t>Data is separated by commas</a:t>
            </a:r>
          </a:p>
          <a:p>
            <a:pPr marL="285750" indent="-285750">
              <a:buFont typeface="Arial" panose="020B0604020202020204" pitchFamily="34" charset="0"/>
              <a:buChar char="•"/>
            </a:pPr>
            <a:r>
              <a:rPr lang="en-US" dirty="0"/>
              <a:t>Curly braces hold objects</a:t>
            </a:r>
          </a:p>
          <a:p>
            <a:pPr marL="285750" indent="-285750">
              <a:buFont typeface="Arial" panose="020B0604020202020204" pitchFamily="34" charset="0"/>
              <a:buChar char="•"/>
            </a:pPr>
            <a:r>
              <a:rPr lang="en-US" dirty="0"/>
              <a:t>Square brackets hold arrays</a:t>
            </a:r>
          </a:p>
          <a:p>
            <a:br>
              <a:rPr lang="en-US" dirty="0"/>
            </a:br>
            <a:br>
              <a:rPr lang="en-US" dirty="0"/>
            </a:br>
            <a:endParaRPr lang="en-US" dirty="0"/>
          </a:p>
          <a:p>
            <a:pPr marL="285750" indent="-285750">
              <a:buFont typeface="Arial" panose="020B0604020202020204" pitchFamily="34" charset="0"/>
              <a:buChar char="•"/>
            </a:pPr>
            <a:endParaRPr lang="en-US" dirty="0"/>
          </a:p>
        </p:txBody>
      </p:sp>
      <p:sp>
        <p:nvSpPr>
          <p:cNvPr id="3" name="Rectangle 2">
            <a:extLst>
              <a:ext uri="{FF2B5EF4-FFF2-40B4-BE49-F238E27FC236}">
                <a16:creationId xmlns:a16="http://schemas.microsoft.com/office/drawing/2014/main" id="{D35BA615-0B28-4D3C-8B07-9D5450362609}"/>
              </a:ext>
            </a:extLst>
          </p:cNvPr>
          <p:cNvSpPr/>
          <p:nvPr/>
        </p:nvSpPr>
        <p:spPr>
          <a:xfrm>
            <a:off x="5622151" y="534232"/>
            <a:ext cx="6096000" cy="1993623"/>
          </a:xfrm>
          <a:prstGeom prst="rect">
            <a:avLst/>
          </a:prstGeom>
        </p:spPr>
        <p:txBody>
          <a:bodyPr>
            <a:spAutoFit/>
          </a:bodyPr>
          <a:lstStyle/>
          <a:p>
            <a:r>
              <a:rPr lang="en-US" dirty="0">
                <a:latin typeface="Consolas" panose="020B0609020204030204" pitchFamily="49" charset="0"/>
              </a:rPr>
              <a:t>{</a:t>
            </a:r>
            <a:br>
              <a:rPr lang="en-US" dirty="0"/>
            </a:br>
            <a:r>
              <a:rPr lang="en-US" dirty="0">
                <a:solidFill>
                  <a:srgbClr val="A52A2A"/>
                </a:solidFill>
                <a:latin typeface="Consolas" panose="020B0609020204030204" pitchFamily="49" charset="0"/>
              </a:rPr>
              <a:t>"employees" </a:t>
            </a:r>
            <a:r>
              <a:rPr lang="en-US" dirty="0">
                <a:latin typeface="Consolas" panose="020B0609020204030204" pitchFamily="49" charset="0"/>
              </a:rPr>
              <a:t>:[</a:t>
            </a:r>
            <a:br>
              <a:rPr lang="en-US" dirty="0"/>
            </a:br>
            <a:r>
              <a:rPr lang="en-US" dirty="0">
                <a:solidFill>
                  <a:srgbClr val="E8E6E3"/>
                </a:solidFill>
                <a:latin typeface="Consolas" panose="020B0609020204030204" pitchFamily="49" charset="0"/>
              </a:rPr>
              <a:t>    </a:t>
            </a:r>
            <a:r>
              <a:rPr lang="en-US" dirty="0">
                <a:latin typeface="Consolas" panose="020B0609020204030204" pitchFamily="49" charset="0"/>
              </a:rPr>
              <a: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firstName</a:t>
            </a:r>
            <a:r>
              <a:rPr lang="en-US" dirty="0">
                <a:solidFill>
                  <a:srgbClr val="A52A2A"/>
                </a:solidFill>
                <a:latin typeface="Consolas" panose="020B0609020204030204" pitchFamily="49" charset="0"/>
              </a:rPr>
              <a:t>"</a:t>
            </a:r>
            <a:r>
              <a:rPr lang="en-US" dirty="0">
                <a:latin typeface="Consolas" panose="020B0609020204030204" pitchFamily="49" charset="0"/>
              </a:rPr>
              <a:t>:</a:t>
            </a:r>
            <a:r>
              <a:rPr lang="en-US" dirty="0">
                <a:solidFill>
                  <a:srgbClr val="A52A2A"/>
                </a:solidFill>
                <a:latin typeface="Consolas" panose="020B0609020204030204" pitchFamily="49" charset="0"/>
              </a:rPr>
              <a:t>"John"</a:t>
            </a:r>
            <a:r>
              <a:rPr lang="en-US" dirty="0">
                <a:latin typeface="Consolas" panose="020B0609020204030204" pitchFamily="49" charset="0"/>
              </a:rPr>
              <a:t>,</a:t>
            </a:r>
            <a:r>
              <a:rPr lang="en-US" dirty="0">
                <a:solidFill>
                  <a:srgbClr val="E8E6E3"/>
                </a:solidFill>
                <a:latin typeface="Consolas" panose="020B0609020204030204" pitchFamily="49" charset="0"/>
              </a:rPr>
              <a:t> </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lastName</a:t>
            </a:r>
            <a:r>
              <a:rPr lang="en-US" dirty="0">
                <a:solidFill>
                  <a:srgbClr val="A52A2A"/>
                </a:solidFill>
                <a:latin typeface="Consolas" panose="020B0609020204030204" pitchFamily="49" charset="0"/>
              </a:rPr>
              <a:t>"</a:t>
            </a:r>
            <a:r>
              <a:rPr lang="en-US" dirty="0">
                <a:latin typeface="Consolas" panose="020B0609020204030204" pitchFamily="49" charset="0"/>
              </a:rPr>
              <a:t>:</a:t>
            </a:r>
            <a:r>
              <a:rPr lang="en-US" dirty="0">
                <a:solidFill>
                  <a:srgbClr val="A52A2A"/>
                </a:solidFill>
                <a:latin typeface="Consolas" panose="020B0609020204030204" pitchFamily="49" charset="0"/>
              </a:rPr>
              <a:t>"Doe"</a:t>
            </a:r>
            <a:r>
              <a:rPr lang="en-US" dirty="0">
                <a:latin typeface="Consolas" panose="020B0609020204030204" pitchFamily="49" charset="0"/>
              </a:rPr>
              <a:t>},</a:t>
            </a:r>
            <a:br>
              <a:rPr lang="en-US" dirty="0"/>
            </a:br>
            <a:r>
              <a:rPr lang="en-US" dirty="0">
                <a:solidFill>
                  <a:srgbClr val="E8E6E3"/>
                </a:solidFill>
                <a:latin typeface="Consolas" panose="020B0609020204030204" pitchFamily="49" charset="0"/>
              </a:rPr>
              <a:t>    </a:t>
            </a:r>
            <a:r>
              <a:rPr lang="en-US" dirty="0">
                <a:latin typeface="Consolas" panose="020B0609020204030204" pitchFamily="49" charset="0"/>
              </a:rPr>
              <a: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firstName</a:t>
            </a:r>
            <a:r>
              <a:rPr lang="en-US" dirty="0">
                <a:solidFill>
                  <a:srgbClr val="A52A2A"/>
                </a:solidFill>
                <a:latin typeface="Consolas" panose="020B0609020204030204" pitchFamily="49" charset="0"/>
              </a:rPr>
              <a:t>"</a:t>
            </a:r>
            <a:r>
              <a:rPr lang="en-US" dirty="0">
                <a:latin typeface="Consolas" panose="020B0609020204030204" pitchFamily="49" charset="0"/>
              </a:rPr>
              <a:t>:</a:t>
            </a:r>
            <a:r>
              <a:rPr lang="en-US" dirty="0">
                <a:solidFill>
                  <a:srgbClr val="A52A2A"/>
                </a:solidFill>
                <a:latin typeface="Consolas" panose="020B0609020204030204" pitchFamily="49" charset="0"/>
              </a:rPr>
              <a:t>"Anna"</a:t>
            </a:r>
            <a:r>
              <a:rPr lang="en-US" dirty="0">
                <a:latin typeface="Consolas" panose="020B0609020204030204" pitchFamily="49" charset="0"/>
              </a:rPr>
              <a:t>,</a:t>
            </a:r>
            <a:r>
              <a:rPr lang="en-US" dirty="0">
                <a:solidFill>
                  <a:srgbClr val="E8E6E3"/>
                </a:solidFill>
                <a:latin typeface="Consolas" panose="020B0609020204030204" pitchFamily="49" charset="0"/>
              </a:rPr>
              <a:t> </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lastName</a:t>
            </a:r>
            <a:r>
              <a:rPr lang="en-US" dirty="0">
                <a:solidFill>
                  <a:srgbClr val="A52A2A"/>
                </a:solidFill>
                <a:latin typeface="Consolas" panose="020B0609020204030204" pitchFamily="49" charset="0"/>
              </a:rPr>
              <a:t>"</a:t>
            </a:r>
            <a:r>
              <a:rPr lang="en-US" dirty="0">
                <a:latin typeface="Consolas" panose="020B0609020204030204" pitchFamily="49" charset="0"/>
              </a:rPr>
              <a:t>:</a:t>
            </a:r>
            <a:r>
              <a:rPr lang="en-US" dirty="0">
                <a:solidFill>
                  <a:srgbClr val="A52A2A"/>
                </a:solidFill>
                <a:latin typeface="Consolas" panose="020B0609020204030204" pitchFamily="49" charset="0"/>
              </a:rPr>
              <a:t>"Smith"</a:t>
            </a:r>
            <a:r>
              <a:rPr lang="en-US" dirty="0">
                <a:latin typeface="Consolas" panose="020B0609020204030204" pitchFamily="49" charset="0"/>
              </a:rPr>
              <a:t>},</a:t>
            </a:r>
            <a:br>
              <a:rPr lang="en-US" dirty="0"/>
            </a:br>
            <a:r>
              <a:rPr lang="en-US" dirty="0">
                <a:solidFill>
                  <a:srgbClr val="E8E6E3"/>
                </a:solidFill>
                <a:latin typeface="Consolas" panose="020B0609020204030204" pitchFamily="49" charset="0"/>
              </a:rPr>
              <a:t>    </a:t>
            </a:r>
            <a:r>
              <a:rPr lang="en-US" dirty="0">
                <a:latin typeface="Consolas" panose="020B0609020204030204" pitchFamily="49" charset="0"/>
              </a:rPr>
              <a: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firstName</a:t>
            </a:r>
            <a:r>
              <a:rPr lang="en-US" dirty="0">
                <a:solidFill>
                  <a:srgbClr val="A52A2A"/>
                </a:solidFill>
                <a:latin typeface="Consolas" panose="020B0609020204030204" pitchFamily="49" charset="0"/>
              </a:rPr>
              <a:t>"</a:t>
            </a:r>
            <a:r>
              <a:rPr lang="en-US" dirty="0">
                <a:latin typeface="Consolas" panose="020B0609020204030204" pitchFamily="49" charset="0"/>
              </a:rPr>
              <a:t>:</a:t>
            </a:r>
            <a:r>
              <a:rPr lang="en-US" dirty="0">
                <a:solidFill>
                  <a:srgbClr val="A52A2A"/>
                </a:solidFill>
                <a:latin typeface="Consolas" panose="020B0609020204030204" pitchFamily="49" charset="0"/>
              </a:rPr>
              <a:t>"Peter"</a:t>
            </a:r>
            <a:r>
              <a:rPr lang="en-US" dirty="0">
                <a:latin typeface="Consolas" panose="020B0609020204030204" pitchFamily="49" charset="0"/>
              </a:rPr>
              <a:t>,</a:t>
            </a:r>
            <a:r>
              <a:rPr lang="en-US" dirty="0">
                <a:solidFill>
                  <a:srgbClr val="E8E6E3"/>
                </a:solidFill>
                <a:latin typeface="Consolas" panose="020B0609020204030204" pitchFamily="49" charset="0"/>
              </a:rPr>
              <a:t> </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lastName</a:t>
            </a:r>
            <a:r>
              <a:rPr lang="en-US" dirty="0">
                <a:solidFill>
                  <a:srgbClr val="A52A2A"/>
                </a:solidFill>
                <a:latin typeface="Consolas" panose="020B0609020204030204" pitchFamily="49" charset="0"/>
              </a:rPr>
              <a:t>"</a:t>
            </a:r>
            <a:r>
              <a:rPr lang="en-US" dirty="0">
                <a:latin typeface="Consolas" panose="020B0609020204030204" pitchFamily="49" charset="0"/>
              </a:rPr>
              <a:t>:</a:t>
            </a:r>
            <a:r>
              <a:rPr lang="en-US" dirty="0">
                <a:solidFill>
                  <a:srgbClr val="A52A2A"/>
                </a:solidFill>
                <a:latin typeface="Consolas" panose="020B0609020204030204" pitchFamily="49" charset="0"/>
              </a:rPr>
              <a:t>"Jones"</a:t>
            </a:r>
            <a:r>
              <a:rPr lang="en-US" dirty="0">
                <a:latin typeface="Consolas" panose="020B0609020204030204" pitchFamily="49" charset="0"/>
              </a:rPr>
              <a:t>}</a:t>
            </a:r>
            <a:br>
              <a:rPr lang="en-US" dirty="0"/>
            </a:br>
            <a:r>
              <a:rPr lang="en-US" dirty="0">
                <a:latin typeface="Consolas" panose="020B0609020204030204" pitchFamily="49" charset="0"/>
              </a:rPr>
              <a:t>]</a:t>
            </a:r>
            <a:br>
              <a:rPr lang="en-US" dirty="0"/>
            </a:br>
            <a:r>
              <a:rPr lang="en-US" dirty="0">
                <a:latin typeface="Consolas" panose="020B0609020204030204" pitchFamily="49" charset="0"/>
              </a:rPr>
              <a:t>}</a:t>
            </a:r>
            <a:endParaRPr lang="en-US" dirty="0"/>
          </a:p>
        </p:txBody>
      </p:sp>
      <p:pic>
        <p:nvPicPr>
          <p:cNvPr id="2050" name="Picture 2" descr="Understanding the package.json file">
            <a:extLst>
              <a:ext uri="{FF2B5EF4-FFF2-40B4-BE49-F238E27FC236}">
                <a16:creationId xmlns:a16="http://schemas.microsoft.com/office/drawing/2014/main" id="{C6CF72EC-FA28-4AF0-A6D7-CD6115269E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4651" y="2926934"/>
            <a:ext cx="4951000" cy="356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9455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62A4-D002-4F39-B94E-D5C721E2D221}"/>
              </a:ext>
            </a:extLst>
          </p:cNvPr>
          <p:cNvSpPr>
            <a:spLocks noGrp="1"/>
          </p:cNvSpPr>
          <p:nvPr>
            <p:ph type="title"/>
          </p:nvPr>
        </p:nvSpPr>
        <p:spPr>
          <a:xfrm>
            <a:off x="427131" y="93382"/>
            <a:ext cx="10173621" cy="1107996"/>
          </a:xfrm>
        </p:spPr>
        <p:txBody>
          <a:bodyPr/>
          <a:lstStyle/>
          <a:p>
            <a:r>
              <a:rPr lang="en-US" dirty="0">
                <a:solidFill>
                  <a:srgbClr val="00B050"/>
                </a:solidFill>
              </a:rPr>
              <a:t>Create node app &amp; install express</a:t>
            </a:r>
          </a:p>
        </p:txBody>
      </p:sp>
      <p:sp>
        <p:nvSpPr>
          <p:cNvPr id="4" name="TextBox 3">
            <a:extLst>
              <a:ext uri="{FF2B5EF4-FFF2-40B4-BE49-F238E27FC236}">
                <a16:creationId xmlns:a16="http://schemas.microsoft.com/office/drawing/2014/main" id="{4DFFA675-1383-45D8-B0CA-D805D40688A0}"/>
              </a:ext>
            </a:extLst>
          </p:cNvPr>
          <p:cNvSpPr txBox="1"/>
          <p:nvPr/>
        </p:nvSpPr>
        <p:spPr>
          <a:xfrm>
            <a:off x="607078" y="1621332"/>
            <a:ext cx="4525856" cy="5341462"/>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dirty="0" err="1">
                <a:solidFill>
                  <a:srgbClr val="00B050"/>
                </a:solidFill>
              </a:rPr>
              <a:t>npm</a:t>
            </a:r>
            <a:r>
              <a:rPr lang="en-US" sz="2000" dirty="0">
                <a:solidFill>
                  <a:srgbClr val="00B050"/>
                </a:solidFill>
              </a:rPr>
              <a:t> </a:t>
            </a:r>
            <a:r>
              <a:rPr lang="en-US" sz="2000" dirty="0" err="1">
                <a:solidFill>
                  <a:srgbClr val="00B050"/>
                </a:solidFill>
              </a:rPr>
              <a:t>init</a:t>
            </a:r>
            <a:endParaRPr lang="en-US" sz="2000" dirty="0">
              <a:solidFill>
                <a:srgbClr val="00B050"/>
              </a:solidFill>
            </a:endParaRPr>
          </a:p>
          <a:p>
            <a:pPr marL="342900" indent="-342900">
              <a:buFont typeface="Arial" panose="020B0604020202020204" pitchFamily="34" charset="0"/>
              <a:buChar char="•"/>
            </a:pPr>
            <a:r>
              <a:rPr lang="en-US" sz="2000" dirty="0">
                <a:gradFill>
                  <a:gsLst>
                    <a:gs pos="2917">
                      <a:schemeClr val="tx1"/>
                    </a:gs>
                    <a:gs pos="30000">
                      <a:schemeClr val="tx1"/>
                    </a:gs>
                  </a:gsLst>
                  <a:lin ang="5400000" scaled="0"/>
                </a:gradFill>
              </a:rPr>
              <a:t>Will create </a:t>
            </a:r>
            <a:r>
              <a:rPr lang="en-US" sz="2000" dirty="0" err="1">
                <a:gradFill>
                  <a:gsLst>
                    <a:gs pos="2917">
                      <a:schemeClr val="tx1"/>
                    </a:gs>
                    <a:gs pos="30000">
                      <a:schemeClr val="tx1"/>
                    </a:gs>
                  </a:gsLst>
                  <a:lin ang="5400000" scaled="0"/>
                </a:gradFill>
              </a:rPr>
              <a:t>Package.json</a:t>
            </a:r>
            <a:endParaRPr lang="en-US" sz="2000" dirty="0">
              <a:gradFill>
                <a:gsLst>
                  <a:gs pos="2917">
                    <a:schemeClr val="tx1"/>
                  </a:gs>
                  <a:gs pos="30000">
                    <a:schemeClr val="tx1"/>
                  </a:gs>
                </a:gsLst>
                <a:lin ang="5400000" scaled="0"/>
              </a:gradFill>
            </a:endParaRPr>
          </a:p>
          <a:p>
            <a:pPr marL="342900" indent="-342900">
              <a:buFont typeface="Arial" panose="020B0604020202020204" pitchFamily="34" charset="0"/>
              <a:buChar char="•"/>
            </a:pPr>
            <a:endParaRPr lang="en-US" sz="2000" dirty="0">
              <a:gradFill>
                <a:gsLst>
                  <a:gs pos="2917">
                    <a:schemeClr val="tx1"/>
                  </a:gs>
                  <a:gs pos="30000">
                    <a:schemeClr val="tx1"/>
                  </a:gs>
                </a:gsLst>
                <a:lin ang="5400000" scaled="0"/>
              </a:gradFill>
            </a:endParaRPr>
          </a:p>
          <a:p>
            <a:pPr marL="342900" indent="-342900">
              <a:buFont typeface="Arial" panose="020B0604020202020204" pitchFamily="34" charset="0"/>
              <a:buChar char="•"/>
            </a:pPr>
            <a:r>
              <a:rPr lang="en-US" sz="2000" dirty="0">
                <a:solidFill>
                  <a:srgbClr val="00B050"/>
                </a:solidFill>
              </a:rPr>
              <a:t> </a:t>
            </a:r>
            <a:r>
              <a:rPr lang="en-US" sz="2000" dirty="0" err="1">
                <a:solidFill>
                  <a:srgbClr val="00B050"/>
                </a:solidFill>
              </a:rPr>
              <a:t>npm</a:t>
            </a:r>
            <a:r>
              <a:rPr lang="en-US" sz="2000" dirty="0">
                <a:solidFill>
                  <a:srgbClr val="00B050"/>
                </a:solidFill>
              </a:rPr>
              <a:t> install express</a:t>
            </a:r>
          </a:p>
          <a:p>
            <a:pPr marL="342900" indent="-342900">
              <a:buFont typeface="Arial" panose="020B0604020202020204" pitchFamily="34" charset="0"/>
              <a:buChar char="•"/>
            </a:pPr>
            <a:r>
              <a:rPr lang="en-US" dirty="0"/>
              <a:t>dependencies section of your </a:t>
            </a:r>
            <a:r>
              <a:rPr lang="en-US" b="1" dirty="0" err="1"/>
              <a:t>package.json</a:t>
            </a:r>
            <a:r>
              <a:rPr lang="en-US" dirty="0"/>
              <a:t> will now appear at the end of the </a:t>
            </a:r>
            <a:r>
              <a:rPr lang="en-US" b="1" dirty="0" err="1"/>
              <a:t>package.json</a:t>
            </a:r>
            <a:r>
              <a:rPr lang="en-US" dirty="0"/>
              <a:t> file and will include </a:t>
            </a:r>
            <a:r>
              <a:rPr lang="en-US" i="1" dirty="0"/>
              <a:t>Express</a:t>
            </a:r>
          </a:p>
          <a:p>
            <a:pPr marL="342900" indent="-342900">
              <a:buFont typeface="Arial" panose="020B0604020202020204" pitchFamily="34" charset="0"/>
              <a:buChar char="•"/>
            </a:pPr>
            <a:endParaRPr lang="en-US" i="1" dirty="0"/>
          </a:p>
          <a:p>
            <a:pPr marL="342900" indent="-342900">
              <a:buFont typeface="Arial" panose="020B0604020202020204" pitchFamily="34" charset="0"/>
              <a:buChar char="•"/>
            </a:pPr>
            <a:r>
              <a:rPr lang="en-US" b="1" dirty="0"/>
              <a:t>package-</a:t>
            </a:r>
            <a:r>
              <a:rPr lang="en-US" b="1" dirty="0" err="1"/>
              <a:t>lock.json</a:t>
            </a:r>
            <a:r>
              <a:rPr lang="en-US" b="1" dirty="0"/>
              <a:t>: automatically generated for any operations where </a:t>
            </a:r>
            <a:r>
              <a:rPr lang="en-US" b="1" dirty="0" err="1"/>
              <a:t>npm</a:t>
            </a:r>
            <a:r>
              <a:rPr lang="en-US" b="1" dirty="0"/>
              <a:t> modifies either the </a:t>
            </a:r>
            <a:r>
              <a:rPr lang="en-US" b="1" dirty="0" err="1"/>
              <a:t>node_modules</a:t>
            </a:r>
            <a:r>
              <a:rPr lang="en-US" b="1" dirty="0"/>
              <a:t> tree, or package.</a:t>
            </a:r>
            <a:r>
              <a:rPr lang="en-US" dirty="0"/>
              <a:t> </a:t>
            </a:r>
            <a:r>
              <a:rPr lang="en-US" b="1" dirty="0"/>
              <a:t>json</a:t>
            </a:r>
            <a:r>
              <a:rPr lang="en-US" dirty="0"/>
              <a:t> .</a:t>
            </a:r>
          </a:p>
          <a:p>
            <a:pPr marL="342900" indent="-342900">
              <a:buFont typeface="Arial" panose="020B0604020202020204" pitchFamily="34" charset="0"/>
              <a:buChar char="•"/>
            </a:pPr>
            <a:r>
              <a:rPr lang="en-US" dirty="0"/>
              <a:t>It describes the exact tree that was generated, such that subsequent installs are able to generate identical trees, regardless of intermediate dependency updates</a:t>
            </a:r>
            <a:endParaRPr lang="en-US" sz="2000" dirty="0">
              <a:gradFill>
                <a:gsLst>
                  <a:gs pos="2917">
                    <a:schemeClr val="tx1"/>
                  </a:gs>
                  <a:gs pos="30000">
                    <a:schemeClr val="tx1"/>
                  </a:gs>
                </a:gsLst>
                <a:lin ang="5400000" scaled="0"/>
              </a:gradFill>
            </a:endParaRPr>
          </a:p>
          <a:p>
            <a:pPr marL="342900" indent="-342900">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sp>
        <p:nvSpPr>
          <p:cNvPr id="7" name="Rectangle 3">
            <a:extLst>
              <a:ext uri="{FF2B5EF4-FFF2-40B4-BE49-F238E27FC236}">
                <a16:creationId xmlns:a16="http://schemas.microsoft.com/office/drawing/2014/main" id="{F9440414-015C-4836-81A8-C3BBE2D7723C}"/>
              </a:ext>
            </a:extLst>
          </p:cNvPr>
          <p:cNvSpPr>
            <a:spLocks noChangeArrowheads="1"/>
          </p:cNvSpPr>
          <p:nvPr/>
        </p:nvSpPr>
        <p:spPr bwMode="auto">
          <a:xfrm>
            <a:off x="6523784" y="1523362"/>
            <a:ext cx="5171929" cy="480131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9DA5B4"/>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9DA5B4"/>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9DA5B4"/>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"name"</a:t>
            </a: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"trivia"</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"version"</a:t>
            </a: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"1.0.0"</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"description"</a:t>
            </a: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"main"</a:t>
            </a: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"index.js"</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"scripts"</a:t>
            </a:r>
            <a:r>
              <a:rPr kumimoji="0" lang="en-US" altLang="en-US" sz="1800" b="0" i="0" u="none" strike="noStrike" cap="none" normalizeH="0" baseline="0" dirty="0">
                <a:ln>
                  <a:noFill/>
                </a:ln>
                <a:solidFill>
                  <a:srgbClr val="9DA5B4"/>
                </a:solidFill>
                <a:effectLst/>
                <a:latin typeface="JetBrains Mono"/>
              </a:rPr>
              <a:t>: {</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"test"</a:t>
            </a: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"echo </a:t>
            </a:r>
            <a:r>
              <a:rPr kumimoji="0" lang="en-US" altLang="en-US" sz="1800" b="0" i="0" u="none" strike="noStrike" cap="none" normalizeH="0" baseline="0" dirty="0">
                <a:ln>
                  <a:noFill/>
                </a:ln>
                <a:solidFill>
                  <a:srgbClr val="56B6C2"/>
                </a:solidFill>
                <a:effectLst/>
                <a:latin typeface="JetBrains Mono"/>
              </a:rPr>
              <a:t>\"</a:t>
            </a:r>
            <a:r>
              <a:rPr kumimoji="0" lang="en-US" altLang="en-US" sz="1800" b="0" i="0" u="none" strike="noStrike" cap="none" normalizeH="0" baseline="0" dirty="0">
                <a:ln>
                  <a:noFill/>
                </a:ln>
                <a:solidFill>
                  <a:srgbClr val="E6C07B"/>
                </a:solidFill>
                <a:effectLst/>
                <a:latin typeface="JetBrains Mono"/>
              </a:rPr>
              <a:t>Error: no test specified</a:t>
            </a:r>
            <a:r>
              <a:rPr kumimoji="0" lang="en-US" altLang="en-US" sz="1800" b="0" i="0" u="none" strike="noStrike" cap="none" normalizeH="0" baseline="0" dirty="0">
                <a:ln>
                  <a:noFill/>
                </a:ln>
                <a:solidFill>
                  <a:srgbClr val="56B6C2"/>
                </a:solidFill>
                <a:effectLst/>
                <a:latin typeface="JetBrains Mono"/>
              </a:rPr>
              <a:t>\"</a:t>
            </a:r>
            <a:r>
              <a:rPr kumimoji="0" lang="en-US" altLang="en-US" sz="1800" b="0" i="0" u="none" strike="noStrike" cap="none" normalizeH="0" baseline="0" dirty="0">
                <a:ln>
                  <a:noFill/>
                </a:ln>
                <a:solidFill>
                  <a:srgbClr val="E6C07B"/>
                </a:solidFill>
                <a:effectLst/>
                <a:latin typeface="JetBrains Mono"/>
              </a:rPr>
              <a:t> &amp;&amp; exit 1"</a:t>
            </a:r>
            <a:br>
              <a:rPr kumimoji="0" lang="en-US" altLang="en-US" sz="1800" b="0" i="0" u="none" strike="noStrike" cap="none" normalizeH="0" baseline="0" dirty="0">
                <a:ln>
                  <a:noFill/>
                </a:ln>
                <a:solidFill>
                  <a:srgbClr val="E6C07B"/>
                </a:solidFill>
                <a:effectLst/>
                <a:latin typeface="JetBrains Mono"/>
              </a:rPr>
            </a:br>
            <a:r>
              <a:rPr kumimoji="0" lang="en-US" altLang="en-US" sz="1800" b="0" i="0" u="none" strike="noStrike" cap="none" normalizeH="0" baseline="0" dirty="0">
                <a:ln>
                  <a:noFill/>
                </a:ln>
                <a:solidFill>
                  <a:srgbClr val="E6C07B"/>
                </a:solidFill>
                <a:effectLst/>
                <a:latin typeface="JetBrains Mono"/>
              </a:rPr>
              <a:t>  </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"author"</a:t>
            </a: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a:t>
            </a:r>
            <a:r>
              <a:rPr kumimoji="0" lang="en-US" altLang="en-US" sz="1800" b="0" i="0" u="none" strike="noStrike" cap="none" normalizeH="0" baseline="0" dirty="0">
                <a:ln>
                  <a:noFill/>
                </a:ln>
                <a:solidFill>
                  <a:srgbClr val="9DA5B4"/>
                </a:solidFill>
                <a:effectLst/>
                <a:latin typeface="JetBrains Mono"/>
              </a:rPr>
              <a:t>,</a:t>
            </a:r>
            <a:br>
              <a:rPr kumimoji="0" lang="en-US" altLang="en-US" sz="1800" b="0" i="0" u="none" strike="noStrike" cap="none" normalizeH="0" baseline="0" dirty="0">
                <a:ln>
                  <a:noFill/>
                </a:ln>
                <a:solidFill>
                  <a:srgbClr val="9DA5B4"/>
                </a:solidFill>
                <a:effectLst/>
                <a:latin typeface="JetBrains Mono"/>
              </a:rPr>
            </a:b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"license"</a:t>
            </a:r>
            <a:r>
              <a:rPr kumimoji="0" lang="en-US" altLang="en-US" sz="1800" b="0" i="0" u="none" strike="noStrike" cap="none" normalizeH="0" baseline="0" dirty="0">
                <a:ln>
                  <a:noFill/>
                </a:ln>
                <a:solidFill>
                  <a:srgbClr val="9DA5B4"/>
                </a:solidFill>
                <a:effectLst/>
                <a:latin typeface="JetBrains Mono"/>
              </a:rPr>
              <a:t>: </a:t>
            </a:r>
            <a:r>
              <a:rPr kumimoji="0" lang="en-US" altLang="en-US" sz="1800" b="0" i="0" u="none" strike="noStrike" cap="none" normalizeH="0" baseline="0" dirty="0">
                <a:ln>
                  <a:noFill/>
                </a:ln>
                <a:solidFill>
                  <a:srgbClr val="E6C07B"/>
                </a:solidFill>
                <a:effectLst/>
                <a:latin typeface="JetBrains Mono"/>
              </a:rPr>
              <a:t>"ISC"</a:t>
            </a:r>
            <a:br>
              <a:rPr kumimoji="0" lang="en-US" altLang="en-US" sz="1800" b="0" i="0" u="none" strike="noStrike" cap="none" normalizeH="0" baseline="0" dirty="0">
                <a:ln>
                  <a:noFill/>
                </a:ln>
                <a:solidFill>
                  <a:srgbClr val="E6C07B"/>
                </a:solidFill>
                <a:effectLst/>
                <a:latin typeface="JetBrains Mono"/>
              </a:rPr>
            </a:br>
            <a:r>
              <a:rPr kumimoji="0" lang="en-US" altLang="en-US" sz="1800" b="0" i="0" u="none" strike="noStrike" cap="none" normalizeH="0" baseline="0" dirty="0">
                <a:ln>
                  <a:noFill/>
                </a:ln>
                <a:solidFill>
                  <a:srgbClr val="9DA5B4"/>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9DA5B4"/>
                </a:solidFill>
                <a:effectLst/>
                <a:latin typeface="JetBrains Mono"/>
              </a:rPr>
            </a:br>
            <a:endParaRPr kumimoji="0" lang="en-US" altLang="en-US" sz="1800" b="0" i="0" u="none" strike="noStrike" cap="none" normalizeH="0" baseline="0" dirty="0">
              <a:ln>
                <a:noFill/>
              </a:ln>
              <a:solidFill>
                <a:srgbClr val="9DA5B4"/>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22006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62A4-D002-4F39-B94E-D5C721E2D221}"/>
              </a:ext>
            </a:extLst>
          </p:cNvPr>
          <p:cNvSpPr>
            <a:spLocks noGrp="1"/>
          </p:cNvSpPr>
          <p:nvPr>
            <p:ph type="title"/>
          </p:nvPr>
        </p:nvSpPr>
        <p:spPr>
          <a:xfrm>
            <a:off x="427131" y="370381"/>
            <a:ext cx="10173621" cy="553998"/>
          </a:xfrm>
        </p:spPr>
        <p:txBody>
          <a:bodyPr/>
          <a:lstStyle/>
          <a:p>
            <a:r>
              <a:rPr lang="en-US" dirty="0">
                <a:solidFill>
                  <a:srgbClr val="00B050"/>
                </a:solidFill>
              </a:rPr>
              <a:t>Client – Server Model</a:t>
            </a:r>
          </a:p>
        </p:txBody>
      </p:sp>
      <p:pic>
        <p:nvPicPr>
          <p:cNvPr id="5122" name="Picture 2" descr="https://media.geeksforgeeks.org/wp-content/uploads/20191016114416/801.png">
            <a:extLst>
              <a:ext uri="{FF2B5EF4-FFF2-40B4-BE49-F238E27FC236}">
                <a16:creationId xmlns:a16="http://schemas.microsoft.com/office/drawing/2014/main" id="{97FE8E67-D5F4-4678-B48B-EEC6B53F7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3175" y="449596"/>
            <a:ext cx="5838825" cy="27622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6B9AFCB-E480-4307-9010-93AF6888DE4E}"/>
              </a:ext>
            </a:extLst>
          </p:cNvPr>
          <p:cNvSpPr/>
          <p:nvPr/>
        </p:nvSpPr>
        <p:spPr>
          <a:xfrm>
            <a:off x="257175" y="1506842"/>
            <a:ext cx="6096000" cy="1450397"/>
          </a:xfrm>
          <a:prstGeom prst="rect">
            <a:avLst/>
          </a:prstGeom>
        </p:spPr>
        <p:txBody>
          <a:bodyPr>
            <a:spAutoFit/>
          </a:bodyPr>
          <a:lstStyle/>
          <a:p>
            <a:pPr marL="285750" indent="-285750">
              <a:buFont typeface="Arial" panose="020B0604020202020204" pitchFamily="34" charset="0"/>
              <a:buChar char="•"/>
            </a:pPr>
            <a:r>
              <a:rPr lang="en-US" dirty="0"/>
              <a:t>Client is a computer </a:t>
            </a:r>
            <a:r>
              <a:rPr lang="en-US" b="1" dirty="0"/>
              <a:t>(Host) </a:t>
            </a:r>
            <a:r>
              <a:rPr lang="en-US" dirty="0"/>
              <a:t>i.e. capable of receiving information or using a particular service from the service providers </a:t>
            </a:r>
            <a:r>
              <a:rPr lang="en-US" b="1" dirty="0"/>
              <a:t>(Servers)</a:t>
            </a:r>
          </a:p>
          <a:p>
            <a:pPr marL="285750" indent="-285750">
              <a:buFont typeface="Arial" panose="020B0604020202020204" pitchFamily="34" charset="0"/>
              <a:buChar char="•"/>
            </a:pPr>
            <a:r>
              <a:rPr lang="en-US" b="1" dirty="0"/>
              <a:t>Server</a:t>
            </a:r>
            <a:r>
              <a:rPr lang="en-US" dirty="0"/>
              <a:t> is a remote computer which provides information (data) or access to particular services.</a:t>
            </a:r>
            <a:endParaRPr lang="en-US" b="1" dirty="0"/>
          </a:p>
        </p:txBody>
      </p:sp>
      <p:sp>
        <p:nvSpPr>
          <p:cNvPr id="8" name="Rectangle 7">
            <a:extLst>
              <a:ext uri="{FF2B5EF4-FFF2-40B4-BE49-F238E27FC236}">
                <a16:creationId xmlns:a16="http://schemas.microsoft.com/office/drawing/2014/main" id="{018D3E60-FEB6-40D7-A555-6C27B4AC94FB}"/>
              </a:ext>
            </a:extLst>
          </p:cNvPr>
          <p:cNvSpPr/>
          <p:nvPr/>
        </p:nvSpPr>
        <p:spPr>
          <a:xfrm>
            <a:off x="334469" y="4153412"/>
            <a:ext cx="6096000" cy="2536848"/>
          </a:xfrm>
          <a:prstGeom prst="rect">
            <a:avLst/>
          </a:prstGeom>
        </p:spPr>
        <p:txBody>
          <a:bodyPr>
            <a:spAutoFit/>
          </a:bodyPr>
          <a:lstStyle/>
          <a:p>
            <a:pPr marL="342900" indent="-342900">
              <a:buFont typeface="+mj-lt"/>
              <a:buAutoNum type="arabicPeriod"/>
            </a:pPr>
            <a:r>
              <a:rPr lang="en-US" dirty="0"/>
              <a:t>User enters the URL(Uniform Resource Locator) of the website or file. The Browser then requests the DNS(DOMAIN NAME SYSTEM) Server.</a:t>
            </a:r>
          </a:p>
          <a:p>
            <a:pPr marL="342900" indent="-342900">
              <a:buFont typeface="+mj-lt"/>
              <a:buAutoNum type="arabicPeriod"/>
            </a:pPr>
            <a:endParaRPr lang="en-US" dirty="0"/>
          </a:p>
          <a:p>
            <a:pPr marL="342900" indent="-342900">
              <a:buFont typeface="+mj-lt"/>
              <a:buAutoNum type="arabicPeriod"/>
            </a:pPr>
            <a:r>
              <a:rPr lang="en-US" dirty="0"/>
              <a:t>DNS Server lookup for the address of the WEB Server.</a:t>
            </a:r>
          </a:p>
          <a:p>
            <a:pPr marL="342900" indent="-342900">
              <a:buFont typeface="+mj-lt"/>
              <a:buAutoNum type="arabicPeriod"/>
            </a:pPr>
            <a:endParaRPr lang="en-US" dirty="0"/>
          </a:p>
          <a:p>
            <a:pPr marL="342900" indent="-342900">
              <a:buFont typeface="+mj-lt"/>
              <a:buAutoNum type="arabicPeriod"/>
            </a:pPr>
            <a:r>
              <a:rPr lang="en-US" dirty="0"/>
              <a:t>DNS Server responds with the IP address of the WEB Server.</a:t>
            </a:r>
          </a:p>
          <a:p>
            <a:pPr marL="342900" indent="-342900">
              <a:buFont typeface="+mj-lt"/>
              <a:buAutoNum type="arabicPeriod"/>
            </a:pPr>
            <a:endParaRPr lang="en-US" dirty="0"/>
          </a:p>
        </p:txBody>
      </p:sp>
      <p:sp>
        <p:nvSpPr>
          <p:cNvPr id="9" name="Rectangle 8">
            <a:extLst>
              <a:ext uri="{FF2B5EF4-FFF2-40B4-BE49-F238E27FC236}">
                <a16:creationId xmlns:a16="http://schemas.microsoft.com/office/drawing/2014/main" id="{0E59171E-BFF1-4824-AB95-E857A180346B}"/>
              </a:ext>
            </a:extLst>
          </p:cNvPr>
          <p:cNvSpPr/>
          <p:nvPr/>
        </p:nvSpPr>
        <p:spPr>
          <a:xfrm>
            <a:off x="6590339" y="4153412"/>
            <a:ext cx="6096000" cy="1993623"/>
          </a:xfrm>
          <a:prstGeom prst="rect">
            <a:avLst/>
          </a:prstGeom>
        </p:spPr>
        <p:txBody>
          <a:bodyPr>
            <a:spAutoFit/>
          </a:bodyPr>
          <a:lstStyle/>
          <a:p>
            <a:pPr marL="342900" indent="-342900">
              <a:buFont typeface="+mj-lt"/>
              <a:buAutoNum type="arabicPeriod" startAt="4"/>
            </a:pPr>
            <a:r>
              <a:rPr lang="en-US" dirty="0"/>
              <a:t>Browser sends over an HTTP/HTTPS request to WEB Server’s IP (provided by DNS server).</a:t>
            </a:r>
          </a:p>
          <a:p>
            <a:pPr marL="342900" indent="-342900">
              <a:buFont typeface="+mj-lt"/>
              <a:buAutoNum type="arabicPeriod" startAt="4"/>
            </a:pPr>
            <a:endParaRPr lang="en-US" dirty="0"/>
          </a:p>
          <a:p>
            <a:pPr marL="342900" indent="-342900">
              <a:buFont typeface="+mj-lt"/>
              <a:buAutoNum type="arabicPeriod" startAt="4"/>
            </a:pPr>
            <a:r>
              <a:rPr lang="en-US" dirty="0"/>
              <a:t>Server sends over the necessary files of the website.</a:t>
            </a:r>
          </a:p>
          <a:p>
            <a:pPr marL="342900" indent="-342900">
              <a:buFont typeface="+mj-lt"/>
              <a:buAutoNum type="arabicPeriod" startAt="4"/>
            </a:pPr>
            <a:endParaRPr lang="en-US" dirty="0"/>
          </a:p>
          <a:p>
            <a:pPr marL="342900" indent="-342900">
              <a:buFont typeface="+mj-lt"/>
              <a:buAutoNum type="arabicPeriod" startAt="4"/>
            </a:pPr>
            <a:r>
              <a:rPr lang="en-US" dirty="0"/>
              <a:t>Browser then renders the files and the website is displayed.</a:t>
            </a:r>
          </a:p>
        </p:txBody>
      </p:sp>
    </p:spTree>
    <p:extLst>
      <p:ext uri="{BB962C8B-B14F-4D97-AF65-F5344CB8AC3E}">
        <p14:creationId xmlns:p14="http://schemas.microsoft.com/office/powerpoint/2010/main" val="26021546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62A4-D002-4F39-B94E-D5C721E2D221}"/>
              </a:ext>
            </a:extLst>
          </p:cNvPr>
          <p:cNvSpPr>
            <a:spLocks noGrp="1"/>
          </p:cNvSpPr>
          <p:nvPr>
            <p:ph type="title"/>
          </p:nvPr>
        </p:nvSpPr>
        <p:spPr>
          <a:xfrm>
            <a:off x="427131" y="370381"/>
            <a:ext cx="10173621" cy="553998"/>
          </a:xfrm>
        </p:spPr>
        <p:txBody>
          <a:bodyPr/>
          <a:lstStyle/>
          <a:p>
            <a:r>
              <a:rPr lang="en-US" dirty="0">
                <a:solidFill>
                  <a:srgbClr val="00B050"/>
                </a:solidFill>
              </a:rPr>
              <a:t>Routes, Hosts &amp; Ports</a:t>
            </a:r>
          </a:p>
        </p:txBody>
      </p:sp>
      <p:sp>
        <p:nvSpPr>
          <p:cNvPr id="5" name="Rectangle 4">
            <a:extLst>
              <a:ext uri="{FF2B5EF4-FFF2-40B4-BE49-F238E27FC236}">
                <a16:creationId xmlns:a16="http://schemas.microsoft.com/office/drawing/2014/main" id="{86B9AFCB-E480-4307-9010-93AF6888DE4E}"/>
              </a:ext>
            </a:extLst>
          </p:cNvPr>
          <p:cNvSpPr/>
          <p:nvPr/>
        </p:nvSpPr>
        <p:spPr>
          <a:xfrm>
            <a:off x="427131" y="1285475"/>
            <a:ext cx="4736540" cy="1450397"/>
          </a:xfrm>
          <a:prstGeom prst="rect">
            <a:avLst/>
          </a:prstGeom>
        </p:spPr>
        <p:txBody>
          <a:bodyPr wrap="square">
            <a:spAutoFit/>
          </a:bodyPr>
          <a:lstStyle/>
          <a:p>
            <a:pPr marL="285750" indent="-285750">
              <a:buFont typeface="Arial" panose="020B0604020202020204" pitchFamily="34" charset="0"/>
              <a:buChar char="•"/>
            </a:pPr>
            <a:r>
              <a:rPr lang="en-US" dirty="0"/>
              <a:t>Routes are defined using an HTTP verb and a path pattern</a:t>
            </a:r>
          </a:p>
          <a:p>
            <a:pPr marL="285750" indent="-285750">
              <a:buFont typeface="Arial" panose="020B0604020202020204" pitchFamily="34" charset="0"/>
              <a:buChar char="•"/>
            </a:pPr>
            <a:r>
              <a:rPr lang="en-US" dirty="0"/>
              <a:t>Any request to the server that matches a route definition is routed to the associated route handler</a:t>
            </a:r>
          </a:p>
        </p:txBody>
      </p:sp>
      <p:pic>
        <p:nvPicPr>
          <p:cNvPr id="7170" name="Picture 2" descr="https://static.packt-cdn.com/products/9781849696548/graphics/6548_03_01.jpg">
            <a:extLst>
              <a:ext uri="{FF2B5EF4-FFF2-40B4-BE49-F238E27FC236}">
                <a16:creationId xmlns:a16="http://schemas.microsoft.com/office/drawing/2014/main" id="{D7D50E4E-64CE-4F14-936E-554665918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294" y="370381"/>
            <a:ext cx="6667500" cy="26098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What is Localhost and how is it different from 127.0.0.1? - explanations">
            <a:extLst>
              <a:ext uri="{FF2B5EF4-FFF2-40B4-BE49-F238E27FC236}">
                <a16:creationId xmlns:a16="http://schemas.microsoft.com/office/drawing/2014/main" id="{D72D505D-0A0A-4A4D-BF21-30DE7D72D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651" y="3429000"/>
            <a:ext cx="4237745" cy="211887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928FD65-C534-4BCC-AB25-79457C52B455}"/>
              </a:ext>
            </a:extLst>
          </p:cNvPr>
          <p:cNvSpPr/>
          <p:nvPr/>
        </p:nvSpPr>
        <p:spPr>
          <a:xfrm>
            <a:off x="343220" y="3242211"/>
            <a:ext cx="6096000" cy="635559"/>
          </a:xfrm>
          <a:prstGeom prst="rect">
            <a:avLst/>
          </a:prstGeom>
        </p:spPr>
        <p:txBody>
          <a:bodyPr>
            <a:spAutoFit/>
          </a:bodyPr>
          <a:lstStyle/>
          <a:p>
            <a:pPr marL="285750" indent="-285750">
              <a:buFont typeface="Arial" panose="020B0604020202020204" pitchFamily="34" charset="0"/>
              <a:buChar char="•"/>
            </a:pPr>
            <a:r>
              <a:rPr lang="en-US" dirty="0"/>
              <a:t>In computer networking talk, </a:t>
            </a:r>
            <a:r>
              <a:rPr lang="en-US" b="1" dirty="0"/>
              <a:t>localhost</a:t>
            </a:r>
            <a:r>
              <a:rPr lang="en-US" dirty="0"/>
              <a:t> refers to </a:t>
            </a:r>
            <a:r>
              <a:rPr lang="en-US" i="1" dirty="0"/>
              <a:t>“this computer”</a:t>
            </a:r>
            <a:endParaRPr lang="en-US" dirty="0"/>
          </a:p>
        </p:txBody>
      </p:sp>
      <p:sp>
        <p:nvSpPr>
          <p:cNvPr id="6" name="Rectangle 5">
            <a:extLst>
              <a:ext uri="{FF2B5EF4-FFF2-40B4-BE49-F238E27FC236}">
                <a16:creationId xmlns:a16="http://schemas.microsoft.com/office/drawing/2014/main" id="{5D2A8187-3256-464E-A8D7-5617A7CABD4B}"/>
              </a:ext>
            </a:extLst>
          </p:cNvPr>
          <p:cNvSpPr/>
          <p:nvPr/>
        </p:nvSpPr>
        <p:spPr>
          <a:xfrm>
            <a:off x="343220" y="4258483"/>
            <a:ext cx="6096000" cy="3080074"/>
          </a:xfrm>
          <a:prstGeom prst="rect">
            <a:avLst/>
          </a:prstGeom>
        </p:spPr>
        <p:txBody>
          <a:bodyPr>
            <a:spAutoFit/>
          </a:bodyPr>
          <a:lstStyle/>
          <a:p>
            <a:pPr marL="285750" indent="-285750">
              <a:buFont typeface="Arial" panose="020B0604020202020204" pitchFamily="34" charset="0"/>
              <a:buChar char="•"/>
            </a:pPr>
            <a:r>
              <a:rPr lang="en-US" dirty="0"/>
              <a:t>You want to reach a specific office in a company</a:t>
            </a:r>
          </a:p>
          <a:p>
            <a:pPr marL="285750" indent="-285750">
              <a:buFont typeface="Arial" panose="020B0604020202020204" pitchFamily="34" charset="0"/>
              <a:buChar char="•"/>
            </a:pPr>
            <a:r>
              <a:rPr lang="en-US" dirty="0"/>
              <a:t>As an illustration, think of a port number as a telephone extension for the company</a:t>
            </a:r>
          </a:p>
          <a:p>
            <a:pPr marL="285750" indent="-285750">
              <a:buFont typeface="Arial" panose="020B0604020202020204" pitchFamily="34" charset="0"/>
              <a:buChar char="•"/>
            </a:pPr>
            <a:r>
              <a:rPr lang="en-US" dirty="0"/>
              <a:t>The company telephone number is like the host         (+20 100 382 ----)</a:t>
            </a:r>
          </a:p>
          <a:p>
            <a:pPr marL="285750" indent="-285750">
              <a:buFont typeface="Arial" panose="020B0604020202020204" pitchFamily="34" charset="0"/>
              <a:buChar char="•"/>
            </a:pPr>
            <a:r>
              <a:rPr lang="en-US" dirty="0"/>
              <a:t>The port will define which office you want to reach </a:t>
            </a:r>
          </a:p>
          <a:p>
            <a:pPr marL="285750" indent="-285750">
              <a:buFont typeface="Arial" panose="020B0604020202020204" pitchFamily="34" charset="0"/>
              <a:buChar char="•"/>
            </a:pPr>
            <a:r>
              <a:rPr lang="en-US" dirty="0"/>
              <a:t>(+20 100 382 ----) -&gt; Microsoft</a:t>
            </a:r>
          </a:p>
          <a:p>
            <a:pPr marL="285750" indent="-285750">
              <a:buFont typeface="Arial" panose="020B0604020202020204" pitchFamily="34" charset="0"/>
              <a:buChar char="•"/>
            </a:pPr>
            <a:r>
              <a:rPr lang="en-US" dirty="0"/>
              <a:t>(+20 100 382 3484) -&gt; HR Office of Microsoft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7" name="Rectangle 6">
            <a:extLst>
              <a:ext uri="{FF2B5EF4-FFF2-40B4-BE49-F238E27FC236}">
                <a16:creationId xmlns:a16="http://schemas.microsoft.com/office/drawing/2014/main" id="{844ED8F5-7E69-48B5-98F8-135987BD8D5A}"/>
              </a:ext>
            </a:extLst>
          </p:cNvPr>
          <p:cNvSpPr/>
          <p:nvPr/>
        </p:nvSpPr>
        <p:spPr>
          <a:xfrm>
            <a:off x="7877779" y="5923437"/>
            <a:ext cx="3031599" cy="461665"/>
          </a:xfrm>
          <a:prstGeom prst="rect">
            <a:avLst/>
          </a:prstGeom>
        </p:spPr>
        <p:txBody>
          <a:bodyPr wrap="none">
            <a:spAutoFit/>
          </a:bodyPr>
          <a:lstStyle/>
          <a:p>
            <a:r>
              <a:rPr lang="en-US" sz="2400" dirty="0"/>
              <a:t>http://127.0.0.1:</a:t>
            </a:r>
            <a:r>
              <a:rPr lang="en-US" sz="2400" b="1" dirty="0">
                <a:solidFill>
                  <a:srgbClr val="00B050"/>
                </a:solidFill>
              </a:rPr>
              <a:t>3000</a:t>
            </a:r>
          </a:p>
        </p:txBody>
      </p:sp>
    </p:spTree>
    <p:extLst>
      <p:ext uri="{BB962C8B-B14F-4D97-AF65-F5344CB8AC3E}">
        <p14:creationId xmlns:p14="http://schemas.microsoft.com/office/powerpoint/2010/main" val="26826018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62A4-D002-4F39-B94E-D5C721E2D221}"/>
              </a:ext>
            </a:extLst>
          </p:cNvPr>
          <p:cNvSpPr>
            <a:spLocks noGrp="1"/>
          </p:cNvSpPr>
          <p:nvPr>
            <p:ph type="title"/>
          </p:nvPr>
        </p:nvSpPr>
        <p:spPr>
          <a:xfrm>
            <a:off x="427131" y="370381"/>
            <a:ext cx="10173621" cy="553998"/>
          </a:xfrm>
        </p:spPr>
        <p:txBody>
          <a:bodyPr/>
          <a:lstStyle/>
          <a:p>
            <a:r>
              <a:rPr lang="en-US" dirty="0">
                <a:solidFill>
                  <a:srgbClr val="00B050"/>
                </a:solidFill>
              </a:rPr>
              <a:t>Express</a:t>
            </a:r>
          </a:p>
        </p:txBody>
      </p:sp>
      <p:sp>
        <p:nvSpPr>
          <p:cNvPr id="5" name="Rectangle 4">
            <a:extLst>
              <a:ext uri="{FF2B5EF4-FFF2-40B4-BE49-F238E27FC236}">
                <a16:creationId xmlns:a16="http://schemas.microsoft.com/office/drawing/2014/main" id="{86B9AFCB-E480-4307-9010-93AF6888DE4E}"/>
              </a:ext>
            </a:extLst>
          </p:cNvPr>
          <p:cNvSpPr/>
          <p:nvPr/>
        </p:nvSpPr>
        <p:spPr>
          <a:xfrm>
            <a:off x="257175" y="1506842"/>
            <a:ext cx="6096000" cy="1178784"/>
          </a:xfrm>
          <a:prstGeom prst="rect">
            <a:avLst/>
          </a:prstGeom>
        </p:spPr>
        <p:txBody>
          <a:bodyPr>
            <a:spAutoFit/>
          </a:bodyPr>
          <a:lstStyle/>
          <a:p>
            <a:pPr marL="285750" indent="-285750">
              <a:buFont typeface="Arial" panose="020B0604020202020204" pitchFamily="34" charset="0"/>
              <a:buChar char="•"/>
            </a:pPr>
            <a:r>
              <a:rPr lang="en-US" u="sng" dirty="0">
                <a:hlinkClick r:id="rId2"/>
              </a:rPr>
              <a:t>Express</a:t>
            </a:r>
            <a:r>
              <a:rPr lang="en-US" dirty="0"/>
              <a:t> is the most popular </a:t>
            </a:r>
            <a:r>
              <a:rPr lang="en-US" i="1" dirty="0"/>
              <a:t>Node</a:t>
            </a:r>
            <a:r>
              <a:rPr lang="en-US" dirty="0"/>
              <a:t> web framework</a:t>
            </a:r>
          </a:p>
          <a:p>
            <a:pPr marL="285750" indent="-285750">
              <a:buFont typeface="Arial" panose="020B0604020202020204" pitchFamily="34" charset="0"/>
              <a:buChar char="•"/>
            </a:pPr>
            <a:r>
              <a:rPr lang="en-US" dirty="0"/>
              <a:t>Write handlers for requests with different HTTP verbs at different URL paths (</a:t>
            </a:r>
            <a:r>
              <a:rPr lang="en-US" b="1" dirty="0">
                <a:solidFill>
                  <a:srgbClr val="00B050"/>
                </a:solidFill>
              </a:rPr>
              <a:t>GET</a:t>
            </a:r>
            <a:r>
              <a:rPr lang="en-US" dirty="0"/>
              <a:t>, </a:t>
            </a:r>
            <a:r>
              <a:rPr lang="en-US" b="1" dirty="0">
                <a:solidFill>
                  <a:srgbClr val="00B050"/>
                </a:solidFill>
              </a:rPr>
              <a:t>POST</a:t>
            </a:r>
            <a:r>
              <a:rPr lang="en-US" dirty="0"/>
              <a:t>, DELETE, etc.)</a:t>
            </a:r>
          </a:p>
          <a:p>
            <a:endParaRPr lang="en-US" b="1" dirty="0"/>
          </a:p>
        </p:txBody>
      </p:sp>
      <p:sp>
        <p:nvSpPr>
          <p:cNvPr id="10" name="Rectangle 9">
            <a:extLst>
              <a:ext uri="{FF2B5EF4-FFF2-40B4-BE49-F238E27FC236}">
                <a16:creationId xmlns:a16="http://schemas.microsoft.com/office/drawing/2014/main" id="{AD111D51-56B6-416A-9FFB-4E73C01A5159}"/>
              </a:ext>
            </a:extLst>
          </p:cNvPr>
          <p:cNvSpPr/>
          <p:nvPr/>
        </p:nvSpPr>
        <p:spPr>
          <a:xfrm>
            <a:off x="257175" y="2998996"/>
            <a:ext cx="6096000" cy="1993623"/>
          </a:xfrm>
          <a:prstGeom prst="rect">
            <a:avLst/>
          </a:prstGeom>
        </p:spPr>
        <p:txBody>
          <a:bodyPr>
            <a:spAutoFit/>
          </a:bodyPr>
          <a:lstStyle/>
          <a:p>
            <a:pPr marL="285750" indent="-285750">
              <a:buFont typeface="Arial" panose="020B0604020202020204" pitchFamily="34" charset="0"/>
              <a:buChar char="•"/>
            </a:pPr>
            <a:r>
              <a:rPr lang="en-US" dirty="0"/>
              <a:t>In a traditional data-driven website, a web application waits for HTTP requests from the web browser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a request is received the application works out what action is needed based on the URL pattern and associated information contained in POST or GET request</a:t>
            </a:r>
          </a:p>
        </p:txBody>
      </p:sp>
      <p:sp>
        <p:nvSpPr>
          <p:cNvPr id="6" name="Rectangle 3">
            <a:extLst>
              <a:ext uri="{FF2B5EF4-FFF2-40B4-BE49-F238E27FC236}">
                <a16:creationId xmlns:a16="http://schemas.microsoft.com/office/drawing/2014/main" id="{5AA11D69-5366-4961-B845-3707C323413D}"/>
              </a:ext>
            </a:extLst>
          </p:cNvPr>
          <p:cNvSpPr>
            <a:spLocks noChangeArrowheads="1"/>
          </p:cNvSpPr>
          <p:nvPr/>
        </p:nvSpPr>
        <p:spPr bwMode="auto">
          <a:xfrm>
            <a:off x="7384763" y="43458"/>
            <a:ext cx="4640694" cy="677108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06C75"/>
                </a:solidFill>
                <a:effectLst/>
                <a:latin typeface="JetBrains Mono"/>
              </a:rPr>
              <a:t>const </a:t>
            </a:r>
            <a:r>
              <a:rPr kumimoji="0" lang="en-US" altLang="en-US" sz="1600" b="0" i="0" u="none" strike="noStrike" cap="none" normalizeH="0" baseline="0" dirty="0">
                <a:ln>
                  <a:noFill/>
                </a:ln>
                <a:solidFill>
                  <a:srgbClr val="FCFAFA"/>
                </a:solidFill>
                <a:effectLst/>
                <a:latin typeface="JetBrains Mono"/>
              </a:rPr>
              <a:t>express </a:t>
            </a:r>
            <a:r>
              <a:rPr kumimoji="0" lang="en-US" altLang="en-US" sz="1600" b="0" i="0" u="none" strike="noStrike" cap="none" normalizeH="0" baseline="0" dirty="0">
                <a:ln>
                  <a:noFill/>
                </a:ln>
                <a:solidFill>
                  <a:srgbClr val="E06C75"/>
                </a:solidFill>
                <a:effectLst/>
                <a:latin typeface="JetBrains Mono"/>
              </a:rPr>
              <a:t>= </a:t>
            </a:r>
            <a:r>
              <a:rPr kumimoji="0" lang="en-US" altLang="en-US" sz="1600" b="0" i="0" u="none" strike="noStrike" cap="none" normalizeH="0" baseline="0" dirty="0">
                <a:ln>
                  <a:noFill/>
                </a:ln>
                <a:solidFill>
                  <a:srgbClr val="ABB2BF"/>
                </a:solidFill>
                <a:effectLst/>
                <a:latin typeface="JetBrains Mono"/>
              </a:rPr>
              <a:t>require</a:t>
            </a:r>
            <a:r>
              <a:rPr kumimoji="0" lang="en-US" altLang="en-US" sz="1600" b="0" i="0" u="none" strike="noStrike" cap="none" normalizeH="0" baseline="0" dirty="0">
                <a:ln>
                  <a:noFill/>
                </a:ln>
                <a:solidFill>
                  <a:srgbClr val="9DA5B4"/>
                </a:solidFill>
                <a:effectLst/>
                <a:latin typeface="JetBrains Mono"/>
              </a:rPr>
              <a:t>(</a:t>
            </a:r>
            <a:r>
              <a:rPr kumimoji="0" lang="en-US" altLang="en-US" sz="1600" b="0" i="0" u="none" strike="noStrike" cap="none" normalizeH="0" baseline="0" dirty="0">
                <a:ln>
                  <a:noFill/>
                </a:ln>
                <a:solidFill>
                  <a:srgbClr val="E6C07B"/>
                </a:solidFill>
                <a:effectLst/>
                <a:latin typeface="JetBrains Mono"/>
              </a:rPr>
              <a:t>'express'</a:t>
            </a:r>
            <a:r>
              <a:rPr kumimoji="0" lang="en-US" altLang="en-US" sz="1600" b="0" i="0" u="none" strike="noStrike" cap="none" normalizeH="0" baseline="0" dirty="0">
                <a:ln>
                  <a:noFill/>
                </a:ln>
                <a:solidFill>
                  <a:srgbClr val="9DA5B4"/>
                </a:solidFill>
                <a:effectLst/>
                <a:latin typeface="JetBrains Mono"/>
              </a:rPr>
              <a:t>)</a:t>
            </a:r>
            <a:br>
              <a:rPr kumimoji="0" lang="en-US" altLang="en-US" sz="1600" b="0" i="0" u="none" strike="noStrike" cap="none" normalizeH="0" baseline="0" dirty="0">
                <a:ln>
                  <a:noFill/>
                </a:ln>
                <a:solidFill>
                  <a:srgbClr val="9DA5B4"/>
                </a:solidFill>
                <a:effectLst/>
                <a:latin typeface="JetBrains Mono"/>
              </a:rPr>
            </a:br>
            <a:br>
              <a:rPr kumimoji="0" lang="en-US" altLang="en-US" sz="1600" b="0" i="1" u="none" strike="noStrike" cap="none" normalizeH="0" baseline="0" dirty="0">
                <a:ln>
                  <a:noFill/>
                </a:ln>
                <a:solidFill>
                  <a:srgbClr val="7F848E"/>
                </a:solidFill>
                <a:effectLst/>
                <a:latin typeface="JetBrains Mono"/>
              </a:rPr>
            </a:br>
            <a:r>
              <a:rPr kumimoji="0" lang="en-US" altLang="en-US" sz="1600" b="0" i="0" u="none" strike="noStrike" cap="none" normalizeH="0" baseline="0" dirty="0">
                <a:ln>
                  <a:noFill/>
                </a:ln>
                <a:solidFill>
                  <a:srgbClr val="E06C75"/>
                </a:solidFill>
                <a:effectLst/>
                <a:latin typeface="JetBrains Mono"/>
              </a:rPr>
              <a:t>const </a:t>
            </a:r>
            <a:r>
              <a:rPr kumimoji="0" lang="en-US" altLang="en-US" sz="1600" b="0" i="0" u="none" strike="noStrike" cap="none" normalizeH="0" baseline="0" dirty="0">
                <a:ln>
                  <a:noFill/>
                </a:ln>
                <a:solidFill>
                  <a:srgbClr val="ABB2BF"/>
                </a:solidFill>
                <a:effectLst/>
                <a:latin typeface="JetBrains Mono"/>
              </a:rPr>
              <a:t>app </a:t>
            </a:r>
            <a:r>
              <a:rPr kumimoji="0" lang="en-US" altLang="en-US" sz="1600" b="0" i="0" u="none" strike="noStrike" cap="none" normalizeH="0" baseline="0" dirty="0">
                <a:ln>
                  <a:noFill/>
                </a:ln>
                <a:solidFill>
                  <a:srgbClr val="E06C75"/>
                </a:solidFill>
                <a:effectLst/>
                <a:latin typeface="JetBrains Mono"/>
              </a:rPr>
              <a:t>= </a:t>
            </a:r>
            <a:r>
              <a:rPr kumimoji="0" lang="en-US" altLang="en-US" sz="1600" b="0" i="0" u="none" strike="noStrike" cap="none" normalizeH="0" baseline="0" dirty="0">
                <a:ln>
                  <a:noFill/>
                </a:ln>
                <a:solidFill>
                  <a:srgbClr val="FCFAFA"/>
                </a:solidFill>
                <a:effectLst/>
                <a:latin typeface="JetBrains Mono"/>
              </a:rPr>
              <a:t>express</a:t>
            </a:r>
            <a:r>
              <a:rPr kumimoji="0" lang="en-US" altLang="en-US" sz="1600" b="0" i="0" u="none" strike="noStrike" cap="none" normalizeH="0" baseline="0" dirty="0">
                <a:ln>
                  <a:noFill/>
                </a:ln>
                <a:solidFill>
                  <a:srgbClr val="9DA5B4"/>
                </a:solidFill>
                <a:effectLst/>
                <a:latin typeface="JetBrains Mono"/>
              </a:rPr>
              <a:t>();</a:t>
            </a:r>
            <a:br>
              <a:rPr kumimoji="0" lang="en-US" altLang="en-US" sz="1600" b="0" i="0" u="none" strike="noStrike" cap="none" normalizeH="0" baseline="0" dirty="0">
                <a:ln>
                  <a:noFill/>
                </a:ln>
                <a:solidFill>
                  <a:srgbClr val="9DA5B4"/>
                </a:solidFill>
                <a:effectLst/>
                <a:latin typeface="JetBrains Mono"/>
              </a:rPr>
            </a:br>
            <a:r>
              <a:rPr kumimoji="0" lang="en-US" altLang="en-US" sz="1600" b="0" i="0" u="none" strike="noStrike" cap="none" normalizeH="0" baseline="0" dirty="0">
                <a:ln>
                  <a:noFill/>
                </a:ln>
                <a:solidFill>
                  <a:srgbClr val="E06C75"/>
                </a:solidFill>
                <a:effectLst/>
                <a:latin typeface="JetBrains Mono"/>
              </a:rPr>
              <a:t>const </a:t>
            </a:r>
            <a:r>
              <a:rPr kumimoji="0" lang="en-US" altLang="en-US" sz="1600" b="0" i="0" u="none" strike="noStrike" cap="none" normalizeH="0" baseline="0" dirty="0">
                <a:ln>
                  <a:noFill/>
                </a:ln>
                <a:solidFill>
                  <a:srgbClr val="ABB2BF"/>
                </a:solidFill>
                <a:effectLst/>
                <a:latin typeface="JetBrains Mono"/>
              </a:rPr>
              <a:t>port </a:t>
            </a:r>
            <a:r>
              <a:rPr kumimoji="0" lang="en-US" altLang="en-US" sz="1600" b="0" i="0" u="none" strike="noStrike" cap="none" normalizeH="0" baseline="0" dirty="0">
                <a:ln>
                  <a:noFill/>
                </a:ln>
                <a:solidFill>
                  <a:srgbClr val="E06C75"/>
                </a:solidFill>
                <a:effectLst/>
                <a:latin typeface="JetBrains Mono"/>
              </a:rPr>
              <a:t>= </a:t>
            </a:r>
            <a:r>
              <a:rPr kumimoji="0" lang="en-US" altLang="en-US" sz="1600" b="0" i="0" u="none" strike="noStrike" cap="none" normalizeH="0" baseline="0" dirty="0">
                <a:ln>
                  <a:noFill/>
                </a:ln>
                <a:solidFill>
                  <a:srgbClr val="C678DD"/>
                </a:solidFill>
                <a:effectLst/>
                <a:latin typeface="JetBrains Mono"/>
              </a:rPr>
              <a:t>3000</a:t>
            </a:r>
            <a:r>
              <a:rPr kumimoji="0" lang="en-US" altLang="en-US" sz="1600" b="0" i="0" u="none" strike="noStrike" cap="none" normalizeH="0" baseline="0" dirty="0">
                <a:ln>
                  <a:noFill/>
                </a:ln>
                <a:solidFill>
                  <a:srgbClr val="9DA5B4"/>
                </a:solidFill>
                <a:effectLst/>
                <a:latin typeface="JetBrains Mono"/>
              </a:rPr>
              <a:t>;</a:t>
            </a:r>
            <a:br>
              <a:rPr kumimoji="0" lang="en-US" altLang="en-US" sz="1600" b="0" i="0" u="none" strike="noStrike" cap="none" normalizeH="0" baseline="0" dirty="0">
                <a:ln>
                  <a:noFill/>
                </a:ln>
                <a:solidFill>
                  <a:srgbClr val="9DA5B4"/>
                </a:solidFill>
                <a:effectLst/>
                <a:latin typeface="JetBrains Mono"/>
              </a:rPr>
            </a:br>
            <a:br>
              <a:rPr kumimoji="0" lang="en-US" altLang="en-US" sz="1600" b="0" i="0" u="none" strike="noStrike" cap="none" normalizeH="0" baseline="0" dirty="0">
                <a:ln>
                  <a:noFill/>
                </a:ln>
                <a:solidFill>
                  <a:srgbClr val="9DA5B4"/>
                </a:solidFill>
                <a:effectLst/>
                <a:latin typeface="JetBrains Mono"/>
              </a:rPr>
            </a:br>
            <a:r>
              <a:rPr kumimoji="0" lang="en-US" altLang="en-US" sz="1600" b="0" i="0" u="none" strike="noStrike" cap="none" normalizeH="0" baseline="0" dirty="0">
                <a:ln>
                  <a:noFill/>
                </a:ln>
                <a:solidFill>
                  <a:srgbClr val="E06C75"/>
                </a:solidFill>
                <a:effectLst/>
                <a:latin typeface="JetBrains Mono"/>
              </a:rPr>
              <a:t>const </a:t>
            </a:r>
            <a:r>
              <a:rPr kumimoji="0" lang="en-US" altLang="en-US" sz="1600" b="0" i="0" u="none" strike="noStrike" cap="none" normalizeH="0" baseline="0" dirty="0">
                <a:ln>
                  <a:noFill/>
                </a:ln>
                <a:solidFill>
                  <a:srgbClr val="ABB2BF"/>
                </a:solidFill>
                <a:effectLst/>
                <a:latin typeface="JetBrains Mono"/>
              </a:rPr>
              <a:t>router </a:t>
            </a:r>
            <a:r>
              <a:rPr kumimoji="0" lang="en-US" altLang="en-US" sz="1600" b="0" i="0" u="none" strike="noStrike" cap="none" normalizeH="0" baseline="0" dirty="0">
                <a:ln>
                  <a:noFill/>
                </a:ln>
                <a:solidFill>
                  <a:srgbClr val="E06C75"/>
                </a:solidFill>
                <a:effectLst/>
                <a:latin typeface="JetBrains Mono"/>
              </a:rPr>
              <a:t>= </a:t>
            </a:r>
            <a:r>
              <a:rPr kumimoji="0" lang="en-US" altLang="en-US" sz="1600" b="0" i="0" u="none" strike="noStrike" cap="none" normalizeH="0" baseline="0" dirty="0" err="1">
                <a:ln>
                  <a:noFill/>
                </a:ln>
                <a:solidFill>
                  <a:srgbClr val="FCFAFA"/>
                </a:solidFill>
                <a:effectLst/>
                <a:latin typeface="JetBrains Mono"/>
              </a:rPr>
              <a:t>express</a:t>
            </a:r>
            <a:r>
              <a:rPr kumimoji="0" lang="en-US" altLang="en-US" sz="1600" b="0" i="0" u="none" strike="noStrike" cap="none" normalizeH="0" baseline="0" dirty="0" err="1">
                <a:ln>
                  <a:noFill/>
                </a:ln>
                <a:solidFill>
                  <a:srgbClr val="9DA5B4"/>
                </a:solidFill>
                <a:effectLst/>
                <a:latin typeface="JetBrains Mono"/>
              </a:rPr>
              <a:t>.</a:t>
            </a:r>
            <a:r>
              <a:rPr kumimoji="0" lang="en-US" altLang="en-US" sz="1600" b="0" i="1" u="none" strike="noStrike" cap="none" normalizeH="0" baseline="0" dirty="0" err="1">
                <a:ln>
                  <a:noFill/>
                </a:ln>
                <a:solidFill>
                  <a:srgbClr val="56B6C2"/>
                </a:solidFill>
                <a:effectLst/>
                <a:latin typeface="JetBrains Mono"/>
              </a:rPr>
              <a:t>Router</a:t>
            </a:r>
            <a:r>
              <a:rPr kumimoji="0" lang="en-US" altLang="en-US" sz="1600" b="0" i="0" u="none" strike="noStrike" cap="none" normalizeH="0" baseline="0" dirty="0">
                <a:ln>
                  <a:noFill/>
                </a:ln>
                <a:solidFill>
                  <a:srgbClr val="9DA5B4"/>
                </a:solidFill>
                <a:effectLst/>
                <a:latin typeface="JetBrains Mono"/>
              </a:rPr>
              <a:t>();</a:t>
            </a:r>
            <a:br>
              <a:rPr kumimoji="0" lang="en-US" altLang="en-US" sz="1600" b="0" i="0" u="none" strike="noStrike" cap="none" normalizeH="0" baseline="0" dirty="0">
                <a:ln>
                  <a:noFill/>
                </a:ln>
                <a:solidFill>
                  <a:srgbClr val="9DA5B4"/>
                </a:solidFill>
                <a:effectLst/>
                <a:latin typeface="JetBrains Mono"/>
              </a:rPr>
            </a:br>
            <a:br>
              <a:rPr kumimoji="0" lang="en-US" altLang="en-US" sz="1600" b="0" i="0" u="none" strike="noStrike" cap="none" normalizeH="0" baseline="0" dirty="0">
                <a:ln>
                  <a:noFill/>
                </a:ln>
                <a:solidFill>
                  <a:srgbClr val="9DA5B4"/>
                </a:solidFill>
                <a:effectLst/>
                <a:latin typeface="JetBrains Mono"/>
              </a:rPr>
            </a:br>
            <a:br>
              <a:rPr kumimoji="0" lang="en-US" altLang="en-US" sz="1600" b="0" i="1" u="none" strike="noStrike" cap="none" normalizeH="0" baseline="0" dirty="0">
                <a:ln>
                  <a:noFill/>
                </a:ln>
                <a:solidFill>
                  <a:srgbClr val="7F848E"/>
                </a:solidFill>
                <a:effectLst/>
                <a:latin typeface="JetBrains Mono"/>
              </a:rPr>
            </a:br>
            <a:r>
              <a:rPr kumimoji="0" lang="en-US" altLang="en-US" sz="1600" b="0" i="0" u="none" strike="noStrike" cap="none" normalizeH="0" baseline="0" dirty="0" err="1">
                <a:ln>
                  <a:noFill/>
                </a:ln>
                <a:solidFill>
                  <a:srgbClr val="ABB2BF"/>
                </a:solidFill>
                <a:effectLst/>
                <a:latin typeface="JetBrains Mono"/>
              </a:rPr>
              <a:t>router</a:t>
            </a:r>
            <a:r>
              <a:rPr kumimoji="0" lang="en-US" altLang="en-US" sz="1600" b="0" i="0" u="none" strike="noStrike" cap="none" normalizeH="0" baseline="0" dirty="0" err="1">
                <a:ln>
                  <a:noFill/>
                </a:ln>
                <a:solidFill>
                  <a:srgbClr val="9DA5B4"/>
                </a:solidFill>
                <a:effectLst/>
                <a:latin typeface="JetBrains Mono"/>
              </a:rPr>
              <a:t>.</a:t>
            </a:r>
            <a:r>
              <a:rPr kumimoji="0" lang="en-US" altLang="en-US" sz="1600" b="0" i="0" u="none" strike="noStrike" cap="none" normalizeH="0" baseline="0" dirty="0" err="1">
                <a:ln>
                  <a:noFill/>
                </a:ln>
                <a:solidFill>
                  <a:srgbClr val="ABB2BF"/>
                </a:solidFill>
                <a:effectLst/>
                <a:latin typeface="JetBrains Mono"/>
              </a:rPr>
              <a:t>get</a:t>
            </a:r>
            <a:r>
              <a:rPr kumimoji="0" lang="en-US" altLang="en-US" sz="1600" b="0" i="0" u="none" strike="noStrike" cap="none" normalizeH="0" baseline="0" dirty="0">
                <a:ln>
                  <a:noFill/>
                </a:ln>
                <a:solidFill>
                  <a:srgbClr val="9DA5B4"/>
                </a:solidFill>
                <a:effectLst/>
                <a:latin typeface="JetBrains Mono"/>
              </a:rPr>
              <a:t>(</a:t>
            </a:r>
            <a:r>
              <a:rPr kumimoji="0" lang="en-US" altLang="en-US" sz="1600" b="0" i="0" u="none" strike="noStrike" cap="none" normalizeH="0" baseline="0" dirty="0">
                <a:ln>
                  <a:noFill/>
                </a:ln>
                <a:solidFill>
                  <a:srgbClr val="E6C07B"/>
                </a:solidFill>
                <a:effectLst/>
                <a:latin typeface="JetBrains Mono"/>
              </a:rPr>
              <a:t>'/'</a:t>
            </a:r>
            <a:r>
              <a:rPr kumimoji="0" lang="en-US" altLang="en-US" sz="1600" b="0" i="0" u="none" strike="noStrike" cap="none" normalizeH="0" baseline="0" dirty="0">
                <a:ln>
                  <a:noFill/>
                </a:ln>
                <a:solidFill>
                  <a:srgbClr val="9DA5B4"/>
                </a:solidFill>
                <a:effectLst/>
                <a:latin typeface="JetBrains Mono"/>
              </a:rPr>
              <a:t>, (</a:t>
            </a:r>
            <a:r>
              <a:rPr kumimoji="0" lang="en-US" altLang="en-US" sz="1600" b="0" i="1" u="none" strike="noStrike" cap="none" normalizeH="0" baseline="0" dirty="0">
                <a:ln>
                  <a:noFill/>
                </a:ln>
                <a:solidFill>
                  <a:srgbClr val="F59762"/>
                </a:solidFill>
                <a:effectLst/>
                <a:latin typeface="JetBrains Mono"/>
              </a:rPr>
              <a:t>req</a:t>
            </a:r>
            <a:r>
              <a:rPr kumimoji="0" lang="en-US" altLang="en-US" sz="1600" b="0" i="0" u="none" strike="noStrike" cap="none" normalizeH="0" baseline="0" dirty="0">
                <a:ln>
                  <a:noFill/>
                </a:ln>
                <a:solidFill>
                  <a:srgbClr val="9DA5B4"/>
                </a:solidFill>
                <a:effectLst/>
                <a:latin typeface="JetBrains Mono"/>
              </a:rPr>
              <a:t>, </a:t>
            </a:r>
            <a:r>
              <a:rPr kumimoji="0" lang="en-US" altLang="en-US" sz="1600" b="0" i="1" u="none" strike="noStrike" cap="none" normalizeH="0" baseline="0" dirty="0">
                <a:ln>
                  <a:noFill/>
                </a:ln>
                <a:solidFill>
                  <a:srgbClr val="F59762"/>
                </a:solidFill>
                <a:effectLst/>
                <a:latin typeface="JetBrains Mono"/>
              </a:rPr>
              <a:t>res</a:t>
            </a:r>
            <a:r>
              <a:rPr kumimoji="0" lang="en-US" altLang="en-US" sz="1600" b="0" i="0" u="none" strike="noStrike" cap="none" normalizeH="0" baseline="0" dirty="0">
                <a:ln>
                  <a:noFill/>
                </a:ln>
                <a:solidFill>
                  <a:srgbClr val="9DA5B4"/>
                </a:solidFill>
                <a:effectLst/>
                <a:latin typeface="JetBrains Mono"/>
              </a:rPr>
              <a:t>) </a:t>
            </a:r>
            <a:r>
              <a:rPr kumimoji="0" lang="en-US" altLang="en-US" sz="1600" b="0" i="0" u="none" strike="noStrike" cap="none" normalizeH="0" baseline="0" dirty="0">
                <a:ln>
                  <a:noFill/>
                </a:ln>
                <a:solidFill>
                  <a:srgbClr val="E06C75"/>
                </a:solidFill>
                <a:effectLst/>
                <a:latin typeface="JetBrains Mono"/>
              </a:rPr>
              <a:t>=&gt; </a:t>
            </a:r>
            <a:r>
              <a:rPr kumimoji="0" lang="en-US" altLang="en-US" sz="1600" b="0" i="0" u="none" strike="noStrike" cap="none" normalizeH="0" baseline="0" dirty="0">
                <a:ln>
                  <a:noFill/>
                </a:ln>
                <a:solidFill>
                  <a:srgbClr val="9DA5B4"/>
                </a:solidFill>
                <a:effectLst/>
                <a:latin typeface="JetBrains Mono"/>
              </a:rPr>
              <a:t>{</a:t>
            </a:r>
            <a:br>
              <a:rPr kumimoji="0" lang="en-US" altLang="en-US" sz="1600" b="0" i="0" u="none" strike="noStrike" cap="none" normalizeH="0" baseline="0" dirty="0">
                <a:ln>
                  <a:noFill/>
                </a:ln>
                <a:solidFill>
                  <a:srgbClr val="9DA5B4"/>
                </a:solidFill>
                <a:effectLst/>
                <a:latin typeface="JetBrains Mono"/>
              </a:rPr>
            </a:br>
            <a:r>
              <a:rPr kumimoji="0" lang="en-US" altLang="en-US" sz="1600" b="0" i="0" u="none" strike="noStrike" cap="none" normalizeH="0" baseline="0" dirty="0">
                <a:ln>
                  <a:noFill/>
                </a:ln>
                <a:solidFill>
                  <a:srgbClr val="9DA5B4"/>
                </a:solidFill>
                <a:effectLst/>
                <a:latin typeface="JetBrains Mono"/>
              </a:rPr>
              <a:t>  </a:t>
            </a:r>
            <a:r>
              <a:rPr kumimoji="0" lang="en-US" altLang="en-US" sz="1600" b="0" i="1" u="none" strike="noStrike" cap="none" normalizeH="0" baseline="0" dirty="0" err="1">
                <a:ln>
                  <a:noFill/>
                </a:ln>
                <a:solidFill>
                  <a:srgbClr val="F59762"/>
                </a:solidFill>
                <a:effectLst/>
                <a:latin typeface="JetBrains Mono"/>
              </a:rPr>
              <a:t>res</a:t>
            </a:r>
            <a:r>
              <a:rPr kumimoji="0" lang="en-US" altLang="en-US" sz="1600" b="0" i="0" u="none" strike="noStrike" cap="none" normalizeH="0" baseline="0" dirty="0" err="1">
                <a:ln>
                  <a:noFill/>
                </a:ln>
                <a:solidFill>
                  <a:srgbClr val="9DA5B4"/>
                </a:solidFill>
                <a:effectLst/>
                <a:latin typeface="JetBrains Mono"/>
              </a:rPr>
              <a:t>.</a:t>
            </a:r>
            <a:r>
              <a:rPr kumimoji="0" lang="en-US" altLang="en-US" sz="1600" b="0" i="0" u="none" strike="noStrike" cap="none" normalizeH="0" baseline="0" dirty="0" err="1">
                <a:ln>
                  <a:noFill/>
                </a:ln>
                <a:solidFill>
                  <a:srgbClr val="ABB2BF"/>
                </a:solidFill>
                <a:effectLst/>
                <a:latin typeface="JetBrains Mono"/>
              </a:rPr>
              <a:t>send</a:t>
            </a:r>
            <a:r>
              <a:rPr kumimoji="0" lang="en-US" altLang="en-US" sz="1600" b="0" i="0" u="none" strike="noStrike" cap="none" normalizeH="0" baseline="0" dirty="0">
                <a:ln>
                  <a:noFill/>
                </a:ln>
                <a:solidFill>
                  <a:srgbClr val="9DA5B4"/>
                </a:solidFill>
                <a:effectLst/>
                <a:latin typeface="JetBrains Mono"/>
              </a:rPr>
              <a:t>(</a:t>
            </a:r>
            <a:r>
              <a:rPr kumimoji="0" lang="en-US" altLang="en-US" sz="1600" b="0" i="0" u="none" strike="noStrike" cap="none" normalizeH="0" baseline="0" dirty="0">
                <a:ln>
                  <a:noFill/>
                </a:ln>
                <a:solidFill>
                  <a:srgbClr val="E6C07B"/>
                </a:solidFill>
                <a:effectLst/>
                <a:latin typeface="JetBrains Mono"/>
              </a:rPr>
              <a:t>'Hello World!'</a:t>
            </a:r>
            <a:r>
              <a:rPr kumimoji="0" lang="en-US" altLang="en-US" sz="1600" b="0" i="0" u="none" strike="noStrike" cap="none" normalizeH="0" baseline="0" dirty="0">
                <a:ln>
                  <a:noFill/>
                </a:ln>
                <a:solidFill>
                  <a:srgbClr val="9DA5B4"/>
                </a:solidFill>
                <a:effectLst/>
                <a:latin typeface="JetBrains Mono"/>
              </a:rPr>
              <a:t>)</a:t>
            </a:r>
            <a:br>
              <a:rPr kumimoji="0" lang="en-US" altLang="en-US" sz="1600" b="0" i="0" u="none" strike="noStrike" cap="none" normalizeH="0" baseline="0" dirty="0">
                <a:ln>
                  <a:noFill/>
                </a:ln>
                <a:solidFill>
                  <a:srgbClr val="9DA5B4"/>
                </a:solidFill>
                <a:effectLst/>
                <a:latin typeface="JetBrains Mono"/>
              </a:rPr>
            </a:br>
            <a:r>
              <a:rPr kumimoji="0" lang="en-US" altLang="en-US" sz="1600" b="0" i="0" u="none" strike="noStrike" cap="none" normalizeH="0" baseline="0" dirty="0">
                <a:ln>
                  <a:noFill/>
                </a:ln>
                <a:solidFill>
                  <a:srgbClr val="9DA5B4"/>
                </a:solidFill>
                <a:effectLst/>
                <a:latin typeface="JetBrains Mono"/>
              </a:rPr>
              <a:t>});</a:t>
            </a:r>
            <a:br>
              <a:rPr kumimoji="0" lang="en-US" altLang="en-US" sz="1600" b="0" i="0" u="none" strike="noStrike" cap="none" normalizeH="0" baseline="0" dirty="0">
                <a:ln>
                  <a:noFill/>
                </a:ln>
                <a:solidFill>
                  <a:srgbClr val="9DA5B4"/>
                </a:solidFill>
                <a:effectLst/>
                <a:latin typeface="JetBrains Mono"/>
              </a:rPr>
            </a:br>
            <a:br>
              <a:rPr kumimoji="0" lang="en-US" altLang="en-US" sz="1600" b="0" i="0" u="none" strike="noStrike" cap="none" normalizeH="0" baseline="0" dirty="0">
                <a:ln>
                  <a:noFill/>
                </a:ln>
                <a:solidFill>
                  <a:srgbClr val="9DA5B4"/>
                </a:solidFill>
                <a:effectLst/>
                <a:latin typeface="JetBrains Mono"/>
              </a:rPr>
            </a:br>
            <a:br>
              <a:rPr kumimoji="0" lang="en-US" altLang="en-US" sz="1600" b="0" i="1" u="none" strike="noStrike" cap="none" normalizeH="0" baseline="0" dirty="0">
                <a:ln>
                  <a:noFill/>
                </a:ln>
                <a:solidFill>
                  <a:srgbClr val="7F848E"/>
                </a:solidFill>
                <a:effectLst/>
                <a:latin typeface="JetBrains Mono"/>
              </a:rPr>
            </a:br>
            <a:br>
              <a:rPr kumimoji="0" lang="en-US" altLang="en-US" sz="1600" b="0" i="1" u="none" strike="noStrike" cap="none" normalizeH="0" baseline="0" dirty="0">
                <a:ln>
                  <a:noFill/>
                </a:ln>
                <a:solidFill>
                  <a:srgbClr val="7F848E"/>
                </a:solidFill>
                <a:effectLst/>
                <a:latin typeface="JetBrains Mono"/>
              </a:rPr>
            </a:br>
            <a:r>
              <a:rPr kumimoji="0" lang="en-US" altLang="en-US" sz="1600" b="0" i="0" u="none" strike="noStrike" cap="none" normalizeH="0" baseline="0" dirty="0" err="1">
                <a:ln>
                  <a:noFill/>
                </a:ln>
                <a:solidFill>
                  <a:srgbClr val="ABB2BF"/>
                </a:solidFill>
                <a:effectLst/>
                <a:latin typeface="JetBrains Mono"/>
              </a:rPr>
              <a:t>app</a:t>
            </a:r>
            <a:r>
              <a:rPr kumimoji="0" lang="en-US" altLang="en-US" sz="1600" b="0" i="0" u="none" strike="noStrike" cap="none" normalizeH="0" baseline="0" dirty="0" err="1">
                <a:ln>
                  <a:noFill/>
                </a:ln>
                <a:solidFill>
                  <a:srgbClr val="9DA5B4"/>
                </a:solidFill>
                <a:effectLst/>
                <a:latin typeface="JetBrains Mono"/>
              </a:rPr>
              <a:t>.</a:t>
            </a:r>
            <a:r>
              <a:rPr kumimoji="0" lang="en-US" altLang="en-US" sz="1600" b="0" i="0" u="none" strike="noStrike" cap="none" normalizeH="0" baseline="0" dirty="0" err="1">
                <a:ln>
                  <a:noFill/>
                </a:ln>
                <a:solidFill>
                  <a:srgbClr val="ABB2BF"/>
                </a:solidFill>
                <a:effectLst/>
                <a:latin typeface="JetBrains Mono"/>
              </a:rPr>
              <a:t>use</a:t>
            </a:r>
            <a:r>
              <a:rPr kumimoji="0" lang="en-US" altLang="en-US" sz="1600" b="0" i="0" u="none" strike="noStrike" cap="none" normalizeH="0" baseline="0" dirty="0">
                <a:ln>
                  <a:noFill/>
                </a:ln>
                <a:solidFill>
                  <a:srgbClr val="9DA5B4"/>
                </a:solidFill>
                <a:effectLst/>
                <a:latin typeface="JetBrains Mono"/>
              </a:rPr>
              <a:t>(</a:t>
            </a:r>
            <a:r>
              <a:rPr kumimoji="0" lang="en-US" altLang="en-US" sz="1600" b="0" i="0" u="none" strike="noStrike" cap="none" normalizeH="0" baseline="0" dirty="0">
                <a:ln>
                  <a:noFill/>
                </a:ln>
                <a:solidFill>
                  <a:srgbClr val="ABB2BF"/>
                </a:solidFill>
                <a:effectLst/>
                <a:latin typeface="JetBrains Mono"/>
              </a:rPr>
              <a:t>router</a:t>
            </a:r>
            <a:r>
              <a:rPr kumimoji="0" lang="en-US" altLang="en-US" sz="1600" b="0" i="0" u="none" strike="noStrike" cap="none" normalizeH="0" baseline="0" dirty="0">
                <a:ln>
                  <a:noFill/>
                </a:ln>
                <a:solidFill>
                  <a:srgbClr val="9DA5B4"/>
                </a:solidFill>
                <a:effectLst/>
                <a:latin typeface="JetBrains Mono"/>
              </a:rPr>
              <a:t>);</a:t>
            </a:r>
            <a:br>
              <a:rPr kumimoji="0" lang="en-US" altLang="en-US" sz="1600" b="0" i="0" u="none" strike="noStrike" cap="none" normalizeH="0" baseline="0" dirty="0">
                <a:ln>
                  <a:noFill/>
                </a:ln>
                <a:solidFill>
                  <a:srgbClr val="9DA5B4"/>
                </a:solidFill>
                <a:effectLst/>
                <a:latin typeface="JetBrains Mono"/>
              </a:rPr>
            </a:br>
            <a:br>
              <a:rPr kumimoji="0" lang="en-US" altLang="en-US" sz="1600" b="0" i="0" u="none" strike="noStrike" cap="none" normalizeH="0" baseline="0" dirty="0">
                <a:ln>
                  <a:noFill/>
                </a:ln>
                <a:solidFill>
                  <a:srgbClr val="9DA5B4"/>
                </a:solidFill>
                <a:effectLst/>
                <a:latin typeface="JetBrains Mono"/>
              </a:rPr>
            </a:br>
            <a:br>
              <a:rPr kumimoji="0" lang="en-US" altLang="en-US" sz="1600" b="0" i="1" u="none" strike="noStrike" cap="none" normalizeH="0" baseline="0" dirty="0">
                <a:ln>
                  <a:noFill/>
                </a:ln>
                <a:solidFill>
                  <a:srgbClr val="7F848E"/>
                </a:solidFill>
                <a:effectLst/>
                <a:latin typeface="JetBrains Mono"/>
              </a:rPr>
            </a:br>
            <a:br>
              <a:rPr kumimoji="0" lang="en-US" altLang="en-US" sz="1600" b="0" i="1" u="none" strike="noStrike" cap="none" normalizeH="0" baseline="0" dirty="0">
                <a:ln>
                  <a:noFill/>
                </a:ln>
                <a:solidFill>
                  <a:srgbClr val="7F848E"/>
                </a:solidFill>
                <a:effectLst/>
                <a:latin typeface="JetBrains Mono"/>
              </a:rPr>
            </a:br>
            <a:br>
              <a:rPr kumimoji="0" lang="en-US" altLang="en-US" sz="1600" b="0" i="1" u="none" strike="noStrike" cap="none" normalizeH="0" baseline="0" dirty="0">
                <a:ln>
                  <a:noFill/>
                </a:ln>
                <a:solidFill>
                  <a:srgbClr val="7F848E"/>
                </a:solidFill>
                <a:effectLst/>
                <a:latin typeface="JetBrains Mono"/>
              </a:rPr>
            </a:br>
            <a:r>
              <a:rPr kumimoji="0" lang="en-US" altLang="en-US" sz="1600" b="0" i="0" u="none" strike="noStrike" cap="none" normalizeH="0" baseline="0" dirty="0" err="1">
                <a:ln>
                  <a:noFill/>
                </a:ln>
                <a:solidFill>
                  <a:srgbClr val="ABB2BF"/>
                </a:solidFill>
                <a:effectLst/>
                <a:latin typeface="JetBrains Mono"/>
              </a:rPr>
              <a:t>app</a:t>
            </a:r>
            <a:r>
              <a:rPr kumimoji="0" lang="en-US" altLang="en-US" sz="1600" b="0" i="0" u="none" strike="noStrike" cap="none" normalizeH="0" baseline="0" dirty="0" err="1">
                <a:ln>
                  <a:noFill/>
                </a:ln>
                <a:solidFill>
                  <a:srgbClr val="9DA5B4"/>
                </a:solidFill>
                <a:effectLst/>
                <a:latin typeface="JetBrains Mono"/>
              </a:rPr>
              <a:t>.</a:t>
            </a:r>
            <a:r>
              <a:rPr kumimoji="0" lang="en-US" altLang="en-US" sz="1600" b="0" i="0" u="none" strike="noStrike" cap="none" normalizeH="0" baseline="0" dirty="0" err="1">
                <a:ln>
                  <a:noFill/>
                </a:ln>
                <a:solidFill>
                  <a:srgbClr val="98C379"/>
                </a:solidFill>
                <a:effectLst/>
                <a:latin typeface="JetBrains Mono"/>
              </a:rPr>
              <a:t>listen</a:t>
            </a:r>
            <a:r>
              <a:rPr kumimoji="0" lang="en-US" altLang="en-US" sz="1600" b="0" i="0" u="none" strike="noStrike" cap="none" normalizeH="0" baseline="0" dirty="0">
                <a:ln>
                  <a:noFill/>
                </a:ln>
                <a:solidFill>
                  <a:srgbClr val="9DA5B4"/>
                </a:solidFill>
                <a:effectLst/>
                <a:latin typeface="JetBrains Mono"/>
              </a:rPr>
              <a:t>(</a:t>
            </a:r>
            <a:r>
              <a:rPr kumimoji="0" lang="en-US" altLang="en-US" sz="1600" b="0" i="0" u="none" strike="noStrike" cap="none" normalizeH="0" baseline="0" dirty="0">
                <a:ln>
                  <a:noFill/>
                </a:ln>
                <a:solidFill>
                  <a:srgbClr val="ABB2BF"/>
                </a:solidFill>
                <a:effectLst/>
                <a:latin typeface="JetBrains Mono"/>
              </a:rPr>
              <a:t>port</a:t>
            </a:r>
            <a:r>
              <a:rPr kumimoji="0" lang="en-US" altLang="en-US" sz="1600" b="0" i="0" u="none" strike="noStrike" cap="none" normalizeH="0" baseline="0" dirty="0">
                <a:ln>
                  <a:noFill/>
                </a:ln>
                <a:solidFill>
                  <a:srgbClr val="9DA5B4"/>
                </a:solidFill>
                <a:effectLst/>
                <a:latin typeface="JetBrains Mono"/>
              </a:rPr>
              <a:t>, () </a:t>
            </a:r>
            <a:r>
              <a:rPr kumimoji="0" lang="en-US" altLang="en-US" sz="1600" b="0" i="0" u="none" strike="noStrike" cap="none" normalizeH="0" baseline="0" dirty="0">
                <a:ln>
                  <a:noFill/>
                </a:ln>
                <a:solidFill>
                  <a:srgbClr val="E06C75"/>
                </a:solidFill>
                <a:effectLst/>
                <a:latin typeface="JetBrains Mono"/>
              </a:rPr>
              <a:t>=&gt; </a:t>
            </a:r>
            <a:r>
              <a:rPr kumimoji="0" lang="en-US" altLang="en-US" sz="1600" b="0" i="0" u="none" strike="noStrike" cap="none" normalizeH="0" baseline="0" dirty="0">
                <a:ln>
                  <a:noFill/>
                </a:ln>
                <a:solidFill>
                  <a:srgbClr val="9DA5B4"/>
                </a:solidFill>
                <a:effectLst/>
                <a:latin typeface="JetBrains Mono"/>
              </a:rPr>
              <a:t>{</a:t>
            </a:r>
            <a:br>
              <a:rPr kumimoji="0" lang="en-US" altLang="en-US" sz="1600" b="0" i="0" u="none" strike="noStrike" cap="none" normalizeH="0" baseline="0" dirty="0">
                <a:ln>
                  <a:noFill/>
                </a:ln>
                <a:solidFill>
                  <a:srgbClr val="9DA5B4"/>
                </a:solidFill>
                <a:effectLst/>
                <a:latin typeface="JetBrains Mono"/>
              </a:rPr>
            </a:br>
            <a:r>
              <a:rPr kumimoji="0" lang="en-US" altLang="en-US" sz="1600" b="0" i="0" u="none" strike="noStrike" cap="none" normalizeH="0" baseline="0" dirty="0">
                <a:ln>
                  <a:noFill/>
                </a:ln>
                <a:solidFill>
                  <a:srgbClr val="9DA5B4"/>
                </a:solidFill>
                <a:effectLst/>
                <a:latin typeface="JetBrains Mono"/>
              </a:rPr>
              <a:t>  </a:t>
            </a:r>
            <a:r>
              <a:rPr kumimoji="0" lang="en-US" altLang="en-US" sz="1600" b="0" i="0" u="none" strike="noStrike" cap="none" normalizeH="0" baseline="0" dirty="0">
                <a:ln>
                  <a:noFill/>
                </a:ln>
                <a:solidFill>
                  <a:srgbClr val="FCFAFA"/>
                </a:solidFill>
                <a:effectLst/>
                <a:latin typeface="JetBrains Mono"/>
              </a:rPr>
              <a:t>console</a:t>
            </a:r>
            <a:r>
              <a:rPr kumimoji="0" lang="en-US" altLang="en-US" sz="1600" b="0" i="0" u="none" strike="noStrike" cap="none" normalizeH="0" baseline="0" dirty="0">
                <a:ln>
                  <a:noFill/>
                </a:ln>
                <a:solidFill>
                  <a:srgbClr val="9DA5B4"/>
                </a:solidFill>
                <a:effectLst/>
                <a:latin typeface="JetBrains Mono"/>
              </a:rPr>
              <a:t>.</a:t>
            </a:r>
            <a:r>
              <a:rPr kumimoji="0" lang="en-US" altLang="en-US" sz="1600" b="0" i="0" u="none" strike="noStrike" cap="none" normalizeH="0" baseline="0" dirty="0">
                <a:ln>
                  <a:noFill/>
                </a:ln>
                <a:solidFill>
                  <a:srgbClr val="98C379"/>
                </a:solidFill>
                <a:effectLst/>
                <a:latin typeface="JetBrains Mono"/>
              </a:rPr>
              <a:t>log</a:t>
            </a:r>
            <a:r>
              <a:rPr kumimoji="0" lang="en-US" altLang="en-US" sz="1600" b="0" i="0" u="none" strike="noStrike" cap="none" normalizeH="0" baseline="0" dirty="0">
                <a:ln>
                  <a:noFill/>
                </a:ln>
                <a:solidFill>
                  <a:srgbClr val="9DA5B4"/>
                </a:solidFill>
                <a:effectLst/>
                <a:latin typeface="JetBrains Mono"/>
              </a:rPr>
              <a:t>(</a:t>
            </a:r>
            <a:r>
              <a:rPr kumimoji="0" lang="en-US" altLang="en-US" sz="1600" b="0" i="0" u="none" strike="noStrike" cap="none" normalizeH="0" baseline="0" dirty="0">
                <a:ln>
                  <a:noFill/>
                </a:ln>
                <a:solidFill>
                  <a:srgbClr val="E6C07B"/>
                </a:solidFill>
                <a:effectLst/>
                <a:latin typeface="JetBrains Mono"/>
              </a:rPr>
              <a:t>`Example app listening on port </a:t>
            </a:r>
            <a:r>
              <a:rPr kumimoji="0" lang="en-US" altLang="en-US" sz="1600" b="0" i="0" u="none" strike="noStrike" cap="none" normalizeH="0" baseline="0" dirty="0">
                <a:ln>
                  <a:noFill/>
                </a:ln>
                <a:solidFill>
                  <a:srgbClr val="ABB2BF"/>
                </a:solidFill>
                <a:effectLst/>
                <a:latin typeface="JetBrains Mono"/>
              </a:rPr>
              <a:t>$</a:t>
            </a:r>
            <a:r>
              <a:rPr kumimoji="0" lang="en-US" altLang="en-US" sz="1600" b="0" i="0" u="none" strike="noStrike" cap="none" normalizeH="0" baseline="0" dirty="0">
                <a:ln>
                  <a:noFill/>
                </a:ln>
                <a:solidFill>
                  <a:srgbClr val="9DA5B4"/>
                </a:solidFill>
                <a:effectLst/>
                <a:latin typeface="JetBrains Mono"/>
              </a:rPr>
              <a:t>{</a:t>
            </a:r>
            <a:r>
              <a:rPr kumimoji="0" lang="en-US" altLang="en-US" sz="1600" b="0" i="0" u="none" strike="noStrike" cap="none" normalizeH="0" baseline="0" dirty="0">
                <a:ln>
                  <a:noFill/>
                </a:ln>
                <a:solidFill>
                  <a:srgbClr val="ABB2BF"/>
                </a:solidFill>
                <a:effectLst/>
                <a:latin typeface="JetBrains Mono"/>
              </a:rPr>
              <a:t>port</a:t>
            </a:r>
            <a:r>
              <a:rPr kumimoji="0" lang="en-US" altLang="en-US" sz="1600" b="0" i="0" u="none" strike="noStrike" cap="none" normalizeH="0" baseline="0" dirty="0">
                <a:ln>
                  <a:noFill/>
                </a:ln>
                <a:solidFill>
                  <a:srgbClr val="9DA5B4"/>
                </a:solidFill>
                <a:effectLst/>
                <a:latin typeface="JetBrains Mono"/>
              </a:rPr>
              <a:t>}</a:t>
            </a:r>
            <a:r>
              <a:rPr kumimoji="0" lang="en-US" altLang="en-US" sz="1600" b="0" i="0" u="none" strike="noStrike" cap="none" normalizeH="0" baseline="0" dirty="0">
                <a:ln>
                  <a:noFill/>
                </a:ln>
                <a:solidFill>
                  <a:srgbClr val="E6C07B"/>
                </a:solidFill>
                <a:effectLst/>
                <a:latin typeface="JetBrains Mono"/>
              </a:rPr>
              <a:t>!`</a:t>
            </a:r>
            <a:r>
              <a:rPr kumimoji="0" lang="en-US" altLang="en-US" sz="1600" b="0" i="0" u="none" strike="noStrike" cap="none" normalizeH="0" baseline="0" dirty="0">
                <a:ln>
                  <a:noFill/>
                </a:ln>
                <a:solidFill>
                  <a:srgbClr val="9DA5B4"/>
                </a:solidFill>
                <a:effectLst/>
                <a:latin typeface="JetBrains Mono"/>
              </a:rPr>
              <a:t>)</a:t>
            </a:r>
            <a:br>
              <a:rPr kumimoji="0" lang="en-US" altLang="en-US" sz="1600" b="0" i="0" u="none" strike="noStrike" cap="none" normalizeH="0" baseline="0" dirty="0">
                <a:ln>
                  <a:noFill/>
                </a:ln>
                <a:solidFill>
                  <a:srgbClr val="9DA5B4"/>
                </a:solidFill>
                <a:effectLst/>
                <a:latin typeface="JetBrains Mono"/>
              </a:rPr>
            </a:br>
            <a:r>
              <a:rPr kumimoji="0" lang="en-US" altLang="en-US" sz="1600" b="0" i="0" u="none" strike="noStrike" cap="none" normalizeH="0" baseline="0" dirty="0">
                <a:ln>
                  <a:noFill/>
                </a:ln>
                <a:solidFill>
                  <a:srgbClr val="9DA5B4"/>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rgbClr val="9DA5B4"/>
                </a:solidFill>
                <a:effectLst/>
                <a:latin typeface="JetBrains Mono"/>
              </a:rPr>
            </a:br>
            <a:br>
              <a:rPr kumimoji="0" lang="en-US" altLang="en-US" sz="1600" b="0" i="0" u="none" strike="noStrike" cap="none" normalizeH="0" baseline="0" dirty="0">
                <a:ln>
                  <a:noFill/>
                </a:ln>
                <a:solidFill>
                  <a:srgbClr val="9DA5B4"/>
                </a:solidFill>
                <a:effectLst/>
                <a:latin typeface="JetBrains Mono"/>
              </a:rPr>
            </a:br>
            <a:br>
              <a:rPr kumimoji="0" lang="en-US" altLang="en-US" sz="1600" b="0" i="0" u="none" strike="noStrike" cap="none" normalizeH="0" baseline="0" dirty="0">
                <a:ln>
                  <a:noFill/>
                </a:ln>
                <a:solidFill>
                  <a:srgbClr val="9DA5B4"/>
                </a:solidFill>
                <a:effectLst/>
                <a:latin typeface="JetBrains Mono"/>
              </a:rPr>
            </a:br>
            <a:br>
              <a:rPr kumimoji="0" lang="en-US" altLang="en-US" sz="1600" b="0" i="0" u="none" strike="noStrike" cap="none" normalizeH="0" baseline="0" dirty="0">
                <a:ln>
                  <a:noFill/>
                </a:ln>
                <a:solidFill>
                  <a:srgbClr val="9DA5B4"/>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44092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62A4-D002-4F39-B94E-D5C721E2D221}"/>
              </a:ext>
            </a:extLst>
          </p:cNvPr>
          <p:cNvSpPr>
            <a:spLocks noGrp="1"/>
          </p:cNvSpPr>
          <p:nvPr>
            <p:ph type="title"/>
          </p:nvPr>
        </p:nvSpPr>
        <p:spPr>
          <a:xfrm>
            <a:off x="427131" y="370381"/>
            <a:ext cx="10173621" cy="553998"/>
          </a:xfrm>
        </p:spPr>
        <p:txBody>
          <a:bodyPr/>
          <a:lstStyle/>
          <a:p>
            <a:r>
              <a:rPr lang="en-US" dirty="0">
                <a:solidFill>
                  <a:srgbClr val="00B050"/>
                </a:solidFill>
              </a:rPr>
              <a:t>How will we get our data ?</a:t>
            </a:r>
          </a:p>
        </p:txBody>
      </p:sp>
      <p:pic>
        <p:nvPicPr>
          <p:cNvPr id="4" name="Picture 3">
            <a:extLst>
              <a:ext uri="{FF2B5EF4-FFF2-40B4-BE49-F238E27FC236}">
                <a16:creationId xmlns:a16="http://schemas.microsoft.com/office/drawing/2014/main" id="{47738A72-97DE-46A0-BABF-50D5CA7681CB}"/>
              </a:ext>
            </a:extLst>
          </p:cNvPr>
          <p:cNvPicPr>
            <a:picLocks noChangeAspect="1"/>
          </p:cNvPicPr>
          <p:nvPr/>
        </p:nvPicPr>
        <p:blipFill>
          <a:blip r:embed="rId2"/>
          <a:stretch>
            <a:fillRect/>
          </a:stretch>
        </p:blipFill>
        <p:spPr>
          <a:xfrm>
            <a:off x="1237677" y="1480413"/>
            <a:ext cx="9363075" cy="4601719"/>
          </a:xfrm>
          <a:prstGeom prst="rect">
            <a:avLst/>
          </a:prstGeom>
        </p:spPr>
      </p:pic>
      <p:sp>
        <p:nvSpPr>
          <p:cNvPr id="7" name="Rectangle 6">
            <a:extLst>
              <a:ext uri="{FF2B5EF4-FFF2-40B4-BE49-F238E27FC236}">
                <a16:creationId xmlns:a16="http://schemas.microsoft.com/office/drawing/2014/main" id="{4555B79A-53DF-497D-9D2B-2A0350840C04}"/>
              </a:ext>
            </a:extLst>
          </p:cNvPr>
          <p:cNvSpPr/>
          <p:nvPr/>
        </p:nvSpPr>
        <p:spPr>
          <a:xfrm>
            <a:off x="6619449" y="6123673"/>
            <a:ext cx="3810851" cy="363946"/>
          </a:xfrm>
          <a:prstGeom prst="rect">
            <a:avLst/>
          </a:prstGeom>
        </p:spPr>
        <p:txBody>
          <a:bodyPr wrap="none">
            <a:spAutoFit/>
          </a:bodyPr>
          <a:lstStyle/>
          <a:p>
            <a:r>
              <a:rPr lang="en-US" dirty="0"/>
              <a:t>https://opentdb.com/api_config.php</a:t>
            </a:r>
          </a:p>
        </p:txBody>
      </p:sp>
    </p:spTree>
    <p:extLst>
      <p:ext uri="{BB962C8B-B14F-4D97-AF65-F5344CB8AC3E}">
        <p14:creationId xmlns:p14="http://schemas.microsoft.com/office/powerpoint/2010/main" val="3836305535"/>
      </p:ext>
    </p:extLst>
  </p:cSld>
  <p:clrMapOvr>
    <a:masterClrMapping/>
  </p:clrMapOvr>
  <p:transition>
    <p:fade/>
  </p:transition>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12" ma:contentTypeDescription="Create a new document." ma:contentTypeScope="" ma:versionID="31624e6d8e043a6a1f4b09adabada31e">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66ee5bbb11c78621360800e3e78489b1"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Props1.xml><?xml version="1.0" encoding="utf-8"?>
<ds:datastoreItem xmlns:ds="http://schemas.openxmlformats.org/officeDocument/2006/customXml" ds:itemID="{CE5F0CDA-BD34-485A-92BD-16A779012A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976fdccd-ca8b-4477-a16f-3129ac8e5ee5"/>
    <ds:schemaRef ds:uri="http://purl.org/dc/terms/"/>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6d3b3f7c-4b71-40c9-8fff-4f7fb96ddea0"/>
    <ds:schemaRef ds:uri="http://purl.org/dc/dcmitype/"/>
    <ds:schemaRef ds:uri="http://purl.org/dc/elements/1.1/"/>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1153</TotalTime>
  <Words>1433</Words>
  <Application>Microsoft Office PowerPoint</Application>
  <PresentationFormat>Widescreen</PresentationFormat>
  <Paragraphs>120</Paragraphs>
  <Slides>13</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Arial</vt:lpstr>
      <vt:lpstr>Consolas</vt:lpstr>
      <vt:lpstr>JetBrains Mono</vt:lpstr>
      <vt:lpstr>Open Sans</vt:lpstr>
      <vt:lpstr>Segoe UI</vt:lpstr>
      <vt:lpstr>Segoe UI Light</vt:lpstr>
      <vt:lpstr>Segoe UI Semibold</vt:lpstr>
      <vt:lpstr>Segoe UI Semilight</vt:lpstr>
      <vt:lpstr>Wingdings</vt:lpstr>
      <vt:lpstr>WHITE TEMPLATE</vt:lpstr>
      <vt:lpstr>SOFT BLACK TEMPLATE</vt:lpstr>
      <vt:lpstr>PowerPoint Presentation</vt:lpstr>
      <vt:lpstr>The Road To Node (No theory – only practical)</vt:lpstr>
      <vt:lpstr>NPM (Node Package Manager) </vt:lpstr>
      <vt:lpstr>JSON</vt:lpstr>
      <vt:lpstr>Create node app &amp; install express</vt:lpstr>
      <vt:lpstr>Client – Server Model</vt:lpstr>
      <vt:lpstr>Routes, Hosts &amp; Ports</vt:lpstr>
      <vt:lpstr>Express</vt:lpstr>
      <vt:lpstr>How will we get our data ?</vt:lpstr>
      <vt:lpstr>We will use the Trivia API ?</vt:lpstr>
      <vt:lpstr>Response Codes</vt:lpstr>
      <vt:lpstr>Synchronous Programming</vt:lpstr>
      <vt:lpstr>Async - Await</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Iyad Elwy</cp:lastModifiedBy>
  <cp:revision>87</cp:revision>
  <dcterms:created xsi:type="dcterms:W3CDTF">2019-03-28T18:40:02Z</dcterms:created>
  <dcterms:modified xsi:type="dcterms:W3CDTF">2022-05-10T16:09:22Z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