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5"/>
  </p:notesMasterIdLst>
  <p:handoutMasterIdLst>
    <p:handoutMasterId r:id="rId26"/>
  </p:handoutMasterIdLst>
  <p:sldIdLst>
    <p:sldId id="1859" r:id="rId6"/>
    <p:sldId id="1864" r:id="rId7"/>
    <p:sldId id="1865" r:id="rId8"/>
    <p:sldId id="1876" r:id="rId9"/>
    <p:sldId id="1877" r:id="rId10"/>
    <p:sldId id="1878" r:id="rId11"/>
    <p:sldId id="1879" r:id="rId12"/>
    <p:sldId id="1880" r:id="rId13"/>
    <p:sldId id="1881" r:id="rId14"/>
    <p:sldId id="1882" r:id="rId15"/>
    <p:sldId id="1883" r:id="rId16"/>
    <p:sldId id="1884" r:id="rId17"/>
    <p:sldId id="1885" r:id="rId18"/>
    <p:sldId id="1886" r:id="rId19"/>
    <p:sldId id="1887" r:id="rId20"/>
    <p:sldId id="1888" r:id="rId21"/>
    <p:sldId id="1889" r:id="rId22"/>
    <p:sldId id="1890" r:id="rId23"/>
    <p:sldId id="189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64"/>
            <p14:sldId id="1865"/>
          </p14:sldIdLst>
        </p14:section>
        <p14:section name="Dark template" id="{888AB95E-1B7E-4E95-8F39-C5D0E8372BC2}">
          <p14:sldIdLst>
            <p14:sldId id="1876"/>
            <p14:sldId id="1877"/>
            <p14:sldId id="1878"/>
            <p14:sldId id="1879"/>
            <p14:sldId id="1880"/>
            <p14:sldId id="1881"/>
            <p14:sldId id="1882"/>
            <p14:sldId id="1883"/>
            <p14:sldId id="1884"/>
            <p14:sldId id="1885"/>
            <p14:sldId id="1886"/>
            <p14:sldId id="1887"/>
            <p14:sldId id="1888"/>
            <p14:sldId id="1889"/>
            <p14:sldId id="1890"/>
            <p14:sldId id="18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C00"/>
    <a:srgbClr val="00BCF2"/>
    <a:srgbClr val="E6E6E6"/>
    <a:srgbClr val="2F2F2F"/>
    <a:srgbClr val="F2F2F2"/>
    <a:srgbClr val="D2D2D2"/>
    <a:srgbClr val="5C2D91"/>
    <a:srgbClr val="0078D4"/>
    <a:srgbClr val="037BDA"/>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7692A-602F-41FC-B00D-F0AB57A4D83F}" v="2" dt="2022-01-26T19:03:20.709"/>
    <p1510:client id="{41DAD8AF-2997-4A17-BC62-29FD8C435762}" v="1" dt="2021-12-10T19:35:09.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124" d="100"/>
          <a:sy n="124" d="100"/>
        </p:scale>
        <p:origin x="90" y="234"/>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Monterrey" userId="e5ba0405-a8bf-43ca-a7b0-0586113e5984" providerId="ADAL" clId="{41DAD8AF-2997-4A17-BC62-29FD8C435762}"/>
    <pc:docChg chg="custSel modSld">
      <pc:chgData name="Sam Monterrey" userId="e5ba0405-a8bf-43ca-a7b0-0586113e5984" providerId="ADAL" clId="{41DAD8AF-2997-4A17-BC62-29FD8C435762}" dt="2021-12-10T19:36:42.690" v="101" actId="113"/>
      <pc:docMkLst>
        <pc:docMk/>
      </pc:docMkLst>
      <pc:sldChg chg="addSp delSp modSp mod">
        <pc:chgData name="Sam Monterrey" userId="e5ba0405-a8bf-43ca-a7b0-0586113e5984" providerId="ADAL" clId="{41DAD8AF-2997-4A17-BC62-29FD8C435762}" dt="2021-12-10T19:36:42.690" v="101" actId="113"/>
        <pc:sldMkLst>
          <pc:docMk/>
          <pc:sldMk cId="4056414588" sldId="1857"/>
        </pc:sldMkLst>
        <pc:spChg chg="add del mod">
          <ac:chgData name="Sam Monterrey" userId="e5ba0405-a8bf-43ca-a7b0-0586113e5984" providerId="ADAL" clId="{41DAD8AF-2997-4A17-BC62-29FD8C435762}" dt="2021-12-10T19:34:57.822" v="1" actId="478"/>
          <ac:spMkLst>
            <pc:docMk/>
            <pc:sldMk cId="4056414588" sldId="1857"/>
            <ac:spMk id="3" creationId="{4418CA60-33DC-4B6F-8668-B42990C0F947}"/>
          </ac:spMkLst>
        </pc:spChg>
        <pc:spChg chg="del">
          <ac:chgData name="Sam Monterrey" userId="e5ba0405-a8bf-43ca-a7b0-0586113e5984" providerId="ADAL" clId="{41DAD8AF-2997-4A17-BC62-29FD8C435762}" dt="2021-12-10T19:34:52.537" v="0" actId="478"/>
          <ac:spMkLst>
            <pc:docMk/>
            <pc:sldMk cId="4056414588" sldId="1857"/>
            <ac:spMk id="4" creationId="{00000000-0000-0000-0000-000000000000}"/>
          </ac:spMkLst>
        </pc:spChg>
        <pc:spChg chg="add mod">
          <ac:chgData name="Sam Monterrey" userId="e5ba0405-a8bf-43ca-a7b0-0586113e5984" providerId="ADAL" clId="{41DAD8AF-2997-4A17-BC62-29FD8C435762}" dt="2021-12-10T19:36:42.690" v="101" actId="113"/>
          <ac:spMkLst>
            <pc:docMk/>
            <pc:sldMk cId="4056414588" sldId="1857"/>
            <ac:spMk id="8" creationId="{3D79D865-9C22-4AC1-BC5C-19C157037C1E}"/>
          </ac:spMkLst>
        </pc:spChg>
        <pc:picChg chg="add mod">
          <ac:chgData name="Sam Monterrey" userId="e5ba0405-a8bf-43ca-a7b0-0586113e5984" providerId="ADAL" clId="{41DAD8AF-2997-4A17-BC62-29FD8C435762}" dt="2021-12-10T19:35:32.094" v="8" actId="1076"/>
          <ac:picMkLst>
            <pc:docMk/>
            <pc:sldMk cId="4056414588" sldId="1857"/>
            <ac:picMk id="7" creationId="{80D4D254-4152-4418-B376-A538149C8DEE}"/>
          </ac:picMkLst>
        </pc:picChg>
      </pc:sldChg>
    </pc:docChg>
  </pc:docChgLst>
  <pc:docChgLst>
    <pc:chgData name="Rianne Ford (Student Ambassadors PM)" userId="S::rianne.ford@studentambassadors.com::2f446194-5b90-44fc-8c3d-7e17a22896a8" providerId="AD" clId="Web-{2137692A-602F-41FC-B00D-F0AB57A4D83F}"/>
    <pc:docChg chg="modSld">
      <pc:chgData name="Rianne Ford (Student Ambassadors PM)" userId="S::rianne.ford@studentambassadors.com::2f446194-5b90-44fc-8c3d-7e17a22896a8" providerId="AD" clId="Web-{2137692A-602F-41FC-B00D-F0AB57A4D83F}" dt="2022-01-26T19:03:20.709" v="1"/>
      <pc:docMkLst>
        <pc:docMk/>
      </pc:docMkLst>
      <pc:sldChg chg="delSp">
        <pc:chgData name="Rianne Ford (Student Ambassadors PM)" userId="S::rianne.ford@studentambassadors.com::2f446194-5b90-44fc-8c3d-7e17a22896a8" providerId="AD" clId="Web-{2137692A-602F-41FC-B00D-F0AB57A4D83F}" dt="2022-01-26T19:03:20.709" v="1"/>
        <pc:sldMkLst>
          <pc:docMk/>
          <pc:sldMk cId="4056414588" sldId="1857"/>
        </pc:sldMkLst>
        <pc:spChg chg="del">
          <ac:chgData name="Rianne Ford (Student Ambassadors PM)" userId="S::rianne.ford@studentambassadors.com::2f446194-5b90-44fc-8c3d-7e17a22896a8" providerId="AD" clId="Web-{2137692A-602F-41FC-B00D-F0AB57A4D83F}" dt="2022-01-26T19:03:20.709" v="1"/>
          <ac:spMkLst>
            <pc:docMk/>
            <pc:sldMk cId="4056414588" sldId="1857"/>
            <ac:spMk id="8" creationId="{3D79D865-9C22-4AC1-BC5C-19C157037C1E}"/>
          </ac:spMkLst>
        </pc:spChg>
        <pc:picChg chg="del">
          <ac:chgData name="Rianne Ford (Student Ambassadors PM)" userId="S::rianne.ford@studentambassadors.com::2f446194-5b90-44fc-8c3d-7e17a22896a8" providerId="AD" clId="Web-{2137692A-602F-41FC-B00D-F0AB57A4D83F}" dt="2022-01-26T19:03:14.068" v="0"/>
          <ac:picMkLst>
            <pc:docMk/>
            <pc:sldMk cId="4056414588" sldId="1857"/>
            <ac:picMk id="7" creationId="{80D4D254-4152-4418-B376-A538149C8DE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5/10/2022 6:08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5/10/2022 6:08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5/10/2022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5/10/2022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15076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html-to-pug.com/" TargetMode="External"/><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zjb-D2cQrvI&amp;list=PLakAmVjYWIY6pmQi-1ef-3PfXuBtqbvA-" TargetMode="External"/><Relationship Id="rId2" Type="http://schemas.openxmlformats.org/officeDocument/2006/relationships/hyperlink" Target="https://www.youtube.com/watch?v=3RjQznt-8kE&amp;list=PL4cUxeGkcC9goXbgTDQ0n_4TBzOO0ocPR" TargetMode="External"/><Relationship Id="rId1" Type="http://schemas.openxmlformats.org/officeDocument/2006/relationships/slideLayout" Target="../slideLayouts/slideLayout18.xml"/><Relationship Id="rId6" Type="http://schemas.openxmlformats.org/officeDocument/2006/relationships/hyperlink" Target="https://www.youtube.com/watch?v=qz0aGYrrlhU&amp;t=12s" TargetMode="External"/><Relationship Id="rId5" Type="http://schemas.openxmlformats.org/officeDocument/2006/relationships/hyperlink" Target="https://www.youtube.com/watch?v=W6NZfCO5SIk&amp;t=38s" TargetMode="External"/><Relationship Id="rId4" Type="http://schemas.openxmlformats.org/officeDocument/2006/relationships/hyperlink" Target="https://www.youtube.com/watch?v=kt3cEjjkCZ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Classes, IDs and Attributes</a:t>
            </a:r>
          </a:p>
        </p:txBody>
      </p:sp>
      <p:sp>
        <p:nvSpPr>
          <p:cNvPr id="11" name="Rectangle 10">
            <a:extLst>
              <a:ext uri="{FF2B5EF4-FFF2-40B4-BE49-F238E27FC236}">
                <a16:creationId xmlns:a16="http://schemas.microsoft.com/office/drawing/2014/main" id="{4A8043F8-EFA7-4355-8BD7-99B0D06B6C24}"/>
              </a:ext>
            </a:extLst>
          </p:cNvPr>
          <p:cNvSpPr/>
          <p:nvPr/>
        </p:nvSpPr>
        <p:spPr>
          <a:xfrm>
            <a:off x="427131" y="1481835"/>
            <a:ext cx="6096000" cy="363946"/>
          </a:xfrm>
          <a:prstGeom prst="rect">
            <a:avLst/>
          </a:prstGeom>
        </p:spPr>
        <p:txBody>
          <a:bodyPr>
            <a:spAutoFit/>
          </a:bodyPr>
          <a:lstStyle/>
          <a:p>
            <a:pPr marL="285750" indent="-285750">
              <a:buFont typeface="Arial" panose="020B0604020202020204" pitchFamily="34" charset="0"/>
              <a:buChar char="•"/>
            </a:pPr>
            <a:r>
              <a:rPr lang="en-US" dirty="0"/>
              <a:t>Attributes are added using brackets:</a:t>
            </a:r>
          </a:p>
        </p:txBody>
      </p:sp>
      <p:sp>
        <p:nvSpPr>
          <p:cNvPr id="13" name="Rectangle 4">
            <a:extLst>
              <a:ext uri="{FF2B5EF4-FFF2-40B4-BE49-F238E27FC236}">
                <a16:creationId xmlns:a16="http://schemas.microsoft.com/office/drawing/2014/main" id="{691735A8-4740-471C-8287-827D2588F801}"/>
              </a:ext>
            </a:extLst>
          </p:cNvPr>
          <p:cNvSpPr>
            <a:spLocks noChangeArrowheads="1"/>
          </p:cNvSpPr>
          <p:nvPr/>
        </p:nvSpPr>
        <p:spPr bwMode="auto">
          <a:xfrm>
            <a:off x="742177" y="2234189"/>
            <a:ext cx="3718518"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06C75"/>
                </a:solidFill>
                <a:effectLst/>
                <a:latin typeface="JetBrains Mono"/>
              </a:rPr>
              <a:t>ul</a:t>
            </a:r>
            <a:br>
              <a:rPr kumimoji="0" lang="en-US" altLang="en-US" sz="1800" b="0" i="0" u="none" strike="noStrike" cap="none" normalizeH="0" baseline="0" dirty="0">
                <a:ln>
                  <a:noFill/>
                </a:ln>
                <a:solidFill>
                  <a:srgbClr val="E06C75"/>
                </a:solidFill>
                <a:effectLst/>
                <a:latin typeface="JetBrains Mono"/>
              </a:rPr>
            </a:br>
            <a:r>
              <a:rPr kumimoji="0" lang="en-US" altLang="en-US" sz="1800" b="0" i="0" u="none" strike="noStrike" cap="none" normalizeH="0" baseline="0" dirty="0">
                <a:ln>
                  <a:noFill/>
                </a:ln>
                <a:solidFill>
                  <a:srgbClr val="E06C75"/>
                </a:solidFill>
                <a:effectLst/>
                <a:latin typeface="JetBrains Mono"/>
              </a:rPr>
              <a:t>    li</a:t>
            </a:r>
            <a:br>
              <a:rPr kumimoji="0" lang="en-US" altLang="en-US" sz="1800" b="0" i="0" u="none" strike="noStrike" cap="none" normalizeH="0" baseline="0" dirty="0">
                <a:ln>
                  <a:noFill/>
                </a:ln>
                <a:solidFill>
                  <a:srgbClr val="E06C75"/>
                </a:solidFill>
                <a:effectLst/>
                <a:latin typeface="JetBrains Mono"/>
              </a:rPr>
            </a:br>
            <a:r>
              <a:rPr kumimoji="0" lang="en-US" altLang="en-US" sz="1800" b="0" i="0" u="none" strike="noStrike" cap="none" normalizeH="0" baseline="0" dirty="0">
                <a:ln>
                  <a:noFill/>
                </a:ln>
                <a:solidFill>
                  <a:srgbClr val="E06C75"/>
                </a:solidFill>
                <a:effectLst/>
                <a:latin typeface="JetBrains Mono"/>
              </a:rPr>
              <a:t>        a</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err="1">
                <a:ln>
                  <a:noFill/>
                </a:ln>
                <a:solidFill>
                  <a:srgbClr val="56B6C2"/>
                </a:solidFill>
                <a:effectLst/>
                <a:latin typeface="JetBrains Mono"/>
              </a:rPr>
              <a:t>href</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Home</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li</a:t>
            </a:r>
            <a:br>
              <a:rPr kumimoji="0" lang="en-US" altLang="en-US" sz="1800" b="0" i="0" u="none" strike="noStrike" cap="none" normalizeH="0" baseline="0" dirty="0">
                <a:ln>
                  <a:noFill/>
                </a:ln>
                <a:solidFill>
                  <a:srgbClr val="E06C75"/>
                </a:solidFill>
                <a:effectLst/>
                <a:latin typeface="JetBrains Mono"/>
              </a:rPr>
            </a:br>
            <a:r>
              <a:rPr kumimoji="0" lang="en-US" altLang="en-US" sz="1800" b="0" i="0" u="none" strike="noStrike" cap="none" normalizeH="0" baseline="0" dirty="0">
                <a:ln>
                  <a:noFill/>
                </a:ln>
                <a:solidFill>
                  <a:srgbClr val="E06C75"/>
                </a:solidFill>
                <a:effectLst/>
                <a:latin typeface="JetBrains Mono"/>
              </a:rPr>
              <a:t>        a</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err="1">
                <a:ln>
                  <a:noFill/>
                </a:ln>
                <a:solidFill>
                  <a:srgbClr val="56B6C2"/>
                </a:solidFill>
                <a:effectLst/>
                <a:latin typeface="JetBrains Mono"/>
              </a:rPr>
              <a:t>href</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'/page-1'</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Page 1</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li</a:t>
            </a:r>
            <a:br>
              <a:rPr kumimoji="0" lang="en-US" altLang="en-US" sz="1800" b="0" i="0" u="none" strike="noStrike" cap="none" normalizeH="0" baseline="0" dirty="0">
                <a:ln>
                  <a:noFill/>
                </a:ln>
                <a:solidFill>
                  <a:srgbClr val="E06C75"/>
                </a:solidFill>
                <a:effectLst/>
                <a:latin typeface="JetBrains Mono"/>
              </a:rPr>
            </a:br>
            <a:r>
              <a:rPr kumimoji="0" lang="en-US" altLang="en-US" sz="1800" b="0" i="0" u="none" strike="noStrike" cap="none" normalizeH="0" baseline="0" dirty="0">
                <a:ln>
                  <a:noFill/>
                </a:ln>
                <a:solidFill>
                  <a:srgbClr val="E06C75"/>
                </a:solidFill>
                <a:effectLst/>
                <a:latin typeface="JetBrains Mono"/>
              </a:rPr>
              <a:t>        a</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err="1">
                <a:ln>
                  <a:noFill/>
                </a:ln>
                <a:solidFill>
                  <a:srgbClr val="56B6C2"/>
                </a:solidFill>
                <a:effectLst/>
                <a:latin typeface="JetBrains Mono"/>
              </a:rPr>
              <a:t>href</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'/page-2'</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Page 2</a:t>
            </a:r>
            <a:br>
              <a:rPr kumimoji="0" lang="en-US" altLang="en-US" sz="1800" b="0" i="0" u="none" strike="noStrike" cap="none" normalizeH="0" baseline="0" dirty="0">
                <a:ln>
                  <a:noFill/>
                </a:ln>
                <a:solidFill>
                  <a:srgbClr val="E6C07B"/>
                </a:solidFill>
                <a:effectLst/>
                <a:latin typeface="JetBrains Mono"/>
              </a:rPr>
            </a:b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err="1">
                <a:ln>
                  <a:noFill/>
                </a:ln>
                <a:solidFill>
                  <a:srgbClr val="E06C75"/>
                </a:solidFill>
                <a:effectLst/>
                <a:latin typeface="JetBrains Mono"/>
              </a:rPr>
              <a:t>input</a:t>
            </a:r>
            <a:r>
              <a:rPr kumimoji="0" lang="en-US" altLang="en-US" sz="1800" b="0" i="0" u="none" strike="noStrike" cap="none" normalizeH="0" baseline="0" dirty="0" err="1">
                <a:ln>
                  <a:noFill/>
                </a:ln>
                <a:solidFill>
                  <a:srgbClr val="ABB2BF"/>
                </a:solidFill>
                <a:effectLst/>
                <a:latin typeface="JetBrains Mono"/>
              </a:rPr>
              <a:t>.</a:t>
            </a:r>
            <a:r>
              <a:rPr kumimoji="0" lang="en-US" altLang="en-US" sz="1800" b="0" i="1" u="none" strike="noStrike" cap="none" normalizeH="0" baseline="0" dirty="0" err="1">
                <a:ln>
                  <a:noFill/>
                </a:ln>
                <a:solidFill>
                  <a:srgbClr val="ABB2BF"/>
                </a:solidFill>
                <a:effectLst/>
                <a:latin typeface="JetBrains Mono"/>
              </a:rPr>
              <a:t>search</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a:ln>
                  <a:noFill/>
                </a:ln>
                <a:solidFill>
                  <a:srgbClr val="56B6C2"/>
                </a:solidFill>
                <a:effectLst/>
                <a:latin typeface="JetBrains Mono"/>
              </a:rPr>
              <a:t>type</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'text'</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1" u="none" strike="noStrike" cap="none" normalizeH="0" baseline="0" dirty="0">
                <a:ln>
                  <a:noFill/>
                </a:ln>
                <a:solidFill>
                  <a:srgbClr val="56B6C2"/>
                </a:solidFill>
                <a:effectLst/>
                <a:latin typeface="JetBrains Mono"/>
              </a:rPr>
              <a:t>name</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'search'</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1" u="none" strike="noStrike" cap="none" normalizeH="0" baseline="0" dirty="0">
                <a:ln>
                  <a:noFill/>
                </a:ln>
                <a:solidFill>
                  <a:srgbClr val="56B6C2"/>
                </a:solidFill>
                <a:effectLst/>
                <a:latin typeface="JetBrains Mono"/>
              </a:rPr>
              <a:t>placeholder</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'Enter a search term...’</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DDB1364-F0D9-4596-A7EF-A80DDEF84D50}"/>
              </a:ext>
            </a:extLst>
          </p:cNvPr>
          <p:cNvSpPr>
            <a:spLocks noChangeArrowheads="1"/>
          </p:cNvSpPr>
          <p:nvPr/>
        </p:nvSpPr>
        <p:spPr bwMode="auto">
          <a:xfrm>
            <a:off x="5478716" y="2716484"/>
            <a:ext cx="6316275" cy="258532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ul</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li</a:t>
            </a:r>
            <a:r>
              <a:rPr kumimoji="0" lang="en-US" altLang="en-US" sz="1800" b="0" i="0" u="none" strike="noStrike" cap="none" normalizeH="0" baseline="0" dirty="0">
                <a:ln>
                  <a:noFill/>
                </a:ln>
                <a:solidFill>
                  <a:srgbClr val="9DA5B4"/>
                </a:solidFill>
                <a:effectLst/>
                <a:latin typeface="JetBrains Mono"/>
              </a:rPr>
              <a:t>&gt;&lt;</a:t>
            </a:r>
            <a:r>
              <a:rPr kumimoji="0" lang="en-US" altLang="en-US" sz="1800" b="0" i="0" u="none" strike="noStrike" cap="none" normalizeH="0" baseline="0" dirty="0">
                <a:ln>
                  <a:noFill/>
                </a:ln>
                <a:solidFill>
                  <a:srgbClr val="E06C75"/>
                </a:solidFill>
                <a:effectLst/>
                <a:latin typeface="JetBrains Mono"/>
              </a:rPr>
              <a:t>a </a:t>
            </a:r>
            <a:r>
              <a:rPr kumimoji="0" lang="en-US" altLang="en-US" sz="1800" b="0" i="1" u="none" strike="noStrike" cap="none" normalizeH="0" baseline="0" dirty="0" err="1">
                <a:ln>
                  <a:noFill/>
                </a:ln>
                <a:solidFill>
                  <a:srgbClr val="56B6C2"/>
                </a:solidFill>
                <a:effectLst/>
                <a:latin typeface="JetBrains Mono"/>
              </a:rPr>
              <a:t>href</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Home</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a</a:t>
            </a:r>
            <a:r>
              <a:rPr kumimoji="0" lang="en-US" altLang="en-US" sz="1800" b="0" i="0" u="none" strike="noStrike" cap="none" normalizeH="0" baseline="0" dirty="0">
                <a:ln>
                  <a:noFill/>
                </a:ln>
                <a:solidFill>
                  <a:srgbClr val="9DA5B4"/>
                </a:solidFill>
                <a:effectLst/>
                <a:latin typeface="JetBrains Mono"/>
              </a:rPr>
              <a:t>&gt;&lt;/</a:t>
            </a:r>
            <a:r>
              <a:rPr kumimoji="0" lang="en-US" altLang="en-US" sz="1800" b="0" i="0" u="none" strike="noStrike" cap="none" normalizeH="0" baseline="0" dirty="0">
                <a:ln>
                  <a:noFill/>
                </a:ln>
                <a:solidFill>
                  <a:srgbClr val="E06C75"/>
                </a:solidFill>
                <a:effectLst/>
                <a:latin typeface="JetBrains Mono"/>
              </a:rPr>
              <a:t>li</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li</a:t>
            </a:r>
            <a:r>
              <a:rPr kumimoji="0" lang="en-US" altLang="en-US" sz="1800" b="0" i="0" u="none" strike="noStrike" cap="none" normalizeH="0" baseline="0" dirty="0">
                <a:ln>
                  <a:noFill/>
                </a:ln>
                <a:solidFill>
                  <a:srgbClr val="9DA5B4"/>
                </a:solidFill>
                <a:effectLst/>
                <a:latin typeface="JetBrains Mono"/>
              </a:rPr>
              <a:t>&gt;&lt;</a:t>
            </a:r>
            <a:r>
              <a:rPr kumimoji="0" lang="en-US" altLang="en-US" sz="1800" b="0" i="0" u="none" strike="noStrike" cap="none" normalizeH="0" baseline="0" dirty="0">
                <a:ln>
                  <a:noFill/>
                </a:ln>
                <a:solidFill>
                  <a:srgbClr val="E06C75"/>
                </a:solidFill>
                <a:effectLst/>
                <a:latin typeface="JetBrains Mono"/>
              </a:rPr>
              <a:t>a </a:t>
            </a:r>
            <a:r>
              <a:rPr kumimoji="0" lang="en-US" altLang="en-US" sz="1800" b="0" i="1" u="none" strike="noStrike" cap="none" normalizeH="0" baseline="0" dirty="0" err="1">
                <a:ln>
                  <a:noFill/>
                </a:ln>
                <a:solidFill>
                  <a:srgbClr val="56B6C2"/>
                </a:solidFill>
                <a:effectLst/>
                <a:latin typeface="JetBrains Mono"/>
              </a:rPr>
              <a:t>href</a:t>
            </a:r>
            <a:r>
              <a:rPr kumimoji="0" lang="en-US" altLang="en-US" sz="1800" b="0" i="0" u="none" strike="noStrike" cap="none" normalizeH="0" baseline="0" dirty="0">
                <a:ln>
                  <a:noFill/>
                </a:ln>
                <a:solidFill>
                  <a:srgbClr val="E6C07B"/>
                </a:solidFill>
                <a:effectLst/>
                <a:latin typeface="JetBrains Mono"/>
              </a:rPr>
              <a:t>="/page-1"</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Page 1</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a</a:t>
            </a:r>
            <a:r>
              <a:rPr kumimoji="0" lang="en-US" altLang="en-US" sz="1800" b="0" i="0" u="none" strike="noStrike" cap="none" normalizeH="0" baseline="0" dirty="0">
                <a:ln>
                  <a:noFill/>
                </a:ln>
                <a:solidFill>
                  <a:srgbClr val="9DA5B4"/>
                </a:solidFill>
                <a:effectLst/>
                <a:latin typeface="JetBrains Mono"/>
              </a:rPr>
              <a:t>&gt;&lt;/</a:t>
            </a:r>
            <a:r>
              <a:rPr kumimoji="0" lang="en-US" altLang="en-US" sz="1800" b="0" i="0" u="none" strike="noStrike" cap="none" normalizeH="0" baseline="0" dirty="0">
                <a:ln>
                  <a:noFill/>
                </a:ln>
                <a:solidFill>
                  <a:srgbClr val="E06C75"/>
                </a:solidFill>
                <a:effectLst/>
                <a:latin typeface="JetBrains Mono"/>
              </a:rPr>
              <a:t>li</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li</a:t>
            </a:r>
            <a:r>
              <a:rPr kumimoji="0" lang="en-US" altLang="en-US" sz="1800" b="0" i="0" u="none" strike="noStrike" cap="none" normalizeH="0" baseline="0" dirty="0">
                <a:ln>
                  <a:noFill/>
                </a:ln>
                <a:solidFill>
                  <a:srgbClr val="9DA5B4"/>
                </a:solidFill>
                <a:effectLst/>
                <a:latin typeface="JetBrains Mono"/>
              </a:rPr>
              <a:t>&gt;&lt;</a:t>
            </a:r>
            <a:r>
              <a:rPr kumimoji="0" lang="en-US" altLang="en-US" sz="1800" b="0" i="0" u="none" strike="noStrike" cap="none" normalizeH="0" baseline="0" dirty="0">
                <a:ln>
                  <a:noFill/>
                </a:ln>
                <a:solidFill>
                  <a:srgbClr val="E06C75"/>
                </a:solidFill>
                <a:effectLst/>
                <a:latin typeface="JetBrains Mono"/>
              </a:rPr>
              <a:t>a </a:t>
            </a:r>
            <a:r>
              <a:rPr kumimoji="0" lang="en-US" altLang="en-US" sz="1800" b="0" i="1" u="none" strike="noStrike" cap="none" normalizeH="0" baseline="0" dirty="0" err="1">
                <a:ln>
                  <a:noFill/>
                </a:ln>
                <a:solidFill>
                  <a:srgbClr val="56B6C2"/>
                </a:solidFill>
                <a:effectLst/>
                <a:latin typeface="JetBrains Mono"/>
              </a:rPr>
              <a:t>href</a:t>
            </a:r>
            <a:r>
              <a:rPr kumimoji="0" lang="en-US" altLang="en-US" sz="1800" b="0" i="0" u="none" strike="noStrike" cap="none" normalizeH="0" baseline="0" dirty="0">
                <a:ln>
                  <a:noFill/>
                </a:ln>
                <a:solidFill>
                  <a:srgbClr val="E6C07B"/>
                </a:solidFill>
                <a:effectLst/>
                <a:latin typeface="JetBrains Mono"/>
              </a:rPr>
              <a:t>="/page-2"</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Page 2</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a</a:t>
            </a:r>
            <a:r>
              <a:rPr kumimoji="0" lang="en-US" altLang="en-US" sz="1800" b="0" i="0" u="none" strike="noStrike" cap="none" normalizeH="0" baseline="0" dirty="0">
                <a:ln>
                  <a:noFill/>
                </a:ln>
                <a:solidFill>
                  <a:srgbClr val="9DA5B4"/>
                </a:solidFill>
                <a:effectLst/>
                <a:latin typeface="JetBrains Mono"/>
              </a:rPr>
              <a:t>&gt;&lt;/</a:t>
            </a:r>
            <a:r>
              <a:rPr kumimoji="0" lang="en-US" altLang="en-US" sz="1800" b="0" i="0" u="none" strike="noStrike" cap="none" normalizeH="0" baseline="0" dirty="0">
                <a:ln>
                  <a:noFill/>
                </a:ln>
                <a:solidFill>
                  <a:srgbClr val="E06C75"/>
                </a:solidFill>
                <a:effectLst/>
                <a:latin typeface="JetBrains Mono"/>
              </a:rPr>
              <a:t>li</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ul</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input </a:t>
            </a:r>
            <a:r>
              <a:rPr kumimoji="0" lang="en-US" altLang="en-US" sz="1800" b="0" i="1" u="none" strike="noStrike" cap="none" normalizeH="0" baseline="0" dirty="0">
                <a:ln>
                  <a:noFill/>
                </a:ln>
                <a:solidFill>
                  <a:srgbClr val="56B6C2"/>
                </a:solidFill>
                <a:effectLst/>
                <a:latin typeface="JetBrains Mono"/>
              </a:rPr>
              <a:t>class</a:t>
            </a:r>
            <a:r>
              <a:rPr kumimoji="0" lang="en-US" altLang="en-US" sz="1800" b="0" i="0" u="none" strike="noStrike" cap="none" normalizeH="0" baseline="0" dirty="0">
                <a:ln>
                  <a:noFill/>
                </a:ln>
                <a:solidFill>
                  <a:srgbClr val="E6C07B"/>
                </a:solidFill>
                <a:effectLst/>
                <a:latin typeface="JetBrains Mono"/>
              </a:rPr>
              <a:t>="search" </a:t>
            </a:r>
            <a:r>
              <a:rPr kumimoji="0" lang="en-US" altLang="en-US" sz="1800" b="0" i="1" u="none" strike="noStrike" cap="none" normalizeH="0" baseline="0" dirty="0">
                <a:ln>
                  <a:noFill/>
                </a:ln>
                <a:solidFill>
                  <a:srgbClr val="56B6C2"/>
                </a:solidFill>
                <a:effectLst/>
                <a:latin typeface="JetBrains Mono"/>
              </a:rPr>
              <a:t>type</a:t>
            </a:r>
            <a:r>
              <a:rPr kumimoji="0" lang="en-US" altLang="en-US" sz="1800" b="0" i="0" u="none" strike="noStrike" cap="none" normalizeH="0" baseline="0" dirty="0">
                <a:ln>
                  <a:noFill/>
                </a:ln>
                <a:solidFill>
                  <a:srgbClr val="E6C07B"/>
                </a:solidFill>
                <a:effectLst/>
                <a:latin typeface="JetBrains Mono"/>
              </a:rPr>
              <a:t>="text" </a:t>
            </a:r>
            <a:r>
              <a:rPr kumimoji="0" lang="en-US" altLang="en-US" sz="1800" b="0" i="1" u="none" strike="noStrike" cap="none" normalizeH="0" baseline="0" dirty="0">
                <a:ln>
                  <a:noFill/>
                </a:ln>
                <a:solidFill>
                  <a:srgbClr val="56B6C2"/>
                </a:solidFill>
                <a:effectLst/>
                <a:latin typeface="JetBrains Mono"/>
              </a:rPr>
              <a:t>name</a:t>
            </a:r>
            <a:r>
              <a:rPr kumimoji="0" lang="en-US" altLang="en-US" sz="1800" b="0" i="0" u="none" strike="noStrike" cap="none" normalizeH="0" baseline="0" dirty="0">
                <a:ln>
                  <a:noFill/>
                </a:ln>
                <a:solidFill>
                  <a:srgbClr val="E6C07B"/>
                </a:solidFill>
                <a:effectLst/>
                <a:latin typeface="JetBrains Mono"/>
              </a:rPr>
              <a:t>="search" </a:t>
            </a:r>
            <a:r>
              <a:rPr kumimoji="0" lang="en-US" altLang="en-US" sz="1800" b="0" i="1" u="none" strike="noStrike" cap="none" normalizeH="0" baseline="0" dirty="0">
                <a:ln>
                  <a:noFill/>
                </a:ln>
                <a:solidFill>
                  <a:srgbClr val="56B6C2"/>
                </a:solidFill>
                <a:effectLst/>
                <a:latin typeface="JetBrains Mono"/>
              </a:rPr>
              <a:t>placeholder</a:t>
            </a:r>
            <a:r>
              <a:rPr kumimoji="0" lang="en-US" altLang="en-US" sz="1800" b="0" i="0" u="none" strike="noStrike" cap="none" normalizeH="0" baseline="0" dirty="0">
                <a:ln>
                  <a:noFill/>
                </a:ln>
                <a:solidFill>
                  <a:srgbClr val="E6C07B"/>
                </a:solidFill>
                <a:effectLst/>
                <a:latin typeface="JetBrains Mono"/>
              </a:rPr>
              <a:t>="Enter a search term..."</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endParaRPr kumimoji="0" lang="en-US" altLang="en-US" sz="18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25016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93382"/>
            <a:ext cx="11035526" cy="1107996"/>
          </a:xfrm>
        </p:spPr>
        <p:txBody>
          <a:bodyPr/>
          <a:lstStyle/>
          <a:p>
            <a:r>
              <a:rPr lang="en-US" dirty="0">
                <a:solidFill>
                  <a:srgbClr val="00B050"/>
                </a:solidFill>
              </a:rPr>
              <a:t>I don’t want to convert my HTML to Pug cause I’m lazy…</a:t>
            </a:r>
          </a:p>
        </p:txBody>
      </p:sp>
      <p:pic>
        <p:nvPicPr>
          <p:cNvPr id="8194" name="Picture 2" descr="I Know What I Have to Do But I Don't Know if I Have the Strength to Do It |  Know Your Meme">
            <a:extLst>
              <a:ext uri="{FF2B5EF4-FFF2-40B4-BE49-F238E27FC236}">
                <a16:creationId xmlns:a16="http://schemas.microsoft.com/office/drawing/2014/main" id="{651D9C4B-1FEB-4D73-A7FC-A877E212F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510" y="1348547"/>
            <a:ext cx="5705395" cy="32092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5F9F65-1933-4E56-9C3A-127B593E5A47}"/>
              </a:ext>
            </a:extLst>
          </p:cNvPr>
          <p:cNvSpPr/>
          <p:nvPr/>
        </p:nvSpPr>
        <p:spPr>
          <a:xfrm>
            <a:off x="4566779" y="5068143"/>
            <a:ext cx="1989071" cy="363946"/>
          </a:xfrm>
          <a:prstGeom prst="rect">
            <a:avLst/>
          </a:prstGeom>
        </p:spPr>
        <p:txBody>
          <a:bodyPr wrap="none">
            <a:spAutoFit/>
          </a:bodyPr>
          <a:lstStyle/>
          <a:p>
            <a:r>
              <a:rPr lang="en-US" dirty="0">
                <a:solidFill>
                  <a:srgbClr val="00B050"/>
                </a:solidFill>
              </a:rPr>
              <a:t>You don’t have to.</a:t>
            </a:r>
            <a:endParaRPr lang="en-US" dirty="0"/>
          </a:p>
        </p:txBody>
      </p:sp>
    </p:spTree>
    <p:extLst>
      <p:ext uri="{BB962C8B-B14F-4D97-AF65-F5344CB8AC3E}">
        <p14:creationId xmlns:p14="http://schemas.microsoft.com/office/powerpoint/2010/main" val="31114470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9E672B-3D8B-4EC2-B122-AD74EE98F0E8}"/>
              </a:ext>
            </a:extLst>
          </p:cNvPr>
          <p:cNvPicPr>
            <a:picLocks noChangeAspect="1"/>
          </p:cNvPicPr>
          <p:nvPr/>
        </p:nvPicPr>
        <p:blipFill>
          <a:blip r:embed="rId2"/>
          <a:stretch>
            <a:fillRect/>
          </a:stretch>
        </p:blipFill>
        <p:spPr>
          <a:xfrm>
            <a:off x="749192" y="651908"/>
            <a:ext cx="10693613" cy="5190238"/>
          </a:xfrm>
          <a:prstGeom prst="rect">
            <a:avLst/>
          </a:prstGeom>
        </p:spPr>
      </p:pic>
      <p:sp>
        <p:nvSpPr>
          <p:cNvPr id="8" name="Rectangle 7">
            <a:extLst>
              <a:ext uri="{FF2B5EF4-FFF2-40B4-BE49-F238E27FC236}">
                <a16:creationId xmlns:a16="http://schemas.microsoft.com/office/drawing/2014/main" id="{BA23327A-9721-4F06-BD41-A422AF7FBECF}"/>
              </a:ext>
            </a:extLst>
          </p:cNvPr>
          <p:cNvSpPr/>
          <p:nvPr/>
        </p:nvSpPr>
        <p:spPr>
          <a:xfrm>
            <a:off x="3824262" y="6202773"/>
            <a:ext cx="2730043" cy="635559"/>
          </a:xfrm>
          <a:prstGeom prst="rect">
            <a:avLst/>
          </a:prstGeom>
        </p:spPr>
        <p:txBody>
          <a:bodyPr wrap="none">
            <a:spAutoFit/>
          </a:bodyPr>
          <a:lstStyle/>
          <a:p>
            <a:r>
              <a:rPr lang="en-US" dirty="0">
                <a:hlinkClick r:id="rId3"/>
              </a:rPr>
              <a:t>https://html-to-pug.com/</a:t>
            </a:r>
            <a:endParaRPr lang="en-US" dirty="0"/>
          </a:p>
          <a:p>
            <a:endParaRPr lang="en-US" dirty="0"/>
          </a:p>
        </p:txBody>
      </p:sp>
    </p:spTree>
    <p:extLst>
      <p:ext uri="{BB962C8B-B14F-4D97-AF65-F5344CB8AC3E}">
        <p14:creationId xmlns:p14="http://schemas.microsoft.com/office/powerpoint/2010/main" val="3813607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You have to tell express that you’re using Pug…</a:t>
            </a:r>
          </a:p>
        </p:txBody>
      </p:sp>
      <p:sp>
        <p:nvSpPr>
          <p:cNvPr id="3" name="Rectangle 1">
            <a:extLst>
              <a:ext uri="{FF2B5EF4-FFF2-40B4-BE49-F238E27FC236}">
                <a16:creationId xmlns:a16="http://schemas.microsoft.com/office/drawing/2014/main" id="{F1F4F595-309E-4214-9CBC-5DC95B7AA444}"/>
              </a:ext>
            </a:extLst>
          </p:cNvPr>
          <p:cNvSpPr>
            <a:spLocks noChangeArrowheads="1"/>
          </p:cNvSpPr>
          <p:nvPr/>
        </p:nvSpPr>
        <p:spPr bwMode="auto">
          <a:xfrm>
            <a:off x="691563" y="1664206"/>
            <a:ext cx="6385018" cy="193899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BB2BF"/>
                </a:solidFill>
                <a:effectLst/>
                <a:latin typeface="JetBrains Mono"/>
              </a:rPr>
              <a:t>app</a:t>
            </a:r>
            <a:r>
              <a:rPr kumimoji="0" lang="en-US" altLang="en-US" sz="2400" b="0" i="0" u="none" strike="noStrike" cap="none" normalizeH="0" baseline="0" dirty="0" err="1">
                <a:ln>
                  <a:noFill/>
                </a:ln>
                <a:solidFill>
                  <a:srgbClr val="9DA5B4"/>
                </a:solidFill>
                <a:effectLst/>
                <a:latin typeface="JetBrains Mono"/>
              </a:rPr>
              <a:t>.</a:t>
            </a:r>
            <a:r>
              <a:rPr kumimoji="0" lang="en-US" altLang="en-US" sz="2400" b="0" i="0" u="none" strike="noStrike" cap="none" normalizeH="0" baseline="0" dirty="0" err="1">
                <a:ln>
                  <a:noFill/>
                </a:ln>
                <a:solidFill>
                  <a:srgbClr val="98C379"/>
                </a:solidFill>
                <a:effectLst/>
                <a:latin typeface="JetBrains Mono"/>
              </a:rPr>
              <a:t>set</a:t>
            </a:r>
            <a:r>
              <a:rPr kumimoji="0" lang="en-US" altLang="en-US" sz="2400" b="0" i="0" u="none" strike="noStrike" cap="none" normalizeH="0" baseline="0" dirty="0">
                <a:ln>
                  <a:noFill/>
                </a:ln>
                <a:solidFill>
                  <a:srgbClr val="9DA5B4"/>
                </a:solidFill>
                <a:effectLst/>
                <a:latin typeface="JetBrains Mono"/>
              </a:rPr>
              <a:t>(</a:t>
            </a:r>
            <a:r>
              <a:rPr kumimoji="0" lang="en-US" altLang="en-US" sz="2400" b="0" i="0" u="none" strike="noStrike" cap="none" normalizeH="0" baseline="0" dirty="0">
                <a:ln>
                  <a:noFill/>
                </a:ln>
                <a:solidFill>
                  <a:srgbClr val="E6C07B"/>
                </a:solidFill>
                <a:effectLst/>
                <a:latin typeface="JetBrains Mono"/>
              </a:rPr>
              <a:t>'view engine'</a:t>
            </a:r>
            <a:r>
              <a:rPr kumimoji="0" lang="en-US" altLang="en-US" sz="2400" b="0" i="0" u="none" strike="noStrike" cap="none" normalizeH="0" baseline="0" dirty="0">
                <a:ln>
                  <a:noFill/>
                </a:ln>
                <a:solidFill>
                  <a:srgbClr val="9DA5B4"/>
                </a:solidFill>
                <a:effectLst/>
                <a:latin typeface="JetBrains Mono"/>
              </a:rPr>
              <a:t>, </a:t>
            </a:r>
            <a:r>
              <a:rPr kumimoji="0" lang="en-US" altLang="en-US" sz="2400" b="0" i="0" u="none" strike="noStrike" cap="none" normalizeH="0" baseline="0" dirty="0">
                <a:ln>
                  <a:noFill/>
                </a:ln>
                <a:solidFill>
                  <a:srgbClr val="E6C07B"/>
                </a:solidFill>
                <a:effectLst/>
                <a:latin typeface="JetBrains Mono"/>
              </a:rPr>
              <a:t>'pug’</a:t>
            </a:r>
            <a:r>
              <a:rPr kumimoji="0" lang="en-US" altLang="en-US" sz="2400" b="0" i="0" u="none" strike="noStrike" cap="none" normalizeH="0" baseline="0" dirty="0">
                <a:ln>
                  <a:noFill/>
                </a:ln>
                <a:solidFill>
                  <a:srgbClr val="9DA5B4"/>
                </a:solidFill>
                <a:effectLst/>
                <a:latin typeface="JetBrains Mono"/>
              </a:rPr>
              <a:t>);</a:t>
            </a:r>
            <a:br>
              <a:rPr kumimoji="0" lang="en-US" altLang="en-US" sz="2400" b="0" i="0" u="none" strike="noStrike" cap="none" normalizeH="0" baseline="0" dirty="0">
                <a:ln>
                  <a:noFill/>
                </a:ln>
                <a:solidFill>
                  <a:srgbClr val="9DA5B4"/>
                </a:solidFill>
                <a:effectLst/>
                <a:latin typeface="JetBrains Mono"/>
              </a:rPr>
            </a:br>
            <a:endParaRPr kumimoji="0" lang="en-US" altLang="en-US" sz="24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BB2BF"/>
                </a:solidFill>
                <a:effectLst/>
                <a:latin typeface="JetBrains Mono"/>
              </a:rPr>
              <a:t>app</a:t>
            </a:r>
            <a:r>
              <a:rPr kumimoji="0" lang="en-US" altLang="en-US" sz="2400" b="0" i="0" u="none" strike="noStrike" cap="none" normalizeH="0" baseline="0" dirty="0" err="1">
                <a:ln>
                  <a:noFill/>
                </a:ln>
                <a:solidFill>
                  <a:srgbClr val="9DA5B4"/>
                </a:solidFill>
                <a:effectLst/>
                <a:latin typeface="JetBrains Mono"/>
              </a:rPr>
              <a:t>.</a:t>
            </a:r>
            <a:r>
              <a:rPr kumimoji="0" lang="en-US" altLang="en-US" sz="2400" b="0" i="0" u="none" strike="noStrike" cap="none" normalizeH="0" baseline="0" dirty="0" err="1">
                <a:ln>
                  <a:noFill/>
                </a:ln>
                <a:solidFill>
                  <a:srgbClr val="98C379"/>
                </a:solidFill>
                <a:effectLst/>
                <a:latin typeface="JetBrains Mono"/>
              </a:rPr>
              <a:t>set</a:t>
            </a:r>
            <a:r>
              <a:rPr kumimoji="0" lang="en-US" altLang="en-US" sz="2400" b="0" i="0" u="none" strike="noStrike" cap="none" normalizeH="0" baseline="0" dirty="0">
                <a:ln>
                  <a:noFill/>
                </a:ln>
                <a:solidFill>
                  <a:srgbClr val="9DA5B4"/>
                </a:solidFill>
                <a:effectLst/>
                <a:latin typeface="JetBrains Mono"/>
              </a:rPr>
              <a:t>(</a:t>
            </a:r>
            <a:r>
              <a:rPr kumimoji="0" lang="en-US" altLang="en-US" sz="2400" b="0" i="0" u="none" strike="noStrike" cap="none" normalizeH="0" baseline="0" dirty="0">
                <a:ln>
                  <a:noFill/>
                </a:ln>
                <a:solidFill>
                  <a:srgbClr val="E6C07B"/>
                </a:solidFill>
                <a:effectLst/>
                <a:latin typeface="JetBrains Mono"/>
              </a:rPr>
              <a:t>'views'</a:t>
            </a:r>
            <a:r>
              <a:rPr kumimoji="0" lang="en-US" altLang="en-US" sz="2400" b="0" i="0" u="none" strike="noStrike" cap="none" normalizeH="0" baseline="0" dirty="0">
                <a:ln>
                  <a:noFill/>
                </a:ln>
                <a:solidFill>
                  <a:srgbClr val="9DA5B4"/>
                </a:solidFill>
                <a:effectLst/>
                <a:latin typeface="JetBrains Mono"/>
              </a:rPr>
              <a:t>, </a:t>
            </a:r>
            <a:r>
              <a:rPr kumimoji="0" lang="en-US" altLang="en-US" sz="2400" b="0" i="0" u="none" strike="noStrike" cap="none" normalizeH="0" baseline="0" dirty="0" err="1">
                <a:ln>
                  <a:noFill/>
                </a:ln>
                <a:solidFill>
                  <a:srgbClr val="ABB2BF"/>
                </a:solidFill>
                <a:effectLst/>
                <a:latin typeface="JetBrains Mono"/>
              </a:rPr>
              <a:t>path</a:t>
            </a:r>
            <a:r>
              <a:rPr kumimoji="0" lang="en-US" altLang="en-US" sz="2400" b="0" i="0" u="none" strike="noStrike" cap="none" normalizeH="0" baseline="0" dirty="0" err="1">
                <a:ln>
                  <a:noFill/>
                </a:ln>
                <a:solidFill>
                  <a:srgbClr val="9DA5B4"/>
                </a:solidFill>
                <a:effectLst/>
                <a:latin typeface="JetBrains Mono"/>
              </a:rPr>
              <a:t>.</a:t>
            </a:r>
            <a:r>
              <a:rPr kumimoji="0" lang="en-US" altLang="en-US" sz="2400" b="0" i="0" u="none" strike="noStrike" cap="none" normalizeH="0" baseline="0" dirty="0" err="1">
                <a:ln>
                  <a:noFill/>
                </a:ln>
                <a:solidFill>
                  <a:srgbClr val="98C379"/>
                </a:solidFill>
                <a:effectLst/>
                <a:latin typeface="JetBrains Mono"/>
              </a:rPr>
              <a:t>join</a:t>
            </a:r>
            <a:r>
              <a:rPr kumimoji="0" lang="en-US" altLang="en-US" sz="2400" b="0" i="0" u="none" strike="noStrike" cap="none" normalizeH="0" baseline="0" dirty="0">
                <a:ln>
                  <a:noFill/>
                </a:ln>
                <a:solidFill>
                  <a:srgbClr val="9DA5B4"/>
                </a:solidFill>
                <a:effectLst/>
                <a:latin typeface="JetBrains Mono"/>
              </a:rPr>
              <a:t>(</a:t>
            </a:r>
            <a:r>
              <a:rPr kumimoji="0" lang="en-US" altLang="en-US" sz="2400" b="0" i="0" u="none" strike="noStrike" cap="none" normalizeH="0" baseline="0" dirty="0">
                <a:ln>
                  <a:noFill/>
                </a:ln>
                <a:solidFill>
                  <a:srgbClr val="ABB2BF"/>
                </a:solidFill>
                <a:effectLst/>
                <a:latin typeface="JetBrains Mono"/>
              </a:rPr>
              <a:t>__</a:t>
            </a:r>
            <a:r>
              <a:rPr kumimoji="0" lang="en-US" altLang="en-US" sz="2400" b="0" i="0" u="none" strike="noStrike" cap="none" normalizeH="0" baseline="0" dirty="0" err="1">
                <a:ln>
                  <a:noFill/>
                </a:ln>
                <a:solidFill>
                  <a:srgbClr val="ABB2BF"/>
                </a:solidFill>
                <a:effectLst/>
                <a:latin typeface="JetBrains Mono"/>
              </a:rPr>
              <a:t>dirname</a:t>
            </a:r>
            <a:r>
              <a:rPr kumimoji="0" lang="en-US" altLang="en-US" sz="2400" b="0" i="0" u="none" strike="noStrike" cap="none" normalizeH="0" baseline="0" dirty="0">
                <a:ln>
                  <a:noFill/>
                </a:ln>
                <a:solidFill>
                  <a:srgbClr val="9DA5B4"/>
                </a:solidFill>
                <a:effectLst/>
                <a:latin typeface="JetBrains Mono"/>
              </a:rPr>
              <a:t>, </a:t>
            </a:r>
            <a:r>
              <a:rPr kumimoji="0" lang="en-US" altLang="en-US" sz="2400" b="0" i="0" u="none" strike="noStrike" cap="none" normalizeH="0" baseline="0" dirty="0">
                <a:ln>
                  <a:noFill/>
                </a:ln>
                <a:solidFill>
                  <a:srgbClr val="E6C07B"/>
                </a:solidFill>
                <a:effectLst/>
                <a:latin typeface="JetBrains Mono"/>
              </a:rPr>
              <a:t>'/../views'</a:t>
            </a:r>
            <a:r>
              <a:rPr kumimoji="0" lang="en-US" altLang="en-US" sz="2400" b="0" i="0" u="none" strike="noStrike" cap="none" normalizeH="0" baseline="0" dirty="0">
                <a:ln>
                  <a:noFill/>
                </a:ln>
                <a:solidFill>
                  <a:srgbClr val="9DA5B4"/>
                </a:solidFill>
                <a:effectLst/>
                <a:latin typeface="JetBrains Mono"/>
              </a:rPr>
              <a:t>));</a:t>
            </a:r>
            <a:br>
              <a:rPr kumimoji="0" lang="en-US" altLang="en-US" sz="2400" b="0" i="0" u="none" strike="noStrike" cap="none" normalizeH="0" baseline="0" dirty="0">
                <a:ln>
                  <a:noFill/>
                </a:ln>
                <a:solidFill>
                  <a:srgbClr val="9DA5B4"/>
                </a:solidFill>
                <a:effectLst/>
                <a:latin typeface="JetBrains Mono"/>
              </a:rPr>
            </a:br>
            <a:br>
              <a:rPr kumimoji="0" lang="en-US" altLang="en-US" sz="2400" b="0" i="0" u="none" strike="noStrike" cap="none" normalizeH="0" baseline="0" dirty="0">
                <a:ln>
                  <a:noFill/>
                </a:ln>
                <a:solidFill>
                  <a:srgbClr val="9DA5B4"/>
                </a:solidFill>
                <a:effectLst/>
                <a:latin typeface="JetBrains Mono"/>
              </a:rPr>
            </a:br>
            <a:r>
              <a:rPr kumimoji="0" lang="en-US" altLang="en-US" sz="2400" b="0" i="0" u="none" strike="noStrike" cap="none" normalizeH="0" baseline="0" dirty="0" err="1">
                <a:ln>
                  <a:noFill/>
                </a:ln>
                <a:solidFill>
                  <a:srgbClr val="ABB2BF"/>
                </a:solidFill>
                <a:effectLst/>
                <a:latin typeface="JetBrains Mono"/>
              </a:rPr>
              <a:t>app</a:t>
            </a:r>
            <a:r>
              <a:rPr kumimoji="0" lang="en-US" altLang="en-US" sz="2400" b="0" i="0" u="none" strike="noStrike" cap="none" normalizeH="0" baseline="0" dirty="0" err="1">
                <a:ln>
                  <a:noFill/>
                </a:ln>
                <a:solidFill>
                  <a:srgbClr val="9DA5B4"/>
                </a:solidFill>
                <a:effectLst/>
                <a:latin typeface="JetBrains Mono"/>
              </a:rPr>
              <a:t>.</a:t>
            </a:r>
            <a:r>
              <a:rPr kumimoji="0" lang="en-US" altLang="en-US" sz="2400" b="0" i="0" u="none" strike="noStrike" cap="none" normalizeH="0" baseline="0" dirty="0" err="1">
                <a:ln>
                  <a:noFill/>
                </a:ln>
                <a:solidFill>
                  <a:srgbClr val="ABB2BF"/>
                </a:solidFill>
                <a:effectLst/>
                <a:latin typeface="JetBrains Mono"/>
              </a:rPr>
              <a:t>use</a:t>
            </a:r>
            <a:r>
              <a:rPr kumimoji="0" lang="en-US" altLang="en-US" sz="2400" b="0" i="0" u="none" strike="noStrike" cap="none" normalizeH="0" baseline="0" dirty="0">
                <a:ln>
                  <a:noFill/>
                </a:ln>
                <a:solidFill>
                  <a:srgbClr val="9DA5B4"/>
                </a:solidFill>
                <a:effectLst/>
                <a:latin typeface="JetBrains Mono"/>
              </a:rPr>
              <a:t>(</a:t>
            </a:r>
            <a:r>
              <a:rPr kumimoji="0" lang="en-US" altLang="en-US" sz="2400" b="0" i="0" u="none" strike="noStrike" cap="none" normalizeH="0" baseline="0" dirty="0" err="1">
                <a:ln>
                  <a:noFill/>
                </a:ln>
                <a:solidFill>
                  <a:srgbClr val="FCFAFA"/>
                </a:solidFill>
                <a:effectLst/>
                <a:latin typeface="JetBrains Mono"/>
              </a:rPr>
              <a:t>express</a:t>
            </a:r>
            <a:r>
              <a:rPr kumimoji="0" lang="en-US" altLang="en-US" sz="2400" b="0" i="0" u="none" strike="noStrike" cap="none" normalizeH="0" baseline="0" dirty="0" err="1">
                <a:ln>
                  <a:noFill/>
                </a:ln>
                <a:solidFill>
                  <a:srgbClr val="9DA5B4"/>
                </a:solidFill>
                <a:effectLst/>
                <a:latin typeface="JetBrains Mono"/>
              </a:rPr>
              <a:t>.</a:t>
            </a:r>
            <a:r>
              <a:rPr kumimoji="0" lang="en-US" altLang="en-US" sz="2400" b="0" i="0" u="none" strike="noStrike" cap="none" normalizeH="0" baseline="0" dirty="0" err="1">
                <a:ln>
                  <a:noFill/>
                </a:ln>
                <a:solidFill>
                  <a:srgbClr val="FCFAFA"/>
                </a:solidFill>
                <a:effectLst/>
                <a:latin typeface="JetBrains Mono"/>
              </a:rPr>
              <a:t>static</a:t>
            </a:r>
            <a:r>
              <a:rPr kumimoji="0" lang="en-US" altLang="en-US" sz="2400" b="0" i="0" u="none" strike="noStrike" cap="none" normalizeH="0" baseline="0" dirty="0">
                <a:ln>
                  <a:noFill/>
                </a:ln>
                <a:solidFill>
                  <a:srgbClr val="9DA5B4"/>
                </a:solidFill>
                <a:effectLst/>
                <a:latin typeface="JetBrains Mono"/>
              </a:rPr>
              <a:t>(</a:t>
            </a:r>
            <a:r>
              <a:rPr kumimoji="0" lang="en-US" altLang="en-US" sz="2400" b="0" i="0" u="none" strike="noStrike" cap="none" normalizeH="0" baseline="0" dirty="0">
                <a:ln>
                  <a:noFill/>
                </a:ln>
                <a:solidFill>
                  <a:srgbClr val="ABB2BF"/>
                </a:solidFill>
                <a:effectLst/>
                <a:latin typeface="JetBrains Mono"/>
              </a:rPr>
              <a:t>__</a:t>
            </a:r>
            <a:r>
              <a:rPr kumimoji="0" lang="en-US" altLang="en-US" sz="2400" b="0" i="0" u="none" strike="noStrike" cap="none" normalizeH="0" baseline="0" dirty="0" err="1">
                <a:ln>
                  <a:noFill/>
                </a:ln>
                <a:solidFill>
                  <a:srgbClr val="ABB2BF"/>
                </a:solidFill>
                <a:effectLst/>
                <a:latin typeface="JetBrains Mono"/>
              </a:rPr>
              <a:t>dirname</a:t>
            </a:r>
            <a:r>
              <a:rPr kumimoji="0" lang="en-US" altLang="en-US" sz="2400" b="0" i="0" u="none" strike="noStrike" cap="none" normalizeH="0" baseline="0" dirty="0">
                <a:ln>
                  <a:noFill/>
                </a:ln>
                <a:solidFill>
                  <a:srgbClr val="ABB2BF"/>
                </a:solidFill>
                <a:effectLst/>
                <a:latin typeface="JetBrains Mono"/>
              </a:rPr>
              <a:t> </a:t>
            </a:r>
            <a:r>
              <a:rPr kumimoji="0" lang="en-US" altLang="en-US" sz="2400" b="0" i="0" u="none" strike="noStrike" cap="none" normalizeH="0" baseline="0" dirty="0">
                <a:ln>
                  <a:noFill/>
                </a:ln>
                <a:solidFill>
                  <a:srgbClr val="E06C75"/>
                </a:solidFill>
                <a:effectLst/>
                <a:latin typeface="JetBrains Mono"/>
              </a:rPr>
              <a:t>+ </a:t>
            </a:r>
            <a:r>
              <a:rPr kumimoji="0" lang="en-US" altLang="en-US" sz="2400" b="0" i="0" u="none" strike="noStrike" cap="none" normalizeH="0" baseline="0" dirty="0">
                <a:ln>
                  <a:noFill/>
                </a:ln>
                <a:solidFill>
                  <a:srgbClr val="E6C07B"/>
                </a:solidFill>
                <a:effectLst/>
                <a:latin typeface="JetBrains Mono"/>
              </a:rPr>
              <a:t>'/../public'</a:t>
            </a:r>
            <a:r>
              <a:rPr kumimoji="0" lang="en-US" altLang="en-US" sz="2400" b="0" i="0" u="none" strike="noStrike" cap="none" normalizeH="0" baseline="0" dirty="0">
                <a:ln>
                  <a:noFill/>
                </a:ln>
                <a:solidFill>
                  <a:srgbClr val="9DA5B4"/>
                </a:solidFill>
                <a:effectLst/>
                <a:latin typeface="JetBrains Mono"/>
              </a:rPr>
              <a:t>));</a:t>
            </a:r>
          </a:p>
        </p:txBody>
      </p:sp>
      <p:sp>
        <p:nvSpPr>
          <p:cNvPr id="5" name="TextBox 4">
            <a:extLst>
              <a:ext uri="{FF2B5EF4-FFF2-40B4-BE49-F238E27FC236}">
                <a16:creationId xmlns:a16="http://schemas.microsoft.com/office/drawing/2014/main" id="{39B295DA-DA1B-4E82-B78A-78F28DF50606}"/>
              </a:ext>
            </a:extLst>
          </p:cNvPr>
          <p:cNvSpPr txBox="1"/>
          <p:nvPr/>
        </p:nvSpPr>
        <p:spPr>
          <a:xfrm>
            <a:off x="791455" y="4464423"/>
            <a:ext cx="8006763" cy="923330"/>
          </a:xfrm>
          <a:prstGeom prst="rect">
            <a:avLst/>
          </a:prstGeom>
          <a:noFill/>
        </p:spPr>
        <p:txBody>
          <a:bodyPr wrap="square" lIns="0" tIns="0" rIns="0" bIns="0" rtlCol="0">
            <a:spAutoFit/>
          </a:bodyPr>
          <a:lstStyle/>
          <a:p>
            <a:pPr marL="457200" indent="-457200" algn="l">
              <a:buFont typeface="+mj-lt"/>
              <a:buAutoNum type="arabicPeriod"/>
            </a:pPr>
            <a:r>
              <a:rPr lang="en-US" sz="2000" dirty="0">
                <a:gradFill>
                  <a:gsLst>
                    <a:gs pos="2917">
                      <a:schemeClr val="tx1"/>
                    </a:gs>
                    <a:gs pos="30000">
                      <a:schemeClr val="tx1"/>
                    </a:gs>
                  </a:gsLst>
                  <a:lin ang="5400000" scaled="0"/>
                </a:gradFill>
              </a:rPr>
              <a:t>Install Pug using </a:t>
            </a:r>
            <a:r>
              <a:rPr lang="en-US" sz="2000" dirty="0">
                <a:solidFill>
                  <a:srgbClr val="0DBC00"/>
                </a:solidFill>
              </a:rPr>
              <a:t>NPM</a:t>
            </a:r>
          </a:p>
          <a:p>
            <a:pPr marL="457200" indent="-457200" algn="l">
              <a:buFont typeface="+mj-lt"/>
              <a:buAutoNum type="arabicPeriod"/>
            </a:pPr>
            <a:r>
              <a:rPr lang="en-US" sz="2000" dirty="0"/>
              <a:t>Set the view engine (Templating engine)</a:t>
            </a:r>
          </a:p>
          <a:p>
            <a:pPr marL="457200" indent="-457200" algn="l">
              <a:buFont typeface="+mj-lt"/>
              <a:buAutoNum type="arabicPeriod"/>
            </a:pPr>
            <a:r>
              <a:rPr lang="en-US" sz="2000" dirty="0"/>
              <a:t>Set the public folder where all the static assets live</a:t>
            </a:r>
          </a:p>
        </p:txBody>
      </p:sp>
    </p:spTree>
    <p:extLst>
      <p:ext uri="{BB962C8B-B14F-4D97-AF65-F5344CB8AC3E}">
        <p14:creationId xmlns:p14="http://schemas.microsoft.com/office/powerpoint/2010/main" val="12928998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More Changes…</a:t>
            </a:r>
          </a:p>
        </p:txBody>
      </p:sp>
      <p:sp>
        <p:nvSpPr>
          <p:cNvPr id="5" name="TextBox 4">
            <a:extLst>
              <a:ext uri="{FF2B5EF4-FFF2-40B4-BE49-F238E27FC236}">
                <a16:creationId xmlns:a16="http://schemas.microsoft.com/office/drawing/2014/main" id="{39B295DA-DA1B-4E82-B78A-78F28DF50606}"/>
              </a:ext>
            </a:extLst>
          </p:cNvPr>
          <p:cNvSpPr txBox="1"/>
          <p:nvPr/>
        </p:nvSpPr>
        <p:spPr>
          <a:xfrm>
            <a:off x="683878" y="1360074"/>
            <a:ext cx="8006763" cy="307777"/>
          </a:xfrm>
          <a:prstGeom prst="rect">
            <a:avLst/>
          </a:prstGeom>
          <a:noFill/>
        </p:spPr>
        <p:txBody>
          <a:bodyPr wrap="square" lIns="0" tIns="0" rIns="0" bIns="0" rtlCol="0">
            <a:spAutoFit/>
          </a:bodyPr>
          <a:lstStyle/>
          <a:p>
            <a:pPr marL="457200" indent="-457200" algn="l">
              <a:buFont typeface="+mj-lt"/>
              <a:buAutoNum type="arabicPeriod"/>
            </a:pPr>
            <a:r>
              <a:rPr lang="en-US" sz="2000" dirty="0"/>
              <a:t>Static folder -&gt; Public folder</a:t>
            </a:r>
          </a:p>
        </p:txBody>
      </p:sp>
      <p:sp>
        <p:nvSpPr>
          <p:cNvPr id="4" name="Rectangle 1">
            <a:extLst>
              <a:ext uri="{FF2B5EF4-FFF2-40B4-BE49-F238E27FC236}">
                <a16:creationId xmlns:a16="http://schemas.microsoft.com/office/drawing/2014/main" id="{363D1897-C3A5-4723-ADCC-28D8850D4502}"/>
              </a:ext>
            </a:extLst>
          </p:cNvPr>
          <p:cNvSpPr>
            <a:spLocks noChangeArrowheads="1"/>
          </p:cNvSpPr>
          <p:nvPr/>
        </p:nvSpPr>
        <p:spPr bwMode="auto">
          <a:xfrm>
            <a:off x="630088" y="2174291"/>
            <a:ext cx="3902479" cy="3231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E06C75"/>
                </a:solidFill>
                <a:effectLst/>
                <a:latin typeface="JetBrains Mono"/>
              </a:rPr>
              <a:t>link</a:t>
            </a:r>
            <a:r>
              <a:rPr kumimoji="0" lang="en-US" altLang="en-US" sz="1500" b="0" i="0" u="none" strike="noStrike" cap="none" normalizeH="0" baseline="0" dirty="0">
                <a:ln>
                  <a:noFill/>
                </a:ln>
                <a:solidFill>
                  <a:srgbClr val="9DA5B4"/>
                </a:solidFill>
                <a:effectLst/>
                <a:latin typeface="JetBrains Mono"/>
              </a:rPr>
              <a:t>(</a:t>
            </a:r>
            <a:r>
              <a:rPr kumimoji="0" lang="en-US" altLang="en-US" sz="1500" b="0" i="1" u="none" strike="noStrike" cap="none" normalizeH="0" baseline="0" dirty="0" err="1">
                <a:ln>
                  <a:noFill/>
                </a:ln>
                <a:solidFill>
                  <a:srgbClr val="56B6C2"/>
                </a:solidFill>
                <a:effectLst/>
                <a:latin typeface="JetBrains Mono"/>
              </a:rPr>
              <a:t>rel</a:t>
            </a:r>
            <a:r>
              <a:rPr kumimoji="0" lang="en-US" altLang="en-US" sz="1500" b="0" i="0" u="none" strike="noStrike" cap="none" normalizeH="0" baseline="0" dirty="0">
                <a:ln>
                  <a:noFill/>
                </a:ln>
                <a:solidFill>
                  <a:srgbClr val="E06C75"/>
                </a:solidFill>
                <a:effectLst/>
                <a:latin typeface="JetBrains Mono"/>
              </a:rPr>
              <a:t>=</a:t>
            </a:r>
            <a:r>
              <a:rPr kumimoji="0" lang="en-US" altLang="en-US" sz="1500" b="0" i="0" u="none" strike="noStrike" cap="none" normalizeH="0" baseline="0" dirty="0">
                <a:ln>
                  <a:noFill/>
                </a:ln>
                <a:solidFill>
                  <a:srgbClr val="E6C07B"/>
                </a:solidFill>
                <a:effectLst/>
                <a:latin typeface="JetBrains Mono"/>
              </a:rPr>
              <a:t>'stylesheet' </a:t>
            </a:r>
            <a:r>
              <a:rPr kumimoji="0" lang="en-US" altLang="en-US" sz="1500" b="0" i="1" u="none" strike="noStrike" cap="none" normalizeH="0" baseline="0" dirty="0" err="1">
                <a:ln>
                  <a:noFill/>
                </a:ln>
                <a:solidFill>
                  <a:srgbClr val="56B6C2"/>
                </a:solidFill>
                <a:effectLst/>
                <a:latin typeface="JetBrains Mono"/>
              </a:rPr>
              <a:t>href</a:t>
            </a:r>
            <a:r>
              <a:rPr kumimoji="0" lang="en-US" altLang="en-US" sz="1500" b="0" i="0" u="none" strike="noStrike" cap="none" normalizeH="0" baseline="0" dirty="0">
                <a:ln>
                  <a:noFill/>
                </a:ln>
                <a:solidFill>
                  <a:srgbClr val="E06C75"/>
                </a:solidFill>
                <a:effectLst/>
                <a:latin typeface="JetBrains Mono"/>
              </a:rPr>
              <a:t>=</a:t>
            </a:r>
            <a:r>
              <a:rPr kumimoji="0" lang="en-US" altLang="en-US" sz="1500" b="0" i="0" u="none" strike="noStrike" cap="none" normalizeH="0" baseline="0" dirty="0">
                <a:ln>
                  <a:noFill/>
                </a:ln>
                <a:solidFill>
                  <a:srgbClr val="E6C07B"/>
                </a:solidFill>
                <a:effectLst/>
                <a:latin typeface="JetBrains Mono"/>
              </a:rPr>
              <a:t>‘../Static/</a:t>
            </a:r>
            <a:r>
              <a:rPr kumimoji="0" lang="en-US" altLang="en-US" sz="1500" b="0" i="0" u="none" strike="noStrike" cap="none" normalizeH="0" baseline="0" dirty="0" err="1">
                <a:ln>
                  <a:noFill/>
                </a:ln>
                <a:solidFill>
                  <a:srgbClr val="E6C07B"/>
                </a:solidFill>
                <a:effectLst/>
                <a:latin typeface="JetBrains Mono"/>
              </a:rPr>
              <a:t>css</a:t>
            </a:r>
            <a:r>
              <a:rPr kumimoji="0" lang="en-US" altLang="en-US" sz="1500" b="0" i="0" u="none" strike="noStrike" cap="none" normalizeH="0" baseline="0" dirty="0">
                <a:ln>
                  <a:noFill/>
                </a:ln>
                <a:solidFill>
                  <a:srgbClr val="E6C07B"/>
                </a:solidFill>
                <a:effectLst/>
                <a:latin typeface="JetBrains Mono"/>
              </a:rPr>
              <a:t>/style.css'</a:t>
            </a:r>
            <a:r>
              <a:rPr kumimoji="0" lang="en-US" altLang="en-US" sz="1500" b="0" i="0" u="none" strike="noStrike" cap="none" normalizeH="0" baseline="0" dirty="0">
                <a:ln>
                  <a:noFill/>
                </a:ln>
                <a:solidFill>
                  <a:srgbClr val="9DA5B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A8D361B-ABAA-40E7-B61E-8702E91306D4}"/>
              </a:ext>
            </a:extLst>
          </p:cNvPr>
          <p:cNvSpPr>
            <a:spLocks noChangeArrowheads="1"/>
          </p:cNvSpPr>
          <p:nvPr/>
        </p:nvSpPr>
        <p:spPr bwMode="auto">
          <a:xfrm>
            <a:off x="5708193" y="2170563"/>
            <a:ext cx="3398494" cy="3231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E06C75"/>
                </a:solidFill>
                <a:effectLst/>
                <a:latin typeface="JetBrains Mono"/>
              </a:rPr>
              <a:t>link</a:t>
            </a:r>
            <a:r>
              <a:rPr kumimoji="0" lang="en-US" altLang="en-US" sz="1500" b="0" i="0" u="none" strike="noStrike" cap="none" normalizeH="0" baseline="0" dirty="0">
                <a:ln>
                  <a:noFill/>
                </a:ln>
                <a:solidFill>
                  <a:srgbClr val="9DA5B4"/>
                </a:solidFill>
                <a:effectLst/>
                <a:latin typeface="JetBrains Mono"/>
              </a:rPr>
              <a:t>(</a:t>
            </a:r>
            <a:r>
              <a:rPr kumimoji="0" lang="en-US" altLang="en-US" sz="1500" b="0" i="1" u="none" strike="noStrike" cap="none" normalizeH="0" baseline="0" dirty="0" err="1">
                <a:ln>
                  <a:noFill/>
                </a:ln>
                <a:solidFill>
                  <a:srgbClr val="56B6C2"/>
                </a:solidFill>
                <a:effectLst/>
                <a:latin typeface="JetBrains Mono"/>
              </a:rPr>
              <a:t>rel</a:t>
            </a:r>
            <a:r>
              <a:rPr kumimoji="0" lang="en-US" altLang="en-US" sz="1500" b="0" i="0" u="none" strike="noStrike" cap="none" normalizeH="0" baseline="0" dirty="0">
                <a:ln>
                  <a:noFill/>
                </a:ln>
                <a:solidFill>
                  <a:srgbClr val="E06C75"/>
                </a:solidFill>
                <a:effectLst/>
                <a:latin typeface="JetBrains Mono"/>
              </a:rPr>
              <a:t>=</a:t>
            </a:r>
            <a:r>
              <a:rPr kumimoji="0" lang="en-US" altLang="en-US" sz="1500" b="0" i="0" u="none" strike="noStrike" cap="none" normalizeH="0" baseline="0" dirty="0">
                <a:ln>
                  <a:noFill/>
                </a:ln>
                <a:solidFill>
                  <a:srgbClr val="E6C07B"/>
                </a:solidFill>
                <a:effectLst/>
                <a:latin typeface="JetBrains Mono"/>
              </a:rPr>
              <a:t>'stylesheet' </a:t>
            </a:r>
            <a:r>
              <a:rPr kumimoji="0" lang="en-US" altLang="en-US" sz="1500" b="0" i="1" u="none" strike="noStrike" cap="none" normalizeH="0" baseline="0" dirty="0" err="1">
                <a:ln>
                  <a:noFill/>
                </a:ln>
                <a:solidFill>
                  <a:srgbClr val="56B6C2"/>
                </a:solidFill>
                <a:effectLst/>
                <a:latin typeface="JetBrains Mono"/>
              </a:rPr>
              <a:t>href</a:t>
            </a:r>
            <a:r>
              <a:rPr kumimoji="0" lang="en-US" altLang="en-US" sz="1500" b="0" i="0" u="none" strike="noStrike" cap="none" normalizeH="0" baseline="0" dirty="0">
                <a:ln>
                  <a:noFill/>
                </a:ln>
                <a:solidFill>
                  <a:srgbClr val="E06C75"/>
                </a:solidFill>
                <a:effectLst/>
                <a:latin typeface="JetBrains Mono"/>
              </a:rPr>
              <a:t>=</a:t>
            </a:r>
            <a:r>
              <a:rPr kumimoji="0" lang="en-US" altLang="en-US" sz="1500" b="0" i="0" u="none" strike="noStrike" cap="none" normalizeH="0" baseline="0" dirty="0">
                <a:ln>
                  <a:noFill/>
                </a:ln>
                <a:solidFill>
                  <a:srgbClr val="E6C07B"/>
                </a:solidFill>
                <a:effectLst/>
                <a:latin typeface="JetBrains Mono"/>
              </a:rPr>
              <a:t>‘/</a:t>
            </a:r>
            <a:r>
              <a:rPr kumimoji="0" lang="en-US" altLang="en-US" sz="1500" b="0" i="0" u="none" strike="noStrike" cap="none" normalizeH="0" baseline="0" dirty="0" err="1">
                <a:ln>
                  <a:noFill/>
                </a:ln>
                <a:solidFill>
                  <a:srgbClr val="E6C07B"/>
                </a:solidFill>
                <a:effectLst/>
                <a:latin typeface="JetBrains Mono"/>
              </a:rPr>
              <a:t>css</a:t>
            </a:r>
            <a:r>
              <a:rPr kumimoji="0" lang="en-US" altLang="en-US" sz="1500" b="0" i="0" u="none" strike="noStrike" cap="none" normalizeH="0" baseline="0" dirty="0">
                <a:ln>
                  <a:noFill/>
                </a:ln>
                <a:solidFill>
                  <a:srgbClr val="E6C07B"/>
                </a:solidFill>
                <a:effectLst/>
                <a:latin typeface="JetBrains Mono"/>
              </a:rPr>
              <a:t>/style.css'</a:t>
            </a:r>
            <a:r>
              <a:rPr kumimoji="0" lang="en-US" altLang="en-US" sz="1500" b="0" i="0" u="none" strike="noStrike" cap="none" normalizeH="0" baseline="0" dirty="0">
                <a:ln>
                  <a:noFill/>
                </a:ln>
                <a:solidFill>
                  <a:srgbClr val="9DA5B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8AAA9E00-B6F0-48B3-905E-BAB90693F388}"/>
              </a:ext>
            </a:extLst>
          </p:cNvPr>
          <p:cNvSpPr/>
          <p:nvPr/>
        </p:nvSpPr>
        <p:spPr>
          <a:xfrm>
            <a:off x="4971115" y="2170563"/>
            <a:ext cx="436338" cy="369332"/>
          </a:xfrm>
          <a:prstGeom prst="rect">
            <a:avLst/>
          </a:prstGeom>
        </p:spPr>
        <p:txBody>
          <a:bodyPr wrap="none">
            <a:spAutoFit/>
          </a:bodyPr>
          <a:lstStyle/>
          <a:p>
            <a:r>
              <a:rPr lang="en-US" sz="1800" dirty="0"/>
              <a:t>-&gt;</a:t>
            </a:r>
            <a:endParaRPr lang="en-US" dirty="0"/>
          </a:p>
        </p:txBody>
      </p:sp>
      <p:sp>
        <p:nvSpPr>
          <p:cNvPr id="8" name="Rectangle 7">
            <a:extLst>
              <a:ext uri="{FF2B5EF4-FFF2-40B4-BE49-F238E27FC236}">
                <a16:creationId xmlns:a16="http://schemas.microsoft.com/office/drawing/2014/main" id="{2C058607-1200-4D0E-BD6F-78A9CC3B9E77}"/>
              </a:ext>
            </a:extLst>
          </p:cNvPr>
          <p:cNvSpPr/>
          <p:nvPr/>
        </p:nvSpPr>
        <p:spPr>
          <a:xfrm>
            <a:off x="1221763" y="2819230"/>
            <a:ext cx="8659904" cy="369332"/>
          </a:xfrm>
          <a:prstGeom prst="rect">
            <a:avLst/>
          </a:prstGeom>
        </p:spPr>
        <p:txBody>
          <a:bodyPr wrap="square">
            <a:spAutoFit/>
          </a:bodyPr>
          <a:lstStyle/>
          <a:p>
            <a:r>
              <a:rPr lang="en-US" sz="1800" dirty="0"/>
              <a:t>By default Pug looks at the Public folder for the </a:t>
            </a:r>
            <a:r>
              <a:rPr lang="en-US" sz="1800" dirty="0" err="1"/>
              <a:t>css</a:t>
            </a:r>
            <a:r>
              <a:rPr lang="en-US" sz="1800" dirty="0"/>
              <a:t> &amp; </a:t>
            </a:r>
            <a:r>
              <a:rPr lang="en-US" sz="1800" dirty="0" err="1"/>
              <a:t>javascript</a:t>
            </a:r>
            <a:r>
              <a:rPr lang="en-US" sz="1800" dirty="0"/>
              <a:t> files</a:t>
            </a:r>
            <a:endParaRPr lang="en-US" dirty="0"/>
          </a:p>
        </p:txBody>
      </p:sp>
    </p:spTree>
    <p:extLst>
      <p:ext uri="{BB962C8B-B14F-4D97-AF65-F5344CB8AC3E}">
        <p14:creationId xmlns:p14="http://schemas.microsoft.com/office/powerpoint/2010/main" val="24115758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More </a:t>
            </a:r>
            <a:r>
              <a:rPr lang="en-US" dirty="0" err="1">
                <a:solidFill>
                  <a:srgbClr val="00B050"/>
                </a:solidFill>
              </a:rPr>
              <a:t>More</a:t>
            </a:r>
            <a:r>
              <a:rPr lang="en-US" dirty="0">
                <a:solidFill>
                  <a:srgbClr val="00B050"/>
                </a:solidFill>
              </a:rPr>
              <a:t> Changes…</a:t>
            </a:r>
          </a:p>
        </p:txBody>
      </p:sp>
      <p:sp>
        <p:nvSpPr>
          <p:cNvPr id="9" name="Rectangle 2">
            <a:extLst>
              <a:ext uri="{FF2B5EF4-FFF2-40B4-BE49-F238E27FC236}">
                <a16:creationId xmlns:a16="http://schemas.microsoft.com/office/drawing/2014/main" id="{F53E7228-36E2-4E75-995B-C218707714D7}"/>
              </a:ext>
            </a:extLst>
          </p:cNvPr>
          <p:cNvSpPr>
            <a:spLocks noChangeArrowheads="1"/>
          </p:cNvSpPr>
          <p:nvPr/>
        </p:nvSpPr>
        <p:spPr bwMode="auto">
          <a:xfrm>
            <a:off x="427131" y="1100782"/>
            <a:ext cx="8470589" cy="563231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ABB2BF"/>
                </a:solidFill>
                <a:effectLst/>
                <a:latin typeface="JetBrains Mono"/>
              </a:rPr>
              <a:t>router</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ABB2BF"/>
                </a:solidFill>
                <a:effectLst/>
                <a:latin typeface="JetBrains Mono"/>
              </a:rPr>
              <a:t>get</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a:ln>
                  <a:noFill/>
                </a:ln>
                <a:solidFill>
                  <a:srgbClr val="F59762"/>
                </a:solidFill>
                <a:effectLst/>
                <a:latin typeface="JetBrains Mono"/>
              </a:rPr>
              <a:t>req</a:t>
            </a: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a:ln>
                  <a:noFill/>
                </a:ln>
                <a:solidFill>
                  <a:srgbClr val="F59762"/>
                </a:solidFill>
                <a:effectLst/>
                <a:latin typeface="JetBrains Mono"/>
              </a:rPr>
              <a:t>res</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=&gt;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err="1">
                <a:ln>
                  <a:noFill/>
                </a:ln>
                <a:solidFill>
                  <a:srgbClr val="F59762"/>
                </a:solidFill>
                <a:effectLst/>
                <a:latin typeface="JetBrains Mono"/>
              </a:rPr>
              <a:t>res</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98C379"/>
                </a:solidFill>
                <a:effectLst/>
                <a:latin typeface="JetBrains Mono"/>
              </a:rPr>
              <a:t>render</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'Home'</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br>
              <a:rPr kumimoji="0" lang="en-US" altLang="en-US" sz="1800" b="0" i="0" u="none" strike="noStrike" cap="none" normalizeH="0" baseline="0" dirty="0">
                <a:ln>
                  <a:noFill/>
                </a:ln>
                <a:solidFill>
                  <a:srgbClr val="9DA5B4"/>
                </a:solidFill>
                <a:effectLst/>
                <a:latin typeface="JetBrains Mono"/>
              </a:rPr>
            </a:b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err="1">
                <a:ln>
                  <a:noFill/>
                </a:ln>
                <a:solidFill>
                  <a:srgbClr val="ABB2BF"/>
                </a:solidFill>
                <a:effectLst/>
                <a:latin typeface="JetBrains Mono"/>
              </a:rPr>
              <a:t>router</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ABB2BF"/>
                </a:solidFill>
                <a:effectLst/>
                <a:latin typeface="JetBrains Mono"/>
              </a:rPr>
              <a:t>get</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startgame</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async </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a:ln>
                  <a:noFill/>
                </a:ln>
                <a:solidFill>
                  <a:srgbClr val="F59762"/>
                </a:solidFill>
                <a:effectLst/>
                <a:latin typeface="JetBrains Mono"/>
              </a:rPr>
              <a:t>req</a:t>
            </a: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a:ln>
                  <a:noFill/>
                </a:ln>
                <a:solidFill>
                  <a:srgbClr val="F59762"/>
                </a:solidFill>
                <a:effectLst/>
                <a:latin typeface="JetBrains Mono"/>
              </a:rPr>
              <a:t>res</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=&gt;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const </a:t>
            </a:r>
            <a:r>
              <a:rPr kumimoji="0" lang="en-US" altLang="en-US" sz="1800" b="0" i="0" u="none" strike="noStrike" cap="none" normalizeH="0" baseline="0" dirty="0">
                <a:ln>
                  <a:noFill/>
                </a:ln>
                <a:solidFill>
                  <a:srgbClr val="ABB2BF"/>
                </a:solidFill>
                <a:effectLst/>
                <a:latin typeface="JetBrains Mono"/>
              </a:rPr>
              <a:t>result </a:t>
            </a:r>
            <a:r>
              <a:rPr kumimoji="0" lang="en-US" altLang="en-US" sz="1800" b="0" i="0" u="none" strike="noStrike" cap="none" normalizeH="0" baseline="0" dirty="0">
                <a:ln>
                  <a:noFill/>
                </a:ln>
                <a:solidFill>
                  <a:srgbClr val="E06C75"/>
                </a:solidFill>
                <a:effectLst/>
                <a:latin typeface="JetBrains Mono"/>
              </a:rPr>
              <a:t>= await </a:t>
            </a:r>
            <a:r>
              <a:rPr kumimoji="0" lang="en-US" altLang="en-US" sz="1800" b="0" i="0" u="none" strike="noStrike" cap="none" normalizeH="0" baseline="0" dirty="0">
                <a:ln>
                  <a:noFill/>
                </a:ln>
                <a:solidFill>
                  <a:srgbClr val="ABB2BF"/>
                </a:solidFill>
                <a:effectLst/>
                <a:latin typeface="JetBrains Mono"/>
              </a:rPr>
              <a:t>fetch</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808080"/>
                </a:solidFill>
                <a:effectLst/>
                <a:latin typeface="JetBrains Mono"/>
              </a:rPr>
              <a:t>https://opentdb.com/</a:t>
            </a:r>
            <a:r>
              <a:rPr kumimoji="0" lang="en-US" altLang="en-US" sz="1800" b="0" i="0" u="none" strike="noStrike" cap="none" normalizeH="0" baseline="0" dirty="0" err="1">
                <a:ln>
                  <a:noFill/>
                </a:ln>
                <a:solidFill>
                  <a:srgbClr val="808080"/>
                </a:solidFill>
                <a:effectLst/>
                <a:latin typeface="JetBrains Mono"/>
              </a:rPr>
              <a:t>api.php?amount</a:t>
            </a:r>
            <a:r>
              <a:rPr kumimoji="0" lang="en-US" altLang="en-US" sz="1800" b="0" i="0" u="none" strike="noStrike" cap="none" normalizeH="0" baseline="0" dirty="0">
                <a:ln>
                  <a:noFill/>
                </a:ln>
                <a:solidFill>
                  <a:srgbClr val="808080"/>
                </a:solidFill>
                <a:effectLst/>
                <a:latin typeface="JetBrains Mono"/>
              </a:rPr>
              <a:t>=50&amp;type=</a:t>
            </a:r>
            <a:r>
              <a:rPr kumimoji="0" lang="en-US" altLang="en-US" sz="1800" b="0" i="0" u="none" strike="noStrike" cap="none" normalizeH="0" baseline="0" dirty="0" err="1">
                <a:ln>
                  <a:noFill/>
                </a:ln>
                <a:solidFill>
                  <a:srgbClr val="808080"/>
                </a:solidFill>
                <a:effectLst/>
                <a:latin typeface="JetBrains Mono"/>
              </a:rPr>
              <a:t>boolean</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const </a:t>
            </a:r>
            <a:r>
              <a:rPr kumimoji="0" lang="en-US" altLang="en-US" sz="1800" b="0" i="0" u="none" strike="noStrike" cap="none" normalizeH="0" baseline="0" dirty="0">
                <a:ln>
                  <a:noFill/>
                </a:ln>
                <a:solidFill>
                  <a:srgbClr val="ABB2BF"/>
                </a:solidFill>
                <a:effectLst/>
                <a:latin typeface="JetBrains Mono"/>
              </a:rPr>
              <a:t>x </a:t>
            </a:r>
            <a:r>
              <a:rPr kumimoji="0" lang="en-US" altLang="en-US" sz="1800" b="0" i="0" u="none" strike="noStrike" cap="none" normalizeH="0" baseline="0" dirty="0">
                <a:ln>
                  <a:noFill/>
                </a:ln>
                <a:solidFill>
                  <a:srgbClr val="E06C75"/>
                </a:solidFill>
                <a:effectLst/>
                <a:latin typeface="JetBrains Mono"/>
              </a:rPr>
              <a:t>= await </a:t>
            </a:r>
            <a:r>
              <a:rPr kumimoji="0" lang="en-US" altLang="en-US" sz="1800" b="0" i="0" u="none" strike="noStrike" cap="none" normalizeH="0" baseline="0" dirty="0" err="1">
                <a:ln>
                  <a:noFill/>
                </a:ln>
                <a:solidFill>
                  <a:srgbClr val="ABB2BF"/>
                </a:solidFill>
                <a:effectLst/>
                <a:latin typeface="JetBrains Mono"/>
              </a:rPr>
              <a:t>result</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98C379"/>
                </a:solidFill>
                <a:effectLst/>
                <a:latin typeface="JetBrains Mono"/>
              </a:rPr>
              <a:t>json</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err="1">
                <a:ln>
                  <a:noFill/>
                </a:ln>
                <a:solidFill>
                  <a:srgbClr val="F59762"/>
                </a:solidFill>
                <a:effectLst/>
                <a:latin typeface="JetBrains Mono"/>
              </a:rPr>
              <a:t>res</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98C379"/>
                </a:solidFill>
                <a:effectLst/>
                <a:latin typeface="JetBrains Mono"/>
              </a:rPr>
              <a:t>render</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'Game'</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ABB2BF"/>
                </a:solidFill>
                <a:effectLst/>
                <a:latin typeface="JetBrains Mono"/>
              </a:rPr>
              <a:t>questions</a:t>
            </a:r>
            <a:r>
              <a:rPr kumimoji="0" lang="en-US" altLang="en-US" sz="1800" b="0" i="0" u="none" strike="noStrike" cap="none" normalizeH="0" baseline="0" dirty="0">
                <a:ln>
                  <a:noFill/>
                </a:ln>
                <a:solidFill>
                  <a:srgbClr val="E06C75"/>
                </a:solidFill>
                <a:effectLst/>
                <a:latin typeface="JetBrains Mono"/>
              </a:rPr>
              <a:t>: </a:t>
            </a:r>
            <a:r>
              <a:rPr kumimoji="0" lang="en-US" altLang="en-US" sz="1800" b="0" i="0" u="none" strike="noStrike" cap="none" normalizeH="0" baseline="0" dirty="0" err="1">
                <a:ln>
                  <a:noFill/>
                </a:ln>
                <a:solidFill>
                  <a:srgbClr val="FCFAFA"/>
                </a:solidFill>
                <a:effectLst/>
                <a:latin typeface="JetBrains Mono"/>
              </a:rPr>
              <a:t>JSON</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98C379"/>
                </a:solidFill>
                <a:effectLst/>
                <a:latin typeface="JetBrains Mono"/>
              </a:rPr>
              <a:t>stringify</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ABB2BF"/>
                </a:solidFill>
                <a:effectLst/>
                <a:latin typeface="JetBrains Mono"/>
              </a:rPr>
              <a:t>x</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br>
              <a:rPr kumimoji="0" lang="en-US" altLang="en-US" sz="1800" b="0" i="0" u="none" strike="noStrike" cap="none" normalizeH="0" baseline="0" dirty="0">
                <a:ln>
                  <a:noFill/>
                </a:ln>
                <a:solidFill>
                  <a:srgbClr val="9DA5B4"/>
                </a:solidFill>
                <a:effectLst/>
                <a:latin typeface="JetBrains Mono"/>
              </a:rPr>
            </a:b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err="1">
                <a:ln>
                  <a:noFill/>
                </a:ln>
                <a:solidFill>
                  <a:srgbClr val="ABB2BF"/>
                </a:solidFill>
                <a:effectLst/>
                <a:latin typeface="JetBrains Mono"/>
              </a:rPr>
              <a:t>router</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ABB2BF"/>
                </a:solidFill>
                <a:effectLst/>
                <a:latin typeface="JetBrains Mono"/>
              </a:rPr>
              <a:t>get</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gameover</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a:ln>
                  <a:noFill/>
                </a:ln>
                <a:solidFill>
                  <a:srgbClr val="F59762"/>
                </a:solidFill>
                <a:effectLst/>
                <a:latin typeface="JetBrains Mono"/>
              </a:rPr>
              <a:t>req</a:t>
            </a: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a:ln>
                  <a:noFill/>
                </a:ln>
                <a:solidFill>
                  <a:srgbClr val="F59762"/>
                </a:solidFill>
                <a:effectLst/>
                <a:latin typeface="JetBrains Mono"/>
              </a:rPr>
              <a:t>res</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=&gt;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err="1">
                <a:ln>
                  <a:noFill/>
                </a:ln>
                <a:solidFill>
                  <a:srgbClr val="F59762"/>
                </a:solidFill>
                <a:effectLst/>
                <a:latin typeface="JetBrains Mono"/>
              </a:rPr>
              <a:t>res</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98C379"/>
                </a:solidFill>
                <a:effectLst/>
                <a:latin typeface="JetBrains Mono"/>
              </a:rPr>
              <a:t>render</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'Score'</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endParaRPr kumimoji="0" lang="en-US" altLang="en-US" sz="18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22293B2-5584-4B82-B936-144BD686DABB}"/>
              </a:ext>
            </a:extLst>
          </p:cNvPr>
          <p:cNvSpPr txBox="1"/>
          <p:nvPr/>
        </p:nvSpPr>
        <p:spPr>
          <a:xfrm>
            <a:off x="9266945" y="2993607"/>
            <a:ext cx="2195712" cy="184665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Use render to send PUG files or similar</a:t>
            </a:r>
          </a:p>
          <a:p>
            <a:pPr algn="l"/>
            <a:endParaRPr lang="en-US" sz="20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5280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Now what’s going on here ?</a:t>
            </a:r>
          </a:p>
        </p:txBody>
      </p:sp>
      <p:sp>
        <p:nvSpPr>
          <p:cNvPr id="9" name="Rectangle 2">
            <a:extLst>
              <a:ext uri="{FF2B5EF4-FFF2-40B4-BE49-F238E27FC236}">
                <a16:creationId xmlns:a16="http://schemas.microsoft.com/office/drawing/2014/main" id="{F53E7228-36E2-4E75-995B-C218707714D7}"/>
              </a:ext>
            </a:extLst>
          </p:cNvPr>
          <p:cNvSpPr>
            <a:spLocks noChangeArrowheads="1"/>
          </p:cNvSpPr>
          <p:nvPr/>
        </p:nvSpPr>
        <p:spPr bwMode="auto">
          <a:xfrm>
            <a:off x="235030" y="2289833"/>
            <a:ext cx="8470589" cy="341632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9DA5B4"/>
                </a:solidFill>
                <a:effectLst/>
                <a:latin typeface="JetBrains Mono"/>
              </a:rPr>
            </a:b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err="1">
                <a:ln>
                  <a:noFill/>
                </a:ln>
                <a:solidFill>
                  <a:srgbClr val="ABB2BF"/>
                </a:solidFill>
                <a:effectLst/>
                <a:latin typeface="JetBrains Mono"/>
              </a:rPr>
              <a:t>router</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ABB2BF"/>
                </a:solidFill>
                <a:effectLst/>
                <a:latin typeface="JetBrains Mono"/>
              </a:rPr>
              <a:t>get</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startgame</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async </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a:ln>
                  <a:noFill/>
                </a:ln>
                <a:solidFill>
                  <a:srgbClr val="F59762"/>
                </a:solidFill>
                <a:effectLst/>
                <a:latin typeface="JetBrains Mono"/>
              </a:rPr>
              <a:t>req</a:t>
            </a: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a:ln>
                  <a:noFill/>
                </a:ln>
                <a:solidFill>
                  <a:srgbClr val="F59762"/>
                </a:solidFill>
                <a:effectLst/>
                <a:latin typeface="JetBrains Mono"/>
              </a:rPr>
              <a:t>res</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=&gt;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const </a:t>
            </a:r>
            <a:r>
              <a:rPr kumimoji="0" lang="en-US" altLang="en-US" sz="1800" b="0" i="0" u="none" strike="noStrike" cap="none" normalizeH="0" baseline="0" dirty="0">
                <a:ln>
                  <a:noFill/>
                </a:ln>
                <a:solidFill>
                  <a:srgbClr val="ABB2BF"/>
                </a:solidFill>
                <a:effectLst/>
                <a:latin typeface="JetBrains Mono"/>
              </a:rPr>
              <a:t>result </a:t>
            </a:r>
            <a:r>
              <a:rPr kumimoji="0" lang="en-US" altLang="en-US" sz="1800" b="0" i="0" u="none" strike="noStrike" cap="none" normalizeH="0" baseline="0" dirty="0">
                <a:ln>
                  <a:noFill/>
                </a:ln>
                <a:solidFill>
                  <a:srgbClr val="E06C75"/>
                </a:solidFill>
                <a:effectLst/>
                <a:latin typeface="JetBrains Mono"/>
              </a:rPr>
              <a:t>= await </a:t>
            </a:r>
            <a:r>
              <a:rPr kumimoji="0" lang="en-US" altLang="en-US" sz="1800" b="0" i="0" u="none" strike="noStrike" cap="none" normalizeH="0" baseline="0" dirty="0">
                <a:ln>
                  <a:noFill/>
                </a:ln>
                <a:solidFill>
                  <a:srgbClr val="ABB2BF"/>
                </a:solidFill>
                <a:effectLst/>
                <a:latin typeface="JetBrains Mono"/>
              </a:rPr>
              <a:t>fetch</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808080"/>
                </a:solidFill>
                <a:effectLst/>
                <a:latin typeface="JetBrains Mono"/>
              </a:rPr>
              <a:t>https://opentdb.com/</a:t>
            </a:r>
            <a:r>
              <a:rPr kumimoji="0" lang="en-US" altLang="en-US" sz="1800" b="0" i="0" u="none" strike="noStrike" cap="none" normalizeH="0" baseline="0" dirty="0" err="1">
                <a:ln>
                  <a:noFill/>
                </a:ln>
                <a:solidFill>
                  <a:srgbClr val="808080"/>
                </a:solidFill>
                <a:effectLst/>
                <a:latin typeface="JetBrains Mono"/>
              </a:rPr>
              <a:t>api.php?amount</a:t>
            </a:r>
            <a:r>
              <a:rPr kumimoji="0" lang="en-US" altLang="en-US" sz="1800" b="0" i="0" u="none" strike="noStrike" cap="none" normalizeH="0" baseline="0" dirty="0">
                <a:ln>
                  <a:noFill/>
                </a:ln>
                <a:solidFill>
                  <a:srgbClr val="808080"/>
                </a:solidFill>
                <a:effectLst/>
                <a:latin typeface="JetBrains Mono"/>
              </a:rPr>
              <a:t>=50&amp;type=</a:t>
            </a:r>
            <a:r>
              <a:rPr kumimoji="0" lang="en-US" altLang="en-US" sz="1800" b="0" i="0" u="none" strike="noStrike" cap="none" normalizeH="0" baseline="0" dirty="0" err="1">
                <a:ln>
                  <a:noFill/>
                </a:ln>
                <a:solidFill>
                  <a:srgbClr val="808080"/>
                </a:solidFill>
                <a:effectLst/>
                <a:latin typeface="JetBrains Mono"/>
              </a:rPr>
              <a:t>boolean</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const </a:t>
            </a:r>
            <a:r>
              <a:rPr kumimoji="0" lang="en-US" altLang="en-US" sz="1800" b="0" i="0" u="none" strike="noStrike" cap="none" normalizeH="0" baseline="0" dirty="0">
                <a:ln>
                  <a:noFill/>
                </a:ln>
                <a:solidFill>
                  <a:srgbClr val="ABB2BF"/>
                </a:solidFill>
                <a:effectLst/>
                <a:latin typeface="JetBrains Mono"/>
              </a:rPr>
              <a:t>x </a:t>
            </a:r>
            <a:r>
              <a:rPr kumimoji="0" lang="en-US" altLang="en-US" sz="1800" b="0" i="0" u="none" strike="noStrike" cap="none" normalizeH="0" baseline="0" dirty="0">
                <a:ln>
                  <a:noFill/>
                </a:ln>
                <a:solidFill>
                  <a:srgbClr val="E06C75"/>
                </a:solidFill>
                <a:effectLst/>
                <a:latin typeface="JetBrains Mono"/>
              </a:rPr>
              <a:t>= await </a:t>
            </a:r>
            <a:r>
              <a:rPr kumimoji="0" lang="en-US" altLang="en-US" sz="1800" b="0" i="0" u="none" strike="noStrike" cap="none" normalizeH="0" baseline="0" dirty="0" err="1">
                <a:ln>
                  <a:noFill/>
                </a:ln>
                <a:solidFill>
                  <a:srgbClr val="ABB2BF"/>
                </a:solidFill>
                <a:effectLst/>
                <a:latin typeface="JetBrains Mono"/>
              </a:rPr>
              <a:t>result</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98C379"/>
                </a:solidFill>
                <a:effectLst/>
                <a:latin typeface="JetBrains Mono"/>
              </a:rPr>
              <a:t>json</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err="1">
                <a:ln>
                  <a:noFill/>
                </a:ln>
                <a:solidFill>
                  <a:srgbClr val="F59762"/>
                </a:solidFill>
                <a:effectLst/>
                <a:latin typeface="JetBrains Mono"/>
              </a:rPr>
              <a:t>res</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98C379"/>
                </a:solidFill>
                <a:effectLst/>
                <a:latin typeface="JetBrains Mono"/>
              </a:rPr>
              <a:t>render</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'Game'</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ABB2BF"/>
                </a:solidFill>
                <a:effectLst/>
                <a:latin typeface="JetBrains Mono"/>
              </a:rPr>
              <a:t>questions</a:t>
            </a:r>
            <a:r>
              <a:rPr kumimoji="0" lang="en-US" altLang="en-US" sz="1800" b="0" i="0" u="none" strike="noStrike" cap="none" normalizeH="0" baseline="0" dirty="0">
                <a:ln>
                  <a:noFill/>
                </a:ln>
                <a:solidFill>
                  <a:srgbClr val="E06C75"/>
                </a:solidFill>
                <a:effectLst/>
                <a:latin typeface="JetBrains Mono"/>
              </a:rPr>
              <a:t>: </a:t>
            </a:r>
            <a:r>
              <a:rPr kumimoji="0" lang="en-US" altLang="en-US" sz="1800" b="0" i="0" u="none" strike="noStrike" cap="none" normalizeH="0" baseline="0" dirty="0" err="1">
                <a:ln>
                  <a:noFill/>
                </a:ln>
                <a:solidFill>
                  <a:srgbClr val="FCFAFA"/>
                </a:solidFill>
                <a:effectLst/>
                <a:latin typeface="JetBrains Mono"/>
              </a:rPr>
              <a:t>JSON</a:t>
            </a:r>
            <a:r>
              <a:rPr kumimoji="0" lang="en-US" altLang="en-US" sz="1800" b="0" i="0" u="none" strike="noStrike" cap="none" normalizeH="0" baseline="0" dirty="0" err="1">
                <a:ln>
                  <a:noFill/>
                </a:ln>
                <a:solidFill>
                  <a:srgbClr val="9DA5B4"/>
                </a:solidFill>
                <a:effectLst/>
                <a:latin typeface="JetBrains Mono"/>
              </a:rPr>
              <a:t>.</a:t>
            </a:r>
            <a:r>
              <a:rPr kumimoji="0" lang="en-US" altLang="en-US" sz="1800" b="0" i="0" u="none" strike="noStrike" cap="none" normalizeH="0" baseline="0" dirty="0" err="1">
                <a:ln>
                  <a:noFill/>
                </a:ln>
                <a:solidFill>
                  <a:srgbClr val="98C379"/>
                </a:solidFill>
                <a:effectLst/>
                <a:latin typeface="JetBrains Mono"/>
              </a:rPr>
              <a:t>stringify</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ABB2BF"/>
                </a:solidFill>
                <a:effectLst/>
                <a:latin typeface="JetBrains Mono"/>
              </a:rPr>
              <a:t>x</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br>
              <a:rPr kumimoji="0" lang="en-US" altLang="en-US" sz="1800" b="0" i="0" u="none" strike="noStrike" cap="none" normalizeH="0" baseline="0" dirty="0">
                <a:ln>
                  <a:noFill/>
                </a:ln>
                <a:solidFill>
                  <a:srgbClr val="9DA5B4"/>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CEEB4AD-62CB-4312-864B-9F7FA997F981}"/>
              </a:ext>
            </a:extLst>
          </p:cNvPr>
          <p:cNvSpPr>
            <a:spLocks noChangeArrowheads="1"/>
          </p:cNvSpPr>
          <p:nvPr/>
        </p:nvSpPr>
        <p:spPr bwMode="auto">
          <a:xfrm>
            <a:off x="322729" y="1041769"/>
            <a:ext cx="4520468" cy="83099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E06C75"/>
                </a:solidFill>
                <a:effectLst/>
                <a:latin typeface="JetBrains Mono"/>
              </a:rPr>
              <a:t>const </a:t>
            </a:r>
            <a:r>
              <a:rPr kumimoji="0" lang="en-US" altLang="en-US" sz="2400" b="0" i="0" u="none" strike="noStrike" cap="none" normalizeH="0" baseline="0" dirty="0">
                <a:ln>
                  <a:noFill/>
                </a:ln>
                <a:solidFill>
                  <a:srgbClr val="ABB2BF"/>
                </a:solidFill>
                <a:effectLst/>
                <a:latin typeface="JetBrains Mono"/>
              </a:rPr>
              <a:t>fetch </a:t>
            </a:r>
            <a:r>
              <a:rPr kumimoji="0" lang="en-US" altLang="en-US" sz="2400" b="0" i="0" u="none" strike="noStrike" cap="none" normalizeH="0" baseline="0" dirty="0">
                <a:ln>
                  <a:noFill/>
                </a:ln>
                <a:solidFill>
                  <a:srgbClr val="E06C75"/>
                </a:solidFill>
                <a:effectLst/>
                <a:latin typeface="JetBrains Mono"/>
              </a:rPr>
              <a:t>= </a:t>
            </a:r>
            <a:r>
              <a:rPr kumimoji="0" lang="en-US" altLang="en-US" sz="2400" b="0" i="0" u="none" strike="noStrike" cap="none" normalizeH="0" baseline="0" dirty="0">
                <a:ln>
                  <a:noFill/>
                </a:ln>
                <a:solidFill>
                  <a:srgbClr val="ABB2BF"/>
                </a:solidFill>
                <a:effectLst/>
                <a:latin typeface="JetBrains Mono"/>
              </a:rPr>
              <a:t>require</a:t>
            </a:r>
            <a:r>
              <a:rPr kumimoji="0" lang="en-US" altLang="en-US" sz="2400" b="0" i="0" u="none" strike="noStrike" cap="none" normalizeH="0" baseline="0" dirty="0">
                <a:ln>
                  <a:noFill/>
                </a:ln>
                <a:solidFill>
                  <a:srgbClr val="9DA5B4"/>
                </a:solidFill>
                <a:effectLst/>
                <a:latin typeface="JetBrains Mono"/>
              </a:rPr>
              <a:t>(</a:t>
            </a:r>
            <a:r>
              <a:rPr kumimoji="0" lang="en-US" altLang="en-US" sz="2400" b="0" i="0" u="none" strike="noStrike" cap="none" normalizeH="0" baseline="0" dirty="0">
                <a:ln>
                  <a:noFill/>
                </a:ln>
                <a:solidFill>
                  <a:srgbClr val="E6C07B"/>
                </a:solidFill>
                <a:effectLst/>
                <a:latin typeface="JetBrains Mono"/>
              </a:rPr>
              <a:t>'node-fetch'</a:t>
            </a:r>
            <a:r>
              <a:rPr kumimoji="0" lang="en-US" altLang="en-US" sz="2400" b="0" i="0" u="none" strike="noStrike" cap="none" normalizeH="0" baseline="0" dirty="0">
                <a:ln>
                  <a:noFill/>
                </a:ln>
                <a:solidFill>
                  <a:srgbClr val="9DA5B4"/>
                </a:solidFill>
                <a:effectLst/>
                <a:latin typeface="JetBrains Mono"/>
              </a:rPr>
              <a:t>);</a:t>
            </a:r>
            <a:br>
              <a:rPr kumimoji="0" lang="en-US" altLang="en-US" sz="2400" b="0" i="0" u="none" strike="noStrike" cap="none" normalizeH="0" baseline="0" dirty="0">
                <a:ln>
                  <a:noFill/>
                </a:ln>
                <a:solidFill>
                  <a:srgbClr val="9DA5B4"/>
                </a:solidFill>
                <a:effectLst/>
                <a:latin typeface="JetBrains Mono"/>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D112FB9-0EAC-4781-B8EB-B14FAA717AD2}"/>
              </a:ext>
            </a:extLst>
          </p:cNvPr>
          <p:cNvSpPr txBox="1"/>
          <p:nvPr/>
        </p:nvSpPr>
        <p:spPr>
          <a:xfrm>
            <a:off x="6715845" y="1041769"/>
            <a:ext cx="4894730"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We want to send a request to the Trivia API and get the questions</a:t>
            </a:r>
          </a:p>
        </p:txBody>
      </p:sp>
      <p:sp>
        <p:nvSpPr>
          <p:cNvPr id="8" name="TextBox 7">
            <a:extLst>
              <a:ext uri="{FF2B5EF4-FFF2-40B4-BE49-F238E27FC236}">
                <a16:creationId xmlns:a16="http://schemas.microsoft.com/office/drawing/2014/main" id="{8FB0FEE3-FF01-49E1-BFFC-812867169CF1}"/>
              </a:ext>
            </a:extLst>
          </p:cNvPr>
          <p:cNvSpPr txBox="1"/>
          <p:nvPr/>
        </p:nvSpPr>
        <p:spPr>
          <a:xfrm>
            <a:off x="8964719" y="2505670"/>
            <a:ext cx="2760725" cy="3693319"/>
          </a:xfrm>
          <a:prstGeom prst="rect">
            <a:avLst/>
          </a:prstGeom>
          <a:noFill/>
        </p:spPr>
        <p:txBody>
          <a:bodyPr wrap="square" lIns="0" tIns="0" rIns="0" bIns="0" rtlCol="0">
            <a:spAutoFit/>
          </a:bodyPr>
          <a:lstStyle/>
          <a:p>
            <a:pPr marL="457200" indent="-457200" algn="l">
              <a:buFont typeface="+mj-lt"/>
              <a:buAutoNum type="arabicPeriod"/>
            </a:pPr>
            <a:r>
              <a:rPr lang="en-US" sz="2000" dirty="0">
                <a:gradFill>
                  <a:gsLst>
                    <a:gs pos="2917">
                      <a:schemeClr val="tx1"/>
                    </a:gs>
                    <a:gs pos="30000">
                      <a:schemeClr val="tx1"/>
                    </a:gs>
                  </a:gsLst>
                  <a:lin ang="5400000" scaled="0"/>
                </a:gradFill>
              </a:rPr>
              <a:t>We define the function as async</a:t>
            </a:r>
          </a:p>
          <a:p>
            <a:pPr marL="457200" indent="-457200" algn="l">
              <a:buFont typeface="+mj-lt"/>
              <a:buAutoNum type="arabicPeriod"/>
            </a:pPr>
            <a:endParaRPr lang="en-US" sz="2000" dirty="0">
              <a:gradFill>
                <a:gsLst>
                  <a:gs pos="2917">
                    <a:schemeClr val="tx1"/>
                  </a:gs>
                  <a:gs pos="30000">
                    <a:schemeClr val="tx1"/>
                  </a:gs>
                </a:gsLst>
                <a:lin ang="5400000" scaled="0"/>
              </a:gradFill>
            </a:endParaRPr>
          </a:p>
          <a:p>
            <a:pPr marL="457200" indent="-457200" algn="l">
              <a:buFont typeface="+mj-lt"/>
              <a:buAutoNum type="arabicPeriod"/>
            </a:pPr>
            <a:r>
              <a:rPr lang="en-US" sz="2000" dirty="0">
                <a:gradFill>
                  <a:gsLst>
                    <a:gs pos="2917">
                      <a:schemeClr val="tx1"/>
                    </a:gs>
                    <a:gs pos="30000">
                      <a:schemeClr val="tx1"/>
                    </a:gs>
                  </a:gsLst>
                  <a:lin ang="5400000" scaled="0"/>
                </a:gradFill>
              </a:rPr>
              <a:t>We give fetch the </a:t>
            </a:r>
            <a:r>
              <a:rPr lang="en-US" sz="2000" dirty="0" err="1">
                <a:gradFill>
                  <a:gsLst>
                    <a:gs pos="2917">
                      <a:schemeClr val="tx1"/>
                    </a:gs>
                    <a:gs pos="30000">
                      <a:schemeClr val="tx1"/>
                    </a:gs>
                  </a:gsLst>
                  <a:lin ang="5400000" scaled="0"/>
                </a:gradFill>
              </a:rPr>
              <a:t>url</a:t>
            </a:r>
            <a:endParaRPr lang="en-US" sz="2000" dirty="0">
              <a:gradFill>
                <a:gsLst>
                  <a:gs pos="2917">
                    <a:schemeClr val="tx1"/>
                  </a:gs>
                  <a:gs pos="30000">
                    <a:schemeClr val="tx1"/>
                  </a:gs>
                </a:gsLst>
                <a:lin ang="5400000" scaled="0"/>
              </a:gradFill>
            </a:endParaRPr>
          </a:p>
          <a:p>
            <a:pPr marL="457200" indent="-457200" algn="l">
              <a:buFont typeface="+mj-lt"/>
              <a:buAutoNum type="arabicPeriod"/>
            </a:pPr>
            <a:endParaRPr lang="en-US" sz="2000" dirty="0">
              <a:gradFill>
                <a:gsLst>
                  <a:gs pos="2917">
                    <a:schemeClr val="tx1"/>
                  </a:gs>
                  <a:gs pos="30000">
                    <a:schemeClr val="tx1"/>
                  </a:gs>
                </a:gsLst>
                <a:lin ang="5400000" scaled="0"/>
              </a:gradFill>
            </a:endParaRPr>
          </a:p>
          <a:p>
            <a:pPr marL="457200" indent="-457200" algn="l">
              <a:buFont typeface="+mj-lt"/>
              <a:buAutoNum type="arabicPeriod"/>
            </a:pPr>
            <a:r>
              <a:rPr lang="en-US" sz="2000" dirty="0">
                <a:gradFill>
                  <a:gsLst>
                    <a:gs pos="2917">
                      <a:schemeClr val="tx1"/>
                    </a:gs>
                    <a:gs pos="30000">
                      <a:schemeClr val="tx1"/>
                    </a:gs>
                  </a:gsLst>
                  <a:lin ang="5400000" scaled="0"/>
                </a:gradFill>
              </a:rPr>
              <a:t>We await the response</a:t>
            </a:r>
          </a:p>
          <a:p>
            <a:pPr marL="457200" indent="-457200" algn="l">
              <a:buFont typeface="+mj-lt"/>
              <a:buAutoNum type="arabicPeriod"/>
            </a:pPr>
            <a:endParaRPr lang="en-US" sz="2000" dirty="0">
              <a:gradFill>
                <a:gsLst>
                  <a:gs pos="2917">
                    <a:schemeClr val="tx1"/>
                  </a:gs>
                  <a:gs pos="30000">
                    <a:schemeClr val="tx1"/>
                  </a:gs>
                </a:gsLst>
                <a:lin ang="5400000" scaled="0"/>
              </a:gradFill>
            </a:endParaRPr>
          </a:p>
          <a:p>
            <a:pPr marL="457200" indent="-457200">
              <a:buFont typeface="+mj-lt"/>
              <a:buAutoNum type="arabicPeriod"/>
            </a:pPr>
            <a:r>
              <a:rPr lang="en-US" sz="2000" dirty="0">
                <a:gradFill>
                  <a:gsLst>
                    <a:gs pos="2917">
                      <a:schemeClr val="tx1"/>
                    </a:gs>
                    <a:gs pos="30000">
                      <a:schemeClr val="tx1"/>
                    </a:gs>
                  </a:gsLst>
                  <a:lin ang="5400000" scaled="0"/>
                </a:gradFill>
              </a:rPr>
              <a:t>We send the Pug with the questions as a </a:t>
            </a:r>
            <a:r>
              <a:rPr lang="en-US" sz="2000" dirty="0">
                <a:solidFill>
                  <a:srgbClr val="0DBC00"/>
                </a:solidFill>
              </a:rPr>
              <a:t>STRING</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76831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Why as a </a:t>
            </a:r>
            <a:r>
              <a:rPr lang="en-US" dirty="0">
                <a:solidFill>
                  <a:srgbClr val="0DBC00"/>
                </a:solidFill>
              </a:rPr>
              <a:t>STRING ?</a:t>
            </a:r>
            <a:endParaRPr lang="en-US" dirty="0">
              <a:solidFill>
                <a:srgbClr val="00B050"/>
              </a:solidFill>
            </a:endParaRPr>
          </a:p>
        </p:txBody>
      </p:sp>
      <p:sp>
        <p:nvSpPr>
          <p:cNvPr id="3" name="Rectangle 1">
            <a:extLst>
              <a:ext uri="{FF2B5EF4-FFF2-40B4-BE49-F238E27FC236}">
                <a16:creationId xmlns:a16="http://schemas.microsoft.com/office/drawing/2014/main" id="{8F4012B6-1AA7-4B60-BCCA-F8D2509A05D7}"/>
              </a:ext>
            </a:extLst>
          </p:cNvPr>
          <p:cNvSpPr>
            <a:spLocks noChangeArrowheads="1"/>
          </p:cNvSpPr>
          <p:nvPr/>
        </p:nvSpPr>
        <p:spPr bwMode="auto">
          <a:xfrm>
            <a:off x="576301" y="3301779"/>
            <a:ext cx="7812101" cy="64633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06C75"/>
                </a:solidFill>
                <a:effectLst/>
                <a:latin typeface="JetBrains Mono"/>
              </a:rPr>
              <a:t>h1</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a:ln>
                  <a:noFill/>
                </a:ln>
                <a:solidFill>
                  <a:srgbClr val="56B6C2"/>
                </a:solidFill>
                <a:effectLst/>
                <a:latin typeface="JetBrains Mono"/>
              </a:rPr>
              <a:t>id</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'questions' </a:t>
            </a:r>
            <a:r>
              <a:rPr kumimoji="0" lang="en-US" altLang="en-US" sz="1800" b="0" i="1" u="none" strike="noStrike" cap="none" normalizeH="0" baseline="0" dirty="0">
                <a:ln>
                  <a:noFill/>
                </a:ln>
                <a:solidFill>
                  <a:srgbClr val="56B6C2"/>
                </a:solidFill>
                <a:effectLst/>
                <a:latin typeface="JetBrains Mono"/>
              </a:rPr>
              <a:t>data-questions</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762C6"/>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9762C6"/>
                </a:solidFill>
                <a:effectLst/>
                <a:latin typeface="JetBrains Mono"/>
              </a:rPr>
              <a:t>questions</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Here comes the question ?</a:t>
            </a:r>
            <a:br>
              <a:rPr kumimoji="0" lang="en-US" altLang="en-US" sz="1800" b="0" i="0" u="none" strike="noStrike" cap="none" normalizeH="0" baseline="0" dirty="0">
                <a:ln>
                  <a:noFill/>
                </a:ln>
                <a:solidFill>
                  <a:srgbClr val="E6C07B"/>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839D62E-14E1-437E-AFB3-869C943E7B4D}"/>
              </a:ext>
            </a:extLst>
          </p:cNvPr>
          <p:cNvSpPr txBox="1"/>
          <p:nvPr/>
        </p:nvSpPr>
        <p:spPr>
          <a:xfrm>
            <a:off x="899032" y="1352390"/>
            <a:ext cx="8898111"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We will give any element in our PUG file an extra attribute called data-questions</a:t>
            </a:r>
          </a:p>
        </p:txBody>
      </p:sp>
      <p:sp>
        <p:nvSpPr>
          <p:cNvPr id="7" name="Rectangle 6">
            <a:extLst>
              <a:ext uri="{FF2B5EF4-FFF2-40B4-BE49-F238E27FC236}">
                <a16:creationId xmlns:a16="http://schemas.microsoft.com/office/drawing/2014/main" id="{E1B08898-0475-42AE-BE33-D76923894C48}"/>
              </a:ext>
            </a:extLst>
          </p:cNvPr>
          <p:cNvSpPr/>
          <p:nvPr/>
        </p:nvSpPr>
        <p:spPr>
          <a:xfrm>
            <a:off x="781210" y="2267384"/>
            <a:ext cx="6096000" cy="646331"/>
          </a:xfrm>
          <a:prstGeom prst="rect">
            <a:avLst/>
          </a:prstGeom>
        </p:spPr>
        <p:txBody>
          <a:bodyPr>
            <a:spAutoFit/>
          </a:bodyPr>
          <a:lstStyle/>
          <a:p>
            <a:r>
              <a:rPr lang="en-US" sz="1800" dirty="0">
                <a:gradFill>
                  <a:gsLst>
                    <a:gs pos="2917">
                      <a:schemeClr val="tx1"/>
                    </a:gs>
                    <a:gs pos="30000">
                      <a:schemeClr val="tx1"/>
                    </a:gs>
                  </a:gsLst>
                  <a:lin ang="5400000" scaled="0"/>
                </a:gradFill>
              </a:rPr>
              <a:t>This is a special attribute where we can add the </a:t>
            </a:r>
            <a:r>
              <a:rPr lang="en-US" sz="1800" dirty="0">
                <a:solidFill>
                  <a:srgbClr val="0DBC00"/>
                </a:solidFill>
              </a:rPr>
              <a:t>data- </a:t>
            </a:r>
            <a:r>
              <a:rPr lang="en-US" sz="1800" dirty="0"/>
              <a:t>prefix and then get the data using </a:t>
            </a:r>
            <a:r>
              <a:rPr lang="en-US" sz="1800" dirty="0" err="1"/>
              <a:t>javascript</a:t>
            </a:r>
            <a:endParaRPr lang="en-US" sz="1800" dirty="0"/>
          </a:p>
        </p:txBody>
      </p:sp>
      <p:sp>
        <p:nvSpPr>
          <p:cNvPr id="10" name="Rectangle 9">
            <a:extLst>
              <a:ext uri="{FF2B5EF4-FFF2-40B4-BE49-F238E27FC236}">
                <a16:creationId xmlns:a16="http://schemas.microsoft.com/office/drawing/2014/main" id="{6662E4C6-E6D5-440C-877D-4F81B5587848}"/>
              </a:ext>
            </a:extLst>
          </p:cNvPr>
          <p:cNvSpPr/>
          <p:nvPr/>
        </p:nvSpPr>
        <p:spPr>
          <a:xfrm>
            <a:off x="695405" y="4417632"/>
            <a:ext cx="6096000" cy="646331"/>
          </a:xfrm>
          <a:prstGeom prst="rect">
            <a:avLst/>
          </a:prstGeom>
        </p:spPr>
        <p:txBody>
          <a:bodyPr>
            <a:spAutoFit/>
          </a:bodyPr>
          <a:lstStyle/>
          <a:p>
            <a:r>
              <a:rPr lang="en-US" sz="1800" dirty="0">
                <a:gradFill>
                  <a:gsLst>
                    <a:gs pos="2917">
                      <a:schemeClr val="tx1"/>
                    </a:gs>
                    <a:gs pos="30000">
                      <a:schemeClr val="tx1"/>
                    </a:gs>
                  </a:gsLst>
                  <a:lin ang="5400000" scaled="0"/>
                </a:gradFill>
              </a:rPr>
              <a:t>We use simple </a:t>
            </a:r>
            <a:r>
              <a:rPr lang="en-US" sz="1800" dirty="0" err="1">
                <a:gradFill>
                  <a:gsLst>
                    <a:gs pos="2917">
                      <a:schemeClr val="tx1"/>
                    </a:gs>
                    <a:gs pos="30000">
                      <a:schemeClr val="tx1"/>
                    </a:gs>
                  </a:gsLst>
                  <a:lin ang="5400000" scaled="0"/>
                </a:gradFill>
              </a:rPr>
              <a:t>javascript</a:t>
            </a:r>
            <a:r>
              <a:rPr lang="en-US" sz="1800" dirty="0">
                <a:gradFill>
                  <a:gsLst>
                    <a:gs pos="2917">
                      <a:schemeClr val="tx1"/>
                    </a:gs>
                    <a:gs pos="30000">
                      <a:schemeClr val="tx1"/>
                    </a:gs>
                  </a:gsLst>
                  <a:lin ang="5400000" scaled="0"/>
                </a:gradFill>
              </a:rPr>
              <a:t> to inject the questions variable, we had just rendered into this attribute</a:t>
            </a:r>
            <a:endParaRPr lang="en-US" sz="1800" dirty="0"/>
          </a:p>
        </p:txBody>
      </p:sp>
    </p:spTree>
    <p:extLst>
      <p:ext uri="{BB962C8B-B14F-4D97-AF65-F5344CB8AC3E}">
        <p14:creationId xmlns:p14="http://schemas.microsoft.com/office/powerpoint/2010/main" val="14799547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We need FRONT END </a:t>
            </a:r>
            <a:r>
              <a:rPr lang="en-US" dirty="0" err="1">
                <a:solidFill>
                  <a:srgbClr val="00B050"/>
                </a:solidFill>
              </a:rPr>
              <a:t>Javascript</a:t>
            </a:r>
            <a:endParaRPr lang="en-US" dirty="0">
              <a:solidFill>
                <a:srgbClr val="00B050"/>
              </a:solidFill>
            </a:endParaRPr>
          </a:p>
        </p:txBody>
      </p:sp>
      <p:sp>
        <p:nvSpPr>
          <p:cNvPr id="6" name="TextBox 5">
            <a:extLst>
              <a:ext uri="{FF2B5EF4-FFF2-40B4-BE49-F238E27FC236}">
                <a16:creationId xmlns:a16="http://schemas.microsoft.com/office/drawing/2014/main" id="{D839D62E-14E1-437E-AFB3-869C943E7B4D}"/>
              </a:ext>
            </a:extLst>
          </p:cNvPr>
          <p:cNvSpPr txBox="1"/>
          <p:nvPr/>
        </p:nvSpPr>
        <p:spPr>
          <a:xfrm>
            <a:off x="660827" y="1255417"/>
            <a:ext cx="8898111" cy="5232202"/>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We need JS for the Starting Page</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When the user clicks on start game we want to save his name and initial score</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Then open the next page</a:t>
            </a:r>
          </a:p>
          <a:p>
            <a:pPr algn="l"/>
            <a:endParaRPr lang="en-US" sz="2000" dirty="0">
              <a:gradFill>
                <a:gsLst>
                  <a:gs pos="2917">
                    <a:schemeClr val="tx1"/>
                  </a:gs>
                  <a:gs pos="30000">
                    <a:schemeClr val="tx1"/>
                  </a:gs>
                </a:gsLst>
                <a:lin ang="5400000" scaled="0"/>
              </a:gradFill>
            </a:endParaRPr>
          </a:p>
          <a:p>
            <a:r>
              <a:rPr lang="en-US" sz="2000" b="1" dirty="0">
                <a:gradFill>
                  <a:gsLst>
                    <a:gs pos="2917">
                      <a:schemeClr val="tx1"/>
                    </a:gs>
                    <a:gs pos="30000">
                      <a:schemeClr val="tx1"/>
                    </a:gs>
                  </a:gsLst>
                  <a:lin ang="5400000" scaled="0"/>
                </a:gradFill>
              </a:rPr>
              <a:t>We need JS for the Game Page</a:t>
            </a:r>
          </a:p>
          <a:p>
            <a:pPr marL="342900" indent="-342900">
              <a:buFont typeface="Arial" panose="020B0604020202020204" pitchFamily="34" charset="0"/>
              <a:buChar char="•"/>
            </a:pPr>
            <a:r>
              <a:rPr lang="en-US" sz="2000" dirty="0">
                <a:gradFill>
                  <a:gsLst>
                    <a:gs pos="2917">
                      <a:schemeClr val="tx1"/>
                    </a:gs>
                    <a:gs pos="30000">
                      <a:schemeClr val="tx1"/>
                    </a:gs>
                  </a:gsLst>
                  <a:lin ang="5400000" scaled="0"/>
                </a:gradFill>
              </a:rPr>
              <a:t>We want to keep track of the points</a:t>
            </a:r>
          </a:p>
          <a:p>
            <a:pPr marL="342900" indent="-342900">
              <a:buFont typeface="Arial" panose="020B0604020202020204" pitchFamily="34" charset="0"/>
              <a:buChar char="•"/>
            </a:pPr>
            <a:r>
              <a:rPr lang="en-US" sz="2000" dirty="0">
                <a:gradFill>
                  <a:gsLst>
                    <a:gs pos="2917">
                      <a:schemeClr val="tx1"/>
                    </a:gs>
                    <a:gs pos="30000">
                      <a:schemeClr val="tx1"/>
                    </a:gs>
                  </a:gsLst>
                  <a:lin ang="5400000" scaled="0"/>
                </a:gradFill>
              </a:rPr>
              <a:t>We want to load and keep track of the questions</a:t>
            </a:r>
          </a:p>
          <a:p>
            <a:pPr marL="342900" indent="-342900">
              <a:buFont typeface="Arial" panose="020B0604020202020204" pitchFamily="34" charset="0"/>
              <a:buChar char="•"/>
            </a:pPr>
            <a:r>
              <a:rPr lang="en-US" sz="2000" dirty="0">
                <a:gradFill>
                  <a:gsLst>
                    <a:gs pos="2917">
                      <a:schemeClr val="tx1"/>
                    </a:gs>
                    <a:gs pos="30000">
                      <a:schemeClr val="tx1"/>
                    </a:gs>
                  </a:gsLst>
                  <a:lin ang="5400000" scaled="0"/>
                </a:gradFill>
              </a:rPr>
              <a:t>We want to change the score, question after each round</a:t>
            </a:r>
          </a:p>
          <a:p>
            <a:pPr marL="342900" indent="-342900">
              <a:buFont typeface="Arial" panose="020B0604020202020204" pitchFamily="34" charset="0"/>
              <a:buChar char="•"/>
            </a:pPr>
            <a:r>
              <a:rPr lang="en-US" sz="2000" dirty="0">
                <a:gradFill>
                  <a:gsLst>
                    <a:gs pos="2917">
                      <a:schemeClr val="tx1"/>
                    </a:gs>
                    <a:gs pos="30000">
                      <a:schemeClr val="tx1"/>
                    </a:gs>
                  </a:gsLst>
                  <a:lin ang="5400000" scaled="0"/>
                </a:gradFill>
              </a:rPr>
              <a:t>We want to validate the player’s answers and act accordingly</a:t>
            </a:r>
          </a:p>
          <a:p>
            <a:endParaRPr lang="en-US" sz="2000" dirty="0">
              <a:gradFill>
                <a:gsLst>
                  <a:gs pos="2917">
                    <a:schemeClr val="tx1"/>
                  </a:gs>
                  <a:gs pos="30000">
                    <a:schemeClr val="tx1"/>
                  </a:gs>
                </a:gsLst>
                <a:lin ang="5400000" scaled="0"/>
              </a:gradFill>
            </a:endParaRPr>
          </a:p>
          <a:p>
            <a:endParaRPr lang="en-US" sz="2000" dirty="0">
              <a:gradFill>
                <a:gsLst>
                  <a:gs pos="2917">
                    <a:schemeClr val="tx1"/>
                  </a:gs>
                  <a:gs pos="30000">
                    <a:schemeClr val="tx1"/>
                  </a:gs>
                </a:gsLst>
                <a:lin ang="5400000" scaled="0"/>
              </a:gradFill>
            </a:endParaRPr>
          </a:p>
          <a:p>
            <a:endParaRPr lang="en-US" sz="2000" dirty="0">
              <a:gradFill>
                <a:gsLst>
                  <a:gs pos="2917">
                    <a:schemeClr val="tx1"/>
                  </a:gs>
                  <a:gs pos="30000">
                    <a:schemeClr val="tx1"/>
                  </a:gs>
                </a:gsLst>
                <a:lin ang="5400000" scaled="0"/>
              </a:gradFill>
            </a:endParaRPr>
          </a:p>
          <a:p>
            <a:r>
              <a:rPr lang="en-US" sz="2000" b="1" dirty="0">
                <a:gradFill>
                  <a:gsLst>
                    <a:gs pos="2917">
                      <a:schemeClr val="tx1"/>
                    </a:gs>
                    <a:gs pos="30000">
                      <a:schemeClr val="tx1"/>
                    </a:gs>
                  </a:gsLst>
                  <a:lin ang="5400000" scaled="0"/>
                </a:gradFill>
              </a:rPr>
              <a:t>We need JS for the Game Over Page</a:t>
            </a:r>
          </a:p>
          <a:p>
            <a:pPr marL="342900" indent="-342900">
              <a:buFont typeface="Arial" panose="020B0604020202020204" pitchFamily="34" charset="0"/>
              <a:buChar char="•"/>
            </a:pPr>
            <a:r>
              <a:rPr lang="en-US" sz="2000" dirty="0">
                <a:gradFill>
                  <a:gsLst>
                    <a:gs pos="2917">
                      <a:schemeClr val="tx1"/>
                    </a:gs>
                    <a:gs pos="30000">
                      <a:schemeClr val="tx1"/>
                    </a:gs>
                  </a:gsLst>
                  <a:lin ang="5400000" scaled="0"/>
                </a:gradFill>
              </a:rPr>
              <a:t>We want to load the player’s score</a:t>
            </a:r>
          </a:p>
          <a:p>
            <a:endParaRPr lang="en-US" sz="2000" dirty="0">
              <a:gradFill>
                <a:gsLst>
                  <a:gs pos="2917">
                    <a:schemeClr val="tx1"/>
                  </a:gs>
                  <a:gs pos="30000">
                    <a:schemeClr val="tx1"/>
                  </a:gs>
                </a:gsLst>
                <a:lin ang="5400000" scaled="0"/>
              </a:gradFill>
            </a:endParaRPr>
          </a:p>
          <a:p>
            <a:pPr algn="l"/>
            <a:endParaRPr lang="en-US" sz="2000" dirty="0">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5203C9B3-1D47-4B16-9F13-B3413EA9B1F1}"/>
              </a:ext>
            </a:extLst>
          </p:cNvPr>
          <p:cNvSpPr txBox="1"/>
          <p:nvPr/>
        </p:nvSpPr>
        <p:spPr>
          <a:xfrm>
            <a:off x="660827" y="6300908"/>
            <a:ext cx="9674198" cy="307361"/>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We need 3 </a:t>
            </a:r>
            <a:r>
              <a:rPr lang="en-US" sz="2000" dirty="0">
                <a:solidFill>
                  <a:srgbClr val="0DBC00"/>
                </a:solidFill>
              </a:rPr>
              <a:t>JS</a:t>
            </a:r>
            <a:r>
              <a:rPr lang="en-US" sz="2000" dirty="0">
                <a:gradFill>
                  <a:gsLst>
                    <a:gs pos="2917">
                      <a:schemeClr val="tx1"/>
                    </a:gs>
                    <a:gs pos="30000">
                      <a:schemeClr val="tx1"/>
                    </a:gs>
                  </a:gsLst>
                  <a:lin ang="5400000" scaled="0"/>
                </a:gradFill>
              </a:rPr>
              <a:t> files for 3 </a:t>
            </a:r>
            <a:r>
              <a:rPr lang="en-US" sz="2000" dirty="0">
                <a:solidFill>
                  <a:srgbClr val="0DBC00"/>
                </a:solidFill>
              </a:rPr>
              <a:t>Pug</a:t>
            </a:r>
            <a:r>
              <a:rPr lang="en-US" sz="2000" dirty="0">
                <a:gradFill>
                  <a:gsLst>
                    <a:gs pos="2917">
                      <a:schemeClr val="tx1"/>
                    </a:gs>
                    <a:gs pos="30000">
                      <a:schemeClr val="tx1"/>
                    </a:gs>
                  </a:gsLst>
                  <a:lin ang="5400000" scaled="0"/>
                </a:gradFill>
              </a:rPr>
              <a:t> files</a:t>
            </a:r>
          </a:p>
        </p:txBody>
      </p:sp>
    </p:spTree>
    <p:extLst>
      <p:ext uri="{BB962C8B-B14F-4D97-AF65-F5344CB8AC3E}">
        <p14:creationId xmlns:p14="http://schemas.microsoft.com/office/powerpoint/2010/main" val="7397089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Resources…</a:t>
            </a:r>
          </a:p>
        </p:txBody>
      </p:sp>
      <p:sp>
        <p:nvSpPr>
          <p:cNvPr id="6" name="TextBox 5">
            <a:extLst>
              <a:ext uri="{FF2B5EF4-FFF2-40B4-BE49-F238E27FC236}">
                <a16:creationId xmlns:a16="http://schemas.microsoft.com/office/drawing/2014/main" id="{D839D62E-14E1-437E-AFB3-869C943E7B4D}"/>
              </a:ext>
            </a:extLst>
          </p:cNvPr>
          <p:cNvSpPr txBox="1"/>
          <p:nvPr/>
        </p:nvSpPr>
        <p:spPr>
          <a:xfrm>
            <a:off x="599355" y="1047949"/>
            <a:ext cx="8898111" cy="6155531"/>
          </a:xfrm>
          <a:prstGeom prst="rect">
            <a:avLst/>
          </a:prstGeom>
          <a:noFill/>
        </p:spPr>
        <p:txBody>
          <a:bodyPr wrap="square" lIns="0" tIns="0" rIns="0" bIns="0" rtlCol="0">
            <a:spAutoFit/>
          </a:bodyPr>
          <a:lstStyle/>
          <a:p>
            <a:r>
              <a:rPr lang="en-US" sz="2000" b="1" u="sng" dirty="0" err="1">
                <a:gradFill>
                  <a:gsLst>
                    <a:gs pos="2917">
                      <a:schemeClr val="tx1"/>
                    </a:gs>
                    <a:gs pos="30000">
                      <a:schemeClr val="tx1"/>
                    </a:gs>
                  </a:gsLst>
                  <a:lin ang="5400000" scaled="0"/>
                </a:gradFill>
              </a:rPr>
              <a:t>Github</a:t>
            </a:r>
            <a:endParaRPr lang="en-US" sz="2000" b="1" u="sng" dirty="0">
              <a:gradFill>
                <a:gsLst>
                  <a:gs pos="2917">
                    <a:schemeClr val="tx1"/>
                  </a:gs>
                  <a:gs pos="30000">
                    <a:schemeClr val="tx1"/>
                  </a:gs>
                </a:gsLst>
                <a:lin ang="5400000" scaled="0"/>
              </a:gradFill>
            </a:endParaRPr>
          </a:p>
          <a:p>
            <a:r>
              <a:rPr lang="en-US" sz="2000" dirty="0">
                <a:gradFill>
                  <a:gsLst>
                    <a:gs pos="2917">
                      <a:schemeClr val="tx1"/>
                    </a:gs>
                    <a:gs pos="30000">
                      <a:schemeClr val="tx1"/>
                    </a:gs>
                  </a:gsLst>
                  <a:lin ang="5400000" scaled="0"/>
                </a:gradFill>
                <a:hlinkClick r:id="rId2"/>
              </a:rPr>
              <a:t>https://www.youtube.com/watch?v=3RjQznt-8kE&amp;list=PL4cUxeGkcC9goXbgTDQ0n_4TBzOO0ocPR</a:t>
            </a:r>
            <a:endParaRPr lang="en-US" sz="2000" dirty="0">
              <a:gradFill>
                <a:gsLst>
                  <a:gs pos="2917">
                    <a:schemeClr val="tx1"/>
                  </a:gs>
                  <a:gs pos="30000">
                    <a:schemeClr val="tx1"/>
                  </a:gs>
                </a:gsLst>
                <a:lin ang="5400000" scaled="0"/>
              </a:gradFill>
            </a:endParaRPr>
          </a:p>
          <a:p>
            <a:endParaRPr lang="en-US" sz="2000" dirty="0">
              <a:gradFill>
                <a:gsLst>
                  <a:gs pos="2917">
                    <a:schemeClr val="tx1"/>
                  </a:gs>
                  <a:gs pos="30000">
                    <a:schemeClr val="tx1"/>
                  </a:gs>
                </a:gsLst>
                <a:lin ang="5400000" scaled="0"/>
              </a:gradFill>
            </a:endParaRPr>
          </a:p>
          <a:p>
            <a:r>
              <a:rPr lang="en-US" sz="2000" b="1" u="sng" dirty="0" err="1">
                <a:gradFill>
                  <a:gsLst>
                    <a:gs pos="2917">
                      <a:schemeClr val="tx1"/>
                    </a:gs>
                    <a:gs pos="30000">
                      <a:schemeClr val="tx1"/>
                    </a:gs>
                  </a:gsLst>
                  <a:lin ang="5400000" scaled="0"/>
                </a:gradFill>
              </a:rPr>
              <a:t>Node+Express</a:t>
            </a:r>
            <a:endParaRPr lang="en-US" sz="2000" b="1" u="sng" dirty="0">
              <a:gradFill>
                <a:gsLst>
                  <a:gs pos="2917">
                    <a:schemeClr val="tx1"/>
                  </a:gs>
                  <a:gs pos="30000">
                    <a:schemeClr val="tx1"/>
                  </a:gs>
                </a:gsLst>
                <a:lin ang="5400000" scaled="0"/>
              </a:gradFill>
            </a:endParaRPr>
          </a:p>
          <a:p>
            <a:r>
              <a:rPr lang="en-US" sz="2000" u="sng" dirty="0">
                <a:gradFill>
                  <a:gsLst>
                    <a:gs pos="2917">
                      <a:schemeClr val="tx1"/>
                    </a:gs>
                    <a:gs pos="30000">
                      <a:schemeClr val="tx1"/>
                    </a:gs>
                  </a:gsLst>
                  <a:lin ang="5400000" scaled="0"/>
                </a:gradFill>
                <a:hlinkClick r:id="rId3"/>
              </a:rPr>
              <a:t>https://www.youtube.com/watch?v=zjb-D2cQrvI&amp;list=PLakAmVjYWIY6pmQi-1ef-3PfXuBtqbvA-</a:t>
            </a:r>
            <a:endParaRPr lang="en-US" sz="2000" u="sng" dirty="0">
              <a:gradFill>
                <a:gsLst>
                  <a:gs pos="2917">
                    <a:schemeClr val="tx1"/>
                  </a:gs>
                  <a:gs pos="30000">
                    <a:schemeClr val="tx1"/>
                  </a:gs>
                </a:gsLst>
                <a:lin ang="5400000" scaled="0"/>
              </a:gradFill>
            </a:endParaRPr>
          </a:p>
          <a:p>
            <a:endParaRPr lang="en-US" sz="2000" b="1" u="sng" dirty="0">
              <a:gradFill>
                <a:gsLst>
                  <a:gs pos="2917">
                    <a:schemeClr val="tx1"/>
                  </a:gs>
                  <a:gs pos="30000">
                    <a:schemeClr val="tx1"/>
                  </a:gs>
                </a:gsLst>
                <a:lin ang="5400000" scaled="0"/>
              </a:gradFill>
            </a:endParaRPr>
          </a:p>
          <a:p>
            <a:endParaRPr lang="en-US" sz="2000" dirty="0">
              <a:gradFill>
                <a:gsLst>
                  <a:gs pos="2917">
                    <a:schemeClr val="tx1"/>
                  </a:gs>
                  <a:gs pos="30000">
                    <a:schemeClr val="tx1"/>
                  </a:gs>
                </a:gsLst>
                <a:lin ang="5400000" scaled="0"/>
              </a:gradFill>
            </a:endParaRPr>
          </a:p>
          <a:p>
            <a:r>
              <a:rPr lang="en-US" sz="2000" b="1" u="sng" dirty="0">
                <a:gradFill>
                  <a:gsLst>
                    <a:gs pos="2917">
                      <a:schemeClr val="tx1"/>
                    </a:gs>
                    <a:gs pos="30000">
                      <a:schemeClr val="tx1"/>
                    </a:gs>
                  </a:gsLst>
                  <a:lin ang="5400000" scaled="0"/>
                </a:gradFill>
              </a:rPr>
              <a:t>Pug</a:t>
            </a:r>
          </a:p>
          <a:p>
            <a:r>
              <a:rPr lang="en-US" sz="2000" dirty="0">
                <a:gradFill>
                  <a:gsLst>
                    <a:gs pos="2917">
                      <a:schemeClr val="tx1"/>
                    </a:gs>
                    <a:gs pos="30000">
                      <a:schemeClr val="tx1"/>
                    </a:gs>
                  </a:gsLst>
                  <a:lin ang="5400000" scaled="0"/>
                </a:gradFill>
                <a:hlinkClick r:id="rId4"/>
              </a:rPr>
              <a:t>https://www.youtube.com/watch?v=kt3cEjjkCZA</a:t>
            </a:r>
            <a:endParaRPr lang="en-US" sz="2000" dirty="0">
              <a:gradFill>
                <a:gsLst>
                  <a:gs pos="2917">
                    <a:schemeClr val="tx1"/>
                  </a:gs>
                  <a:gs pos="30000">
                    <a:schemeClr val="tx1"/>
                  </a:gs>
                </a:gsLst>
                <a:lin ang="5400000" scaled="0"/>
              </a:gradFill>
            </a:endParaRPr>
          </a:p>
          <a:p>
            <a:endParaRPr lang="en-US" sz="2000" dirty="0">
              <a:gradFill>
                <a:gsLst>
                  <a:gs pos="2917">
                    <a:schemeClr val="tx1"/>
                  </a:gs>
                  <a:gs pos="30000">
                    <a:schemeClr val="tx1"/>
                  </a:gs>
                </a:gsLst>
                <a:lin ang="5400000" scaled="0"/>
              </a:gradFill>
            </a:endParaRPr>
          </a:p>
          <a:p>
            <a:r>
              <a:rPr lang="en-US" sz="2000" b="1" u="sng" dirty="0" err="1">
                <a:gradFill>
                  <a:gsLst>
                    <a:gs pos="2917">
                      <a:schemeClr val="tx1"/>
                    </a:gs>
                    <a:gs pos="30000">
                      <a:schemeClr val="tx1"/>
                    </a:gs>
                  </a:gsLst>
                  <a:lin ang="5400000" scaled="0"/>
                </a:gradFill>
              </a:rPr>
              <a:t>Javascript</a:t>
            </a:r>
            <a:endParaRPr lang="en-US" sz="2000" b="1" u="sng" dirty="0">
              <a:gradFill>
                <a:gsLst>
                  <a:gs pos="2917">
                    <a:schemeClr val="tx1"/>
                  </a:gs>
                  <a:gs pos="30000">
                    <a:schemeClr val="tx1"/>
                  </a:gs>
                </a:gsLst>
                <a:lin ang="5400000" scaled="0"/>
              </a:gradFill>
            </a:endParaRPr>
          </a:p>
          <a:p>
            <a:r>
              <a:rPr lang="en-US" sz="2000" u="sng" dirty="0">
                <a:gradFill>
                  <a:gsLst>
                    <a:gs pos="2917">
                      <a:schemeClr val="tx1"/>
                    </a:gs>
                    <a:gs pos="30000">
                      <a:schemeClr val="tx1"/>
                    </a:gs>
                  </a:gsLst>
                  <a:lin ang="5400000" scaled="0"/>
                </a:gradFill>
                <a:hlinkClick r:id="rId5"/>
              </a:rPr>
              <a:t>https://www.youtube.com/watch?v=W6NZfCO5SIk&amp;t=38s</a:t>
            </a:r>
            <a:endParaRPr lang="en-US" sz="2000" u="sng" dirty="0">
              <a:gradFill>
                <a:gsLst>
                  <a:gs pos="2917">
                    <a:schemeClr val="tx1"/>
                  </a:gs>
                  <a:gs pos="30000">
                    <a:schemeClr val="tx1"/>
                  </a:gs>
                </a:gsLst>
                <a:lin ang="5400000" scaled="0"/>
              </a:gradFill>
            </a:endParaRPr>
          </a:p>
          <a:p>
            <a:endParaRPr lang="en-US" sz="2000" b="1" u="sng" dirty="0">
              <a:gradFill>
                <a:gsLst>
                  <a:gs pos="2917">
                    <a:schemeClr val="tx1"/>
                  </a:gs>
                  <a:gs pos="30000">
                    <a:schemeClr val="tx1"/>
                  </a:gs>
                </a:gsLst>
                <a:lin ang="5400000" scaled="0"/>
              </a:gradFill>
            </a:endParaRPr>
          </a:p>
          <a:p>
            <a:endParaRPr lang="en-US" sz="2000" b="1" u="sng" dirty="0">
              <a:gradFill>
                <a:gsLst>
                  <a:gs pos="2917">
                    <a:schemeClr val="tx1"/>
                  </a:gs>
                  <a:gs pos="30000">
                    <a:schemeClr val="tx1"/>
                  </a:gs>
                </a:gsLst>
                <a:lin ang="5400000" scaled="0"/>
              </a:gradFill>
            </a:endParaRPr>
          </a:p>
          <a:p>
            <a:r>
              <a:rPr lang="en-US" sz="2000" b="1" u="sng" dirty="0">
                <a:gradFill>
                  <a:gsLst>
                    <a:gs pos="2917">
                      <a:schemeClr val="tx1"/>
                    </a:gs>
                    <a:gs pos="30000">
                      <a:schemeClr val="tx1"/>
                    </a:gs>
                  </a:gsLst>
                  <a:lin ang="5400000" scaled="0"/>
                </a:gradFill>
              </a:rPr>
              <a:t>HTML CSS</a:t>
            </a:r>
          </a:p>
          <a:p>
            <a:r>
              <a:rPr lang="en-US" sz="2000" u="sng" dirty="0">
                <a:gradFill>
                  <a:gsLst>
                    <a:gs pos="2917">
                      <a:schemeClr val="tx1"/>
                    </a:gs>
                    <a:gs pos="30000">
                      <a:schemeClr val="tx1"/>
                    </a:gs>
                  </a:gsLst>
                  <a:lin ang="5400000" scaled="0"/>
                </a:gradFill>
                <a:hlinkClick r:id="rId6"/>
              </a:rPr>
              <a:t>https://www.youtube.com/watch?v=qz0aGYrrlhU&amp;t=12s</a:t>
            </a:r>
            <a:endParaRPr lang="en-US" sz="2000" u="sng" dirty="0">
              <a:gradFill>
                <a:gsLst>
                  <a:gs pos="2917">
                    <a:schemeClr val="tx1"/>
                  </a:gs>
                  <a:gs pos="30000">
                    <a:schemeClr val="tx1"/>
                  </a:gs>
                </a:gsLst>
                <a:lin ang="5400000" scaled="0"/>
              </a:gradFill>
            </a:endParaRPr>
          </a:p>
          <a:p>
            <a:endParaRPr lang="en-US" sz="2000" u="sng" dirty="0">
              <a:gradFill>
                <a:gsLst>
                  <a:gs pos="2917">
                    <a:schemeClr val="tx1"/>
                  </a:gs>
                  <a:gs pos="30000">
                    <a:schemeClr val="tx1"/>
                  </a:gs>
                </a:gsLst>
                <a:lin ang="5400000" scaled="0"/>
              </a:gradFill>
            </a:endParaRPr>
          </a:p>
          <a:p>
            <a:endParaRPr lang="en-US" sz="2000" b="1" u="sng"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979566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61772"/>
            <a:ext cx="6687457" cy="1261884"/>
          </a:xfrm>
        </p:spPr>
        <p:txBody>
          <a:bodyPr/>
          <a:lstStyle/>
          <a:p>
            <a:r>
              <a:rPr lang="en-US" sz="5400" dirty="0"/>
              <a:t>The </a:t>
            </a:r>
            <a:r>
              <a:rPr lang="en-US" sz="5400" dirty="0">
                <a:solidFill>
                  <a:srgbClr val="0DBC00"/>
                </a:solidFill>
              </a:rPr>
              <a:t>Road</a:t>
            </a:r>
            <a:r>
              <a:rPr lang="en-US" sz="5400" dirty="0"/>
              <a:t> To </a:t>
            </a:r>
            <a:r>
              <a:rPr lang="en-US" sz="5400" dirty="0">
                <a:solidFill>
                  <a:srgbClr val="0DBC00"/>
                </a:solidFill>
              </a:rPr>
              <a:t>Node</a:t>
            </a:r>
            <a:br>
              <a:rPr lang="en-US" sz="5400" dirty="0">
                <a:solidFill>
                  <a:srgbClr val="0DBC00"/>
                </a:solidFill>
              </a:rPr>
            </a:br>
            <a:r>
              <a:rPr lang="en-US" sz="2800" dirty="0">
                <a:solidFill>
                  <a:srgbClr val="0DBC00"/>
                </a:solidFill>
              </a:rPr>
              <a:t>(No theory – only practical)</a:t>
            </a:r>
          </a:p>
        </p:txBody>
      </p:sp>
      <p:pic>
        <p:nvPicPr>
          <p:cNvPr id="7" name="Picture 6">
            <a:extLst>
              <a:ext uri="{FF2B5EF4-FFF2-40B4-BE49-F238E27FC236}">
                <a16:creationId xmlns:a16="http://schemas.microsoft.com/office/drawing/2014/main" id="{7C38EF57-10CA-4F40-8645-46B4AF7C4721}"/>
              </a:ext>
            </a:extLst>
          </p:cNvPr>
          <p:cNvPicPr>
            <a:picLocks noChangeAspect="1"/>
          </p:cNvPicPr>
          <p:nvPr/>
        </p:nvPicPr>
        <p:blipFill>
          <a:blip r:embed="rId3"/>
          <a:stretch>
            <a:fillRect/>
          </a:stretch>
        </p:blipFill>
        <p:spPr>
          <a:xfrm>
            <a:off x="6585857" y="65314"/>
            <a:ext cx="3897086" cy="3897086"/>
          </a:xfrm>
          <a:prstGeom prst="rect">
            <a:avLst/>
          </a:prstGeom>
        </p:spPr>
      </p:pic>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345821" y="370381"/>
            <a:ext cx="4161981" cy="553998"/>
          </a:xfrm>
        </p:spPr>
        <p:txBody>
          <a:bodyPr/>
          <a:lstStyle/>
          <a:p>
            <a:r>
              <a:rPr lang="en-US" dirty="0">
                <a:solidFill>
                  <a:srgbClr val="00B050"/>
                </a:solidFill>
              </a:rPr>
              <a:t>NPM </a:t>
            </a:r>
            <a:r>
              <a:rPr lang="en-US" sz="1400" dirty="0"/>
              <a:t>(Node Package Manager)</a:t>
            </a:r>
            <a:r>
              <a:rPr lang="en-US" dirty="0"/>
              <a:t> </a:t>
            </a:r>
            <a:endParaRPr lang="en-US" dirty="0">
              <a:solidFill>
                <a:srgbClr val="00B050"/>
              </a:solidFill>
            </a:endParaRPr>
          </a:p>
        </p:txBody>
      </p:sp>
      <p:sp>
        <p:nvSpPr>
          <p:cNvPr id="4" name="TextBox 3">
            <a:extLst>
              <a:ext uri="{FF2B5EF4-FFF2-40B4-BE49-F238E27FC236}">
                <a16:creationId xmlns:a16="http://schemas.microsoft.com/office/drawing/2014/main" id="{4DFFA675-1383-45D8-B0CA-D805D40688A0}"/>
              </a:ext>
            </a:extLst>
          </p:cNvPr>
          <p:cNvSpPr txBox="1"/>
          <p:nvPr/>
        </p:nvSpPr>
        <p:spPr>
          <a:xfrm>
            <a:off x="345821" y="1352390"/>
            <a:ext cx="4525856" cy="1702004"/>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b="1" dirty="0">
                <a:gradFill>
                  <a:gsLst>
                    <a:gs pos="2917">
                      <a:schemeClr val="tx1"/>
                    </a:gs>
                    <a:gs pos="30000">
                      <a:schemeClr val="tx1"/>
                    </a:gs>
                  </a:gsLst>
                  <a:lin ang="5400000" scaled="0"/>
                </a:gradFill>
              </a:rPr>
              <a:t>Package Manager </a:t>
            </a:r>
            <a:r>
              <a:rPr lang="en-US" sz="2000" dirty="0">
                <a:gradFill>
                  <a:gsLst>
                    <a:gs pos="2917">
                      <a:schemeClr val="tx1"/>
                    </a:gs>
                    <a:gs pos="30000">
                      <a:schemeClr val="tx1"/>
                    </a:gs>
                  </a:gsLst>
                  <a:lin ang="5400000" scaled="0"/>
                </a:gradFill>
              </a:rPr>
              <a:t>for </a:t>
            </a:r>
            <a:r>
              <a:rPr lang="en-US" sz="2000" dirty="0" err="1">
                <a:gradFill>
                  <a:gsLst>
                    <a:gs pos="2917">
                      <a:schemeClr val="tx1"/>
                    </a:gs>
                    <a:gs pos="30000">
                      <a:schemeClr val="tx1"/>
                    </a:gs>
                  </a:gsLst>
                  <a:lin ang="5400000" scaled="0"/>
                </a:gradFill>
              </a:rPr>
              <a:t>Javascript</a:t>
            </a:r>
            <a:endParaRPr lang="en-US" sz="200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b="1" dirty="0" err="1"/>
              <a:t>npm</a:t>
            </a:r>
            <a:r>
              <a:rPr lang="en-US" dirty="0"/>
              <a:t> is the world's largest </a:t>
            </a:r>
            <a:r>
              <a:rPr lang="en-US" b="1" dirty="0"/>
              <a:t>Software Registry</a:t>
            </a:r>
          </a:p>
          <a:p>
            <a:pPr marL="342900" indent="-342900">
              <a:buFont typeface="Arial" panose="020B0604020202020204" pitchFamily="34" charset="0"/>
              <a:buChar char="•"/>
            </a:pPr>
            <a:r>
              <a:rPr lang="fr-FR" dirty="0"/>
              <a:t> </a:t>
            </a:r>
            <a:r>
              <a:rPr lang="fr-FR" dirty="0" err="1"/>
              <a:t>contains</a:t>
            </a:r>
            <a:r>
              <a:rPr lang="fr-FR" dirty="0"/>
              <a:t> over 800,000 </a:t>
            </a:r>
            <a:r>
              <a:rPr lang="fr-FR" b="1" dirty="0"/>
              <a:t>code packages</a:t>
            </a:r>
          </a:p>
          <a:p>
            <a:pPr marL="342900" indent="-342900">
              <a:buFont typeface="Arial" panose="020B0604020202020204" pitchFamily="34" charset="0"/>
              <a:buChar char="•"/>
            </a:pPr>
            <a:r>
              <a:rPr lang="en-US" b="1" dirty="0" err="1"/>
              <a:t>npm</a:t>
            </a:r>
            <a:r>
              <a:rPr lang="en-US" dirty="0"/>
              <a:t> is installed with </a:t>
            </a:r>
            <a:r>
              <a:rPr lang="en-US" b="1" dirty="0"/>
              <a:t>Node.js</a:t>
            </a:r>
          </a:p>
          <a:p>
            <a:pPr marL="342900" indent="-342900">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BEE9C13B-2BD1-4436-9AE5-9D4D7BE24286}"/>
              </a:ext>
            </a:extLst>
          </p:cNvPr>
          <p:cNvSpPr txBox="1"/>
          <p:nvPr/>
        </p:nvSpPr>
        <p:spPr>
          <a:xfrm>
            <a:off x="249682" y="3926685"/>
            <a:ext cx="4360737" cy="162967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t>All </a:t>
            </a:r>
            <a:r>
              <a:rPr lang="en-US" b="1" dirty="0" err="1"/>
              <a:t>npm</a:t>
            </a:r>
            <a:r>
              <a:rPr lang="en-US" dirty="0"/>
              <a:t> packages are defined in files called </a:t>
            </a:r>
            <a:r>
              <a:rPr lang="en-US" b="1" dirty="0" err="1"/>
              <a:t>package.json</a:t>
            </a:r>
            <a:endParaRPr lang="en-US" b="1" dirty="0"/>
          </a:p>
          <a:p>
            <a:pPr marL="285750" indent="-285750">
              <a:buFont typeface="Arial" panose="020B0604020202020204" pitchFamily="34" charset="0"/>
              <a:buChar char="•"/>
            </a:pPr>
            <a:r>
              <a:rPr lang="en-US" dirty="0"/>
              <a:t>The content of </a:t>
            </a:r>
            <a:r>
              <a:rPr lang="en-US" dirty="0" err="1"/>
              <a:t>package.json</a:t>
            </a:r>
            <a:r>
              <a:rPr lang="en-US" dirty="0"/>
              <a:t> must be written in </a:t>
            </a:r>
            <a:r>
              <a:rPr lang="en-US" b="1" dirty="0"/>
              <a:t>JSON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descr="Essential Tooling for Javascript Developers: NPM In-Depth | by Alok Sharma  | The Startup | Medium">
            <a:extLst>
              <a:ext uri="{FF2B5EF4-FFF2-40B4-BE49-F238E27FC236}">
                <a16:creationId xmlns:a16="http://schemas.microsoft.com/office/drawing/2014/main" id="{C941E8D5-B615-4983-9EF7-4F2E6B8BC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701" y="1614553"/>
            <a:ext cx="5310438" cy="287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840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We need a way to save the user’s game data…</a:t>
            </a:r>
          </a:p>
        </p:txBody>
      </p:sp>
      <p:sp>
        <p:nvSpPr>
          <p:cNvPr id="4" name="Rectangle 2">
            <a:extLst>
              <a:ext uri="{FF2B5EF4-FFF2-40B4-BE49-F238E27FC236}">
                <a16:creationId xmlns:a16="http://schemas.microsoft.com/office/drawing/2014/main" id="{C8AD3ED5-C95D-45F7-A8A6-09133CEE2607}"/>
              </a:ext>
            </a:extLst>
          </p:cNvPr>
          <p:cNvSpPr>
            <a:spLocks noChangeArrowheads="1"/>
          </p:cNvSpPr>
          <p:nvPr/>
        </p:nvSpPr>
        <p:spPr bwMode="auto">
          <a:xfrm>
            <a:off x="587829" y="2465848"/>
            <a:ext cx="7310014" cy="10772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FCFAFA"/>
                </a:solidFill>
                <a:effectLst/>
                <a:latin typeface="JetBrains Mono"/>
              </a:rPr>
              <a:t>localStorage</a:t>
            </a:r>
            <a:r>
              <a:rPr kumimoji="0" lang="en-US" altLang="en-US" sz="3200" b="0" i="0" u="none" strike="noStrike" cap="none" normalizeH="0" baseline="0" dirty="0" err="1">
                <a:ln>
                  <a:noFill/>
                </a:ln>
                <a:solidFill>
                  <a:srgbClr val="9DA5B4"/>
                </a:solidFill>
                <a:effectLst/>
                <a:latin typeface="JetBrains Mono"/>
              </a:rPr>
              <a:t>.</a:t>
            </a:r>
            <a:r>
              <a:rPr kumimoji="0" lang="en-US" altLang="en-US" sz="3200" b="0" i="0" u="none" strike="noStrike" cap="none" normalizeH="0" baseline="0" dirty="0" err="1">
                <a:ln>
                  <a:noFill/>
                </a:ln>
                <a:solidFill>
                  <a:srgbClr val="98C379"/>
                </a:solidFill>
                <a:effectLst/>
                <a:latin typeface="JetBrains Mono"/>
              </a:rPr>
              <a:t>setItem</a:t>
            </a:r>
            <a:r>
              <a:rPr kumimoji="0" lang="en-US" altLang="en-US" sz="3200" b="0" i="0" u="none" strike="noStrike" cap="none" normalizeH="0" baseline="0" dirty="0">
                <a:ln>
                  <a:noFill/>
                </a:ln>
                <a:solidFill>
                  <a:srgbClr val="9DA5B4"/>
                </a:solidFill>
                <a:effectLst/>
                <a:latin typeface="JetBrains Mono"/>
              </a:rPr>
              <a:t>(</a:t>
            </a:r>
            <a:r>
              <a:rPr kumimoji="0" lang="en-US" altLang="en-US" sz="3200" b="0" i="0" u="none" strike="noStrike" cap="none" normalizeH="0" baseline="0" dirty="0">
                <a:ln>
                  <a:noFill/>
                </a:ln>
                <a:solidFill>
                  <a:srgbClr val="E6C07B"/>
                </a:solidFill>
                <a:effectLst/>
                <a:latin typeface="JetBrains Mono"/>
              </a:rPr>
              <a:t>"</a:t>
            </a:r>
            <a:r>
              <a:rPr kumimoji="0" lang="en-US" altLang="en-US" sz="3200" b="0" i="0" u="none" strike="noStrike" cap="none" normalizeH="0" baseline="0" dirty="0" err="1">
                <a:ln>
                  <a:noFill/>
                </a:ln>
                <a:solidFill>
                  <a:srgbClr val="E6C07B"/>
                </a:solidFill>
                <a:effectLst/>
                <a:latin typeface="JetBrains Mono"/>
              </a:rPr>
              <a:t>lastname</a:t>
            </a:r>
            <a:r>
              <a:rPr kumimoji="0" lang="en-US" altLang="en-US" sz="3200" b="0" i="0" u="none" strike="noStrike" cap="none" normalizeH="0" baseline="0" dirty="0">
                <a:ln>
                  <a:noFill/>
                </a:ln>
                <a:solidFill>
                  <a:srgbClr val="E6C07B"/>
                </a:solidFill>
                <a:effectLst/>
                <a:latin typeface="JetBrains Mono"/>
              </a:rPr>
              <a:t>"</a:t>
            </a:r>
            <a:r>
              <a:rPr kumimoji="0" lang="en-US" altLang="en-US" sz="3200" b="0" i="0" u="none" strike="noStrike" cap="none" normalizeH="0" baseline="0" dirty="0">
                <a:ln>
                  <a:noFill/>
                </a:ln>
                <a:solidFill>
                  <a:srgbClr val="9DA5B4"/>
                </a:solidFill>
                <a:effectLst/>
                <a:latin typeface="JetBrains Mono"/>
              </a:rPr>
              <a:t>, </a:t>
            </a:r>
            <a:r>
              <a:rPr kumimoji="0" lang="en-US" altLang="en-US" sz="3200" b="0" i="0" u="none" strike="noStrike" cap="none" normalizeH="0" baseline="0" dirty="0">
                <a:ln>
                  <a:noFill/>
                </a:ln>
                <a:solidFill>
                  <a:srgbClr val="E6C07B"/>
                </a:solidFill>
                <a:effectLst/>
                <a:latin typeface="JetBrains Mono"/>
              </a:rPr>
              <a:t>"Smith"</a:t>
            </a:r>
            <a:r>
              <a:rPr kumimoji="0" lang="en-US" altLang="en-US" sz="3200" b="0" i="0" u="none" strike="noStrike" cap="none" normalizeH="0" baseline="0" dirty="0">
                <a:ln>
                  <a:noFill/>
                </a:ln>
                <a:solidFill>
                  <a:srgbClr val="9DA5B4"/>
                </a:solidFill>
                <a:effectLst/>
                <a:latin typeface="JetBrains Mono"/>
              </a:rPr>
              <a:t>);</a:t>
            </a:r>
            <a:br>
              <a:rPr kumimoji="0" lang="en-US" altLang="en-US" sz="3200" b="0" i="0" u="none" strike="noStrike" cap="none" normalizeH="0" baseline="0" dirty="0">
                <a:ln>
                  <a:noFill/>
                </a:ln>
                <a:solidFill>
                  <a:srgbClr val="9DA5B4"/>
                </a:solidFill>
                <a:effectLst/>
                <a:latin typeface="JetBrains Mono"/>
              </a:rPr>
            </a:br>
            <a:r>
              <a:rPr kumimoji="0" lang="en-US" altLang="en-US" sz="3200" b="0" i="0" u="none" strike="noStrike" cap="none" normalizeH="0" baseline="0" dirty="0" err="1">
                <a:ln>
                  <a:noFill/>
                </a:ln>
                <a:solidFill>
                  <a:srgbClr val="FCFAFA"/>
                </a:solidFill>
                <a:effectLst/>
                <a:latin typeface="JetBrains Mono"/>
              </a:rPr>
              <a:t>localStorage</a:t>
            </a:r>
            <a:r>
              <a:rPr kumimoji="0" lang="en-US" altLang="en-US" sz="3200" b="0" i="0" u="none" strike="noStrike" cap="none" normalizeH="0" baseline="0" dirty="0" err="1">
                <a:ln>
                  <a:noFill/>
                </a:ln>
                <a:solidFill>
                  <a:srgbClr val="9DA5B4"/>
                </a:solidFill>
                <a:effectLst/>
                <a:latin typeface="JetBrains Mono"/>
              </a:rPr>
              <a:t>.</a:t>
            </a:r>
            <a:r>
              <a:rPr kumimoji="0" lang="en-US" altLang="en-US" sz="3200" b="0" i="0" u="none" strike="noStrike" cap="none" normalizeH="0" baseline="0" dirty="0" err="1">
                <a:ln>
                  <a:noFill/>
                </a:ln>
                <a:solidFill>
                  <a:srgbClr val="98C379"/>
                </a:solidFill>
                <a:effectLst/>
                <a:latin typeface="JetBrains Mono"/>
              </a:rPr>
              <a:t>getItem</a:t>
            </a:r>
            <a:r>
              <a:rPr kumimoji="0" lang="en-US" altLang="en-US" sz="3200" b="0" i="0" u="none" strike="noStrike" cap="none" normalizeH="0" baseline="0" dirty="0">
                <a:ln>
                  <a:noFill/>
                </a:ln>
                <a:solidFill>
                  <a:srgbClr val="9DA5B4"/>
                </a:solidFill>
                <a:effectLst/>
                <a:latin typeface="JetBrains Mono"/>
              </a:rPr>
              <a:t>(</a:t>
            </a:r>
            <a:r>
              <a:rPr kumimoji="0" lang="en-US" altLang="en-US" sz="3200" b="0" i="0" u="none" strike="noStrike" cap="none" normalizeH="0" baseline="0" dirty="0">
                <a:ln>
                  <a:noFill/>
                </a:ln>
                <a:solidFill>
                  <a:srgbClr val="E6C07B"/>
                </a:solidFill>
                <a:effectLst/>
                <a:latin typeface="JetBrains Mono"/>
              </a:rPr>
              <a:t>"</a:t>
            </a:r>
            <a:r>
              <a:rPr kumimoji="0" lang="en-US" altLang="en-US" sz="3200" b="0" i="0" u="none" strike="noStrike" cap="none" normalizeH="0" baseline="0" dirty="0" err="1">
                <a:ln>
                  <a:noFill/>
                </a:ln>
                <a:solidFill>
                  <a:srgbClr val="E6C07B"/>
                </a:solidFill>
                <a:effectLst/>
                <a:latin typeface="JetBrains Mono"/>
              </a:rPr>
              <a:t>lastname</a:t>
            </a:r>
            <a:r>
              <a:rPr kumimoji="0" lang="en-US" altLang="en-US" sz="3200" b="0" i="0" u="none" strike="noStrike" cap="none" normalizeH="0" baseline="0" dirty="0">
                <a:ln>
                  <a:noFill/>
                </a:ln>
                <a:solidFill>
                  <a:srgbClr val="E6C07B"/>
                </a:solidFill>
                <a:effectLst/>
                <a:latin typeface="JetBrains Mono"/>
              </a:rPr>
              <a:t>"</a:t>
            </a:r>
            <a:r>
              <a:rPr kumimoji="0" lang="en-US" altLang="en-US" sz="3200" b="0" i="0" u="none" strike="noStrike" cap="none" normalizeH="0" baseline="0" dirty="0">
                <a:ln>
                  <a:noFill/>
                </a:ln>
                <a:solidFill>
                  <a:srgbClr val="9DA5B4"/>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CF897F3-590F-48BB-8BE3-4E2664FABFEC}"/>
              </a:ext>
            </a:extLst>
          </p:cNvPr>
          <p:cNvSpPr/>
          <p:nvPr/>
        </p:nvSpPr>
        <p:spPr>
          <a:xfrm>
            <a:off x="587829" y="1431705"/>
            <a:ext cx="6096000" cy="907171"/>
          </a:xfrm>
          <a:prstGeom prst="rect">
            <a:avLst/>
          </a:prstGeom>
        </p:spPr>
        <p:txBody>
          <a:bodyPr>
            <a:spAutoFit/>
          </a:bodyPr>
          <a:lstStyle/>
          <a:p>
            <a:pPr marL="285750" indent="-285750">
              <a:buFont typeface="Arial" panose="020B0604020202020204" pitchFamily="34" charset="0"/>
              <a:buChar char="•"/>
            </a:pPr>
            <a:r>
              <a:rPr lang="en-US" dirty="0"/>
              <a:t>The </a:t>
            </a:r>
            <a:r>
              <a:rPr lang="en-US" dirty="0" err="1"/>
              <a:t>localStorage</a:t>
            </a:r>
            <a:r>
              <a:rPr lang="en-US" dirty="0"/>
              <a:t> object allows you to save key/value pairs in the browser.</a:t>
            </a:r>
          </a:p>
          <a:p>
            <a:endParaRPr lang="en-US" dirty="0"/>
          </a:p>
        </p:txBody>
      </p:sp>
    </p:spTree>
    <p:extLst>
      <p:ext uri="{BB962C8B-B14F-4D97-AF65-F5344CB8AC3E}">
        <p14:creationId xmlns:p14="http://schemas.microsoft.com/office/powerpoint/2010/main" val="9593775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93382"/>
            <a:ext cx="11035526" cy="1107996"/>
          </a:xfrm>
        </p:spPr>
        <p:txBody>
          <a:bodyPr/>
          <a:lstStyle/>
          <a:p>
            <a:r>
              <a:rPr lang="en-US" dirty="0">
                <a:solidFill>
                  <a:srgbClr val="00B050"/>
                </a:solidFill>
              </a:rPr>
              <a:t>Now let us connect the HTML to our node backend…</a:t>
            </a:r>
          </a:p>
        </p:txBody>
      </p:sp>
      <p:pic>
        <p:nvPicPr>
          <p:cNvPr id="2050" name="Picture 2" descr="pug - Wiktionary">
            <a:extLst>
              <a:ext uri="{FF2B5EF4-FFF2-40B4-BE49-F238E27FC236}">
                <a16:creationId xmlns:a16="http://schemas.microsoft.com/office/drawing/2014/main" id="{A52174A6-673A-41A3-9E63-E0662786E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623" y="1344919"/>
            <a:ext cx="7128542" cy="475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4328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Pug</a:t>
            </a:r>
          </a:p>
        </p:txBody>
      </p:sp>
      <p:sp>
        <p:nvSpPr>
          <p:cNvPr id="3" name="Rectangle 2">
            <a:extLst>
              <a:ext uri="{FF2B5EF4-FFF2-40B4-BE49-F238E27FC236}">
                <a16:creationId xmlns:a16="http://schemas.microsoft.com/office/drawing/2014/main" id="{6AEA1594-8D8F-43EC-8B32-19B0689EF00C}"/>
              </a:ext>
            </a:extLst>
          </p:cNvPr>
          <p:cNvSpPr/>
          <p:nvPr/>
        </p:nvSpPr>
        <p:spPr>
          <a:xfrm>
            <a:off x="826700" y="1492396"/>
            <a:ext cx="6096000" cy="2808461"/>
          </a:xfrm>
          <a:prstGeom prst="rect">
            <a:avLst/>
          </a:prstGeom>
        </p:spPr>
        <p:txBody>
          <a:bodyPr>
            <a:spAutoFit/>
          </a:bodyPr>
          <a:lstStyle/>
          <a:p>
            <a:pPr marL="285750" indent="-285750">
              <a:buFont typeface="Arial" panose="020B0604020202020204" pitchFamily="34" charset="0"/>
              <a:buChar char="•"/>
            </a:pPr>
            <a:r>
              <a:rPr lang="en-US" dirty="0"/>
              <a:t>A template engine is a program which is responsible for compiling a template (that can be written using any one of a number of languages) into HTML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template engine will normally receive data from an external source, which it will inject into the template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approach allows you to reuse static web page elements, while defining dynamic elements based on your data</a:t>
            </a:r>
          </a:p>
        </p:txBody>
      </p:sp>
      <p:pic>
        <p:nvPicPr>
          <p:cNvPr id="3074" name="Picture 2" descr="https://upload.wikimedia.org/wikipedia/en/thumb/a/a2/TempEngWeb016.svg/245px-TempEngWeb016.svg.png">
            <a:extLst>
              <a:ext uri="{FF2B5EF4-FFF2-40B4-BE49-F238E27FC236}">
                <a16:creationId xmlns:a16="http://schemas.microsoft.com/office/drawing/2014/main" id="{A09CC307-F968-4931-A36F-5E43D1090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455" y="370381"/>
            <a:ext cx="2333625" cy="4410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5A97240-6A17-48DB-ACB3-DC2EB3361E2A}"/>
              </a:ext>
            </a:extLst>
          </p:cNvPr>
          <p:cNvSpPr>
            <a:spLocks noChangeArrowheads="1"/>
          </p:cNvSpPr>
          <p:nvPr/>
        </p:nvSpPr>
        <p:spPr bwMode="auto">
          <a:xfrm>
            <a:off x="826700" y="4549623"/>
            <a:ext cx="1870089" cy="461665"/>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82AAFF"/>
                </a:solidFill>
                <a:effectLst/>
                <a:latin typeface="Consolas" panose="020B0609020204030204" pitchFamily="49" charset="0"/>
              </a:rPr>
              <a:t>npm</a:t>
            </a:r>
            <a:r>
              <a:rPr kumimoji="0" lang="en-US" altLang="en-US" sz="2400" b="0" i="0" u="none" strike="noStrike" cap="none" normalizeH="0" baseline="0" dirty="0">
                <a:ln>
                  <a:noFill/>
                </a:ln>
                <a:solidFill>
                  <a:srgbClr val="BFC7D5"/>
                </a:solidFill>
                <a:effectLst/>
                <a:latin typeface="Consolas" panose="020B0609020204030204" pitchFamily="49" charset="0"/>
              </a:rPr>
              <a:t> </a:t>
            </a:r>
            <a:r>
              <a:rPr kumimoji="0" lang="en-US" altLang="en-US" sz="2400" b="0" i="0" u="none" strike="noStrike" cap="none" normalizeH="0" baseline="0" dirty="0" err="1">
                <a:ln>
                  <a:noFill/>
                </a:ln>
                <a:solidFill>
                  <a:srgbClr val="BFC7D5"/>
                </a:solidFill>
                <a:effectLst/>
                <a:latin typeface="Consolas" panose="020B0609020204030204" pitchFamily="49" charset="0"/>
              </a:rPr>
              <a:t>i</a:t>
            </a:r>
            <a:r>
              <a:rPr kumimoji="0" lang="en-US" altLang="en-US" sz="2400" b="0" i="0" u="none" strike="noStrike" cap="none" normalizeH="0" baseline="0" dirty="0">
                <a:ln>
                  <a:noFill/>
                </a:ln>
                <a:solidFill>
                  <a:srgbClr val="BFC7D5"/>
                </a:solidFill>
                <a:effectLst/>
                <a:latin typeface="Consolas" panose="020B0609020204030204" pitchFamily="49" charset="0"/>
              </a:rPr>
              <a:t> pug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515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Syntax…Indentation is the word!</a:t>
            </a:r>
          </a:p>
        </p:txBody>
      </p:sp>
      <p:sp>
        <p:nvSpPr>
          <p:cNvPr id="6" name="Rectangle 2">
            <a:extLst>
              <a:ext uri="{FF2B5EF4-FFF2-40B4-BE49-F238E27FC236}">
                <a16:creationId xmlns:a16="http://schemas.microsoft.com/office/drawing/2014/main" id="{6624FBAC-9612-4A8B-8CCA-FC1A6B4B0C50}"/>
              </a:ext>
            </a:extLst>
          </p:cNvPr>
          <p:cNvSpPr>
            <a:spLocks noChangeArrowheads="1"/>
          </p:cNvSpPr>
          <p:nvPr/>
        </p:nvSpPr>
        <p:spPr bwMode="auto">
          <a:xfrm>
            <a:off x="806823" y="1908913"/>
            <a:ext cx="2939203" cy="369331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DA5B4"/>
                </a:solidFill>
                <a:effectLst/>
                <a:latin typeface="JetBrains Mono"/>
              </a:rPr>
              <a:t>&lt;!DOCTYPE </a:t>
            </a:r>
            <a:r>
              <a:rPr kumimoji="0" lang="en-US" altLang="en-US" sz="1800" b="0" i="1" u="none" strike="noStrike" cap="none" normalizeH="0" baseline="0" dirty="0">
                <a:ln>
                  <a:noFill/>
                </a:ln>
                <a:solidFill>
                  <a:srgbClr val="56B6C2"/>
                </a:solidFill>
                <a:effectLst/>
                <a:latin typeface="JetBrains Mono"/>
              </a:rPr>
              <a:t>html</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html </a:t>
            </a:r>
            <a:r>
              <a:rPr kumimoji="0" lang="en-US" altLang="en-US" sz="1800" b="0" i="1" u="none" strike="noStrike" cap="none" normalizeH="0" baseline="0" dirty="0" err="1">
                <a:ln>
                  <a:noFill/>
                </a:ln>
                <a:solidFill>
                  <a:srgbClr val="56B6C2"/>
                </a:solidFill>
                <a:effectLst/>
                <a:latin typeface="JetBrains Mono"/>
              </a:rPr>
              <a:t>lang</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en</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head</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title</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Hello, World!</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title</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head</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body</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h1</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Hello, World!</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h1</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div </a:t>
            </a:r>
            <a:r>
              <a:rPr kumimoji="0" lang="en-US" altLang="en-US" sz="1800" b="0" i="1" u="none" strike="noStrike" cap="none" normalizeH="0" baseline="0" dirty="0">
                <a:ln>
                  <a:noFill/>
                </a:ln>
                <a:solidFill>
                  <a:srgbClr val="56B6C2"/>
                </a:solidFill>
                <a:effectLst/>
                <a:latin typeface="JetBrains Mono"/>
              </a:rPr>
              <a:t>class</a:t>
            </a:r>
            <a:r>
              <a:rPr kumimoji="0" lang="en-US" altLang="en-US" sz="1800" b="0" i="0" u="none" strike="noStrike" cap="none" normalizeH="0" baseline="0" dirty="0">
                <a:ln>
                  <a:noFill/>
                </a:ln>
                <a:solidFill>
                  <a:srgbClr val="E6C07B"/>
                </a:solidFill>
                <a:effectLst/>
                <a:latin typeface="JetBrains Mono"/>
              </a:rPr>
              <a:t>="remark"</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p</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Pug rocks!!</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p</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div</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body</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html</a:t>
            </a:r>
            <a:r>
              <a:rPr kumimoji="0" lang="en-US" altLang="en-US" sz="1800" b="0" i="0" u="none" strike="noStrike" cap="none" normalizeH="0" baseline="0" dirty="0">
                <a:ln>
                  <a:noFill/>
                </a:ln>
                <a:solidFill>
                  <a:srgbClr val="9DA5B4"/>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D5DC6C8-636B-4551-9183-2DB3AB76B0AE}"/>
              </a:ext>
            </a:extLst>
          </p:cNvPr>
          <p:cNvSpPr>
            <a:spLocks noChangeArrowheads="1"/>
          </p:cNvSpPr>
          <p:nvPr/>
        </p:nvSpPr>
        <p:spPr bwMode="auto">
          <a:xfrm>
            <a:off x="7415093" y="2076699"/>
            <a:ext cx="3526422" cy="258532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06C75"/>
                </a:solidFill>
                <a:effectLst/>
                <a:latin typeface="JetBrains Mono"/>
              </a:rPr>
              <a:t>doctype </a:t>
            </a:r>
            <a:r>
              <a:rPr kumimoji="0" lang="en-US" altLang="en-US" sz="1800" b="0" i="0" u="none" strike="noStrike" cap="none" normalizeH="0" baseline="0" dirty="0">
                <a:ln>
                  <a:noFill/>
                </a:ln>
                <a:solidFill>
                  <a:srgbClr val="E6C07B"/>
                </a:solidFill>
                <a:effectLst/>
                <a:latin typeface="JetBrains Mono"/>
              </a:rPr>
              <a:t>html</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06C75"/>
                </a:solidFill>
                <a:effectLst/>
                <a:latin typeface="JetBrains Mono"/>
              </a:rPr>
              <a:t>html</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err="1">
                <a:ln>
                  <a:noFill/>
                </a:ln>
                <a:solidFill>
                  <a:srgbClr val="56B6C2"/>
                </a:solidFill>
                <a:effectLst/>
                <a:latin typeface="JetBrains Mono"/>
              </a:rPr>
              <a:t>lang</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en</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head</a:t>
            </a:r>
            <a:br>
              <a:rPr kumimoji="0" lang="en-US" altLang="en-US" sz="1800" b="0" i="0" u="none" strike="noStrike" cap="none" normalizeH="0" baseline="0" dirty="0">
                <a:ln>
                  <a:noFill/>
                </a:ln>
                <a:solidFill>
                  <a:srgbClr val="E06C75"/>
                </a:solidFill>
                <a:effectLst/>
                <a:latin typeface="JetBrains Mono"/>
              </a:rPr>
            </a:br>
            <a:r>
              <a:rPr kumimoji="0" lang="en-US" altLang="en-US" sz="1800" b="0" i="0" u="none" strike="noStrike" cap="none" normalizeH="0" baseline="0" dirty="0">
                <a:ln>
                  <a:noFill/>
                </a:ln>
                <a:solidFill>
                  <a:srgbClr val="E06C75"/>
                </a:solidFill>
                <a:effectLst/>
                <a:latin typeface="JetBrains Mono"/>
              </a:rPr>
              <a:t>   title </a:t>
            </a:r>
            <a:r>
              <a:rPr kumimoji="0" lang="en-US" altLang="en-US" sz="1800" b="0" i="0" u="none" strike="noStrike" cap="none" normalizeH="0" baseline="0" dirty="0">
                <a:ln>
                  <a:noFill/>
                </a:ln>
                <a:solidFill>
                  <a:srgbClr val="E6C07B"/>
                </a:solidFill>
                <a:effectLst/>
                <a:latin typeface="JetBrains Mono"/>
              </a:rPr>
              <a:t>Hello, World!</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body</a:t>
            </a:r>
            <a:br>
              <a:rPr kumimoji="0" lang="en-US" altLang="en-US" sz="1800" b="0" i="0" u="none" strike="noStrike" cap="none" normalizeH="0" baseline="0" dirty="0">
                <a:ln>
                  <a:noFill/>
                </a:ln>
                <a:solidFill>
                  <a:srgbClr val="E06C75"/>
                </a:solidFill>
                <a:effectLst/>
                <a:latin typeface="JetBrains Mono"/>
              </a:rPr>
            </a:br>
            <a:r>
              <a:rPr kumimoji="0" lang="en-US" altLang="en-US" sz="1800" b="0" i="0" u="none" strike="noStrike" cap="none" normalizeH="0" baseline="0" dirty="0">
                <a:ln>
                  <a:noFill/>
                </a:ln>
                <a:solidFill>
                  <a:srgbClr val="E06C75"/>
                </a:solidFill>
                <a:effectLst/>
                <a:latin typeface="JetBrains Mono"/>
              </a:rPr>
              <a:t>      h1 </a:t>
            </a:r>
            <a:r>
              <a:rPr kumimoji="0" lang="en-US" altLang="en-US" sz="1800" b="0" i="0" u="none" strike="noStrike" cap="none" normalizeH="0" baseline="0" dirty="0">
                <a:ln>
                  <a:noFill/>
                </a:ln>
                <a:solidFill>
                  <a:srgbClr val="E6C07B"/>
                </a:solidFill>
                <a:effectLst/>
                <a:latin typeface="JetBrains Mono"/>
              </a:rPr>
              <a:t>Hello, World!</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0" u="none" strike="noStrike" cap="none" normalizeH="0" baseline="0" dirty="0" err="1">
                <a:ln>
                  <a:noFill/>
                </a:ln>
                <a:solidFill>
                  <a:srgbClr val="E06C75"/>
                </a:solidFill>
                <a:effectLst/>
                <a:latin typeface="JetBrains Mono"/>
              </a:rPr>
              <a:t>div</a:t>
            </a:r>
            <a:r>
              <a:rPr kumimoji="0" lang="en-US" altLang="en-US" sz="1800" b="0" i="0" u="none" strike="noStrike" cap="none" normalizeH="0" baseline="0" dirty="0" err="1">
                <a:ln>
                  <a:noFill/>
                </a:ln>
                <a:solidFill>
                  <a:srgbClr val="ABB2BF"/>
                </a:solidFill>
                <a:effectLst/>
                <a:latin typeface="JetBrains Mono"/>
              </a:rPr>
              <a:t>.</a:t>
            </a:r>
            <a:r>
              <a:rPr kumimoji="0" lang="en-US" altLang="en-US" sz="1800" b="0" i="1" u="none" strike="noStrike" cap="none" normalizeH="0" baseline="0" dirty="0" err="1">
                <a:ln>
                  <a:noFill/>
                </a:ln>
                <a:solidFill>
                  <a:srgbClr val="ABB2BF"/>
                </a:solidFill>
                <a:effectLst/>
                <a:latin typeface="JetBrains Mono"/>
              </a:rPr>
              <a:t>remark</a:t>
            </a:r>
            <a:br>
              <a:rPr kumimoji="0" lang="en-US" altLang="en-US" sz="1800" b="0" i="1" u="none" strike="noStrike" cap="none" normalizeH="0" baseline="0" dirty="0">
                <a:ln>
                  <a:noFill/>
                </a:ln>
                <a:solidFill>
                  <a:srgbClr val="ABB2BF"/>
                </a:solidFill>
                <a:effectLst/>
                <a:latin typeface="JetBrains Mono"/>
              </a:rPr>
            </a:br>
            <a:r>
              <a:rPr kumimoji="0" lang="en-US" altLang="en-US" sz="1800" b="0" i="1" u="none" strike="noStrike" cap="none" normalizeH="0" baseline="0" dirty="0">
                <a:ln>
                  <a:noFill/>
                </a:ln>
                <a:solidFill>
                  <a:srgbClr val="ABB2BF"/>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p </a:t>
            </a:r>
            <a:r>
              <a:rPr kumimoji="0" lang="en-US" altLang="en-US" sz="1800" b="0" i="0" u="none" strike="noStrike" cap="none" normalizeH="0" baseline="0" dirty="0">
                <a:ln>
                  <a:noFill/>
                </a:ln>
                <a:solidFill>
                  <a:srgbClr val="E6C07B"/>
                </a:solidFill>
                <a:effectLst/>
                <a:latin typeface="JetBrains Mono"/>
              </a:rPr>
              <a:t>Pug rocks!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023F843-48FA-4ACB-95AF-5F5E19256586}"/>
              </a:ext>
            </a:extLst>
          </p:cNvPr>
          <p:cNvSpPr/>
          <p:nvPr/>
        </p:nvSpPr>
        <p:spPr>
          <a:xfrm>
            <a:off x="5509389" y="3044279"/>
            <a:ext cx="828047" cy="769441"/>
          </a:xfrm>
          <a:prstGeom prst="rect">
            <a:avLst/>
          </a:prstGeom>
        </p:spPr>
        <p:txBody>
          <a:bodyPr wrap="none">
            <a:spAutoFit/>
          </a:bodyPr>
          <a:lstStyle/>
          <a:p>
            <a:r>
              <a:rPr lang="en-US" sz="4400" dirty="0">
                <a:solidFill>
                  <a:srgbClr val="00B050"/>
                </a:solidFill>
              </a:rPr>
              <a:t>VS</a:t>
            </a:r>
            <a:endParaRPr lang="en-US" sz="4400" dirty="0"/>
          </a:p>
        </p:txBody>
      </p:sp>
    </p:spTree>
    <p:extLst>
      <p:ext uri="{BB962C8B-B14F-4D97-AF65-F5344CB8AC3E}">
        <p14:creationId xmlns:p14="http://schemas.microsoft.com/office/powerpoint/2010/main" val="10000016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Syntax…Indentation is the word!</a:t>
            </a:r>
          </a:p>
        </p:txBody>
      </p:sp>
      <p:sp>
        <p:nvSpPr>
          <p:cNvPr id="6" name="Rectangle 2">
            <a:extLst>
              <a:ext uri="{FF2B5EF4-FFF2-40B4-BE49-F238E27FC236}">
                <a16:creationId xmlns:a16="http://schemas.microsoft.com/office/drawing/2014/main" id="{6624FBAC-9612-4A8B-8CCA-FC1A6B4B0C50}"/>
              </a:ext>
            </a:extLst>
          </p:cNvPr>
          <p:cNvSpPr>
            <a:spLocks noChangeArrowheads="1"/>
          </p:cNvSpPr>
          <p:nvPr/>
        </p:nvSpPr>
        <p:spPr bwMode="auto">
          <a:xfrm>
            <a:off x="806823" y="1908913"/>
            <a:ext cx="2939203" cy="369331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DA5B4"/>
                </a:solidFill>
                <a:effectLst/>
                <a:latin typeface="JetBrains Mono"/>
              </a:rPr>
              <a:t>&lt;!DOCTYPE </a:t>
            </a:r>
            <a:r>
              <a:rPr kumimoji="0" lang="en-US" altLang="en-US" sz="1800" b="0" i="1" u="none" strike="noStrike" cap="none" normalizeH="0" baseline="0" dirty="0">
                <a:ln>
                  <a:noFill/>
                </a:ln>
                <a:solidFill>
                  <a:srgbClr val="56B6C2"/>
                </a:solidFill>
                <a:effectLst/>
                <a:latin typeface="JetBrains Mono"/>
              </a:rPr>
              <a:t>html</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html </a:t>
            </a:r>
            <a:r>
              <a:rPr kumimoji="0" lang="en-US" altLang="en-US" sz="1800" b="0" i="1" u="none" strike="noStrike" cap="none" normalizeH="0" baseline="0" dirty="0" err="1">
                <a:ln>
                  <a:noFill/>
                </a:ln>
                <a:solidFill>
                  <a:srgbClr val="56B6C2"/>
                </a:solidFill>
                <a:effectLst/>
                <a:latin typeface="JetBrains Mono"/>
              </a:rPr>
              <a:t>lang</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en</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head</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title</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Hello, World!</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title</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head</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body</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h1</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Hello, World!</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h1</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div </a:t>
            </a:r>
            <a:r>
              <a:rPr kumimoji="0" lang="en-US" altLang="en-US" sz="1800" b="0" i="1" u="none" strike="noStrike" cap="none" normalizeH="0" baseline="0" dirty="0">
                <a:ln>
                  <a:noFill/>
                </a:ln>
                <a:solidFill>
                  <a:srgbClr val="56B6C2"/>
                </a:solidFill>
                <a:effectLst/>
                <a:latin typeface="JetBrains Mono"/>
              </a:rPr>
              <a:t>class</a:t>
            </a:r>
            <a:r>
              <a:rPr kumimoji="0" lang="en-US" altLang="en-US" sz="1800" b="0" i="0" u="none" strike="noStrike" cap="none" normalizeH="0" baseline="0" dirty="0">
                <a:ln>
                  <a:noFill/>
                </a:ln>
                <a:solidFill>
                  <a:srgbClr val="E6C07B"/>
                </a:solidFill>
                <a:effectLst/>
                <a:latin typeface="JetBrains Mono"/>
              </a:rPr>
              <a:t>="remark"</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p</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Pug rocks!!</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p</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div</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body</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html</a:t>
            </a:r>
            <a:r>
              <a:rPr kumimoji="0" lang="en-US" altLang="en-US" sz="1800" b="0" i="0" u="none" strike="noStrike" cap="none" normalizeH="0" baseline="0" dirty="0">
                <a:ln>
                  <a:noFill/>
                </a:ln>
                <a:solidFill>
                  <a:srgbClr val="9DA5B4"/>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D5DC6C8-636B-4551-9183-2DB3AB76B0AE}"/>
              </a:ext>
            </a:extLst>
          </p:cNvPr>
          <p:cNvSpPr>
            <a:spLocks noChangeArrowheads="1"/>
          </p:cNvSpPr>
          <p:nvPr/>
        </p:nvSpPr>
        <p:spPr bwMode="auto">
          <a:xfrm>
            <a:off x="7415093" y="2076699"/>
            <a:ext cx="3526422" cy="258532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06C75"/>
                </a:solidFill>
                <a:effectLst/>
                <a:latin typeface="JetBrains Mono"/>
              </a:rPr>
              <a:t>doctype </a:t>
            </a:r>
            <a:r>
              <a:rPr kumimoji="0" lang="en-US" altLang="en-US" sz="1800" b="0" i="0" u="none" strike="noStrike" cap="none" normalizeH="0" baseline="0" dirty="0">
                <a:ln>
                  <a:noFill/>
                </a:ln>
                <a:solidFill>
                  <a:srgbClr val="E6C07B"/>
                </a:solidFill>
                <a:effectLst/>
                <a:latin typeface="JetBrains Mono"/>
              </a:rPr>
              <a:t>html</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06C75"/>
                </a:solidFill>
                <a:effectLst/>
                <a:latin typeface="JetBrains Mono"/>
              </a:rPr>
              <a:t>html</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err="1">
                <a:ln>
                  <a:noFill/>
                </a:ln>
                <a:solidFill>
                  <a:srgbClr val="56B6C2"/>
                </a:solidFill>
                <a:effectLst/>
                <a:latin typeface="JetBrains Mono"/>
              </a:rPr>
              <a:t>lang</a:t>
            </a:r>
            <a:r>
              <a:rPr kumimoji="0" lang="en-US" altLang="en-US" sz="1800" b="0" i="0" u="none" strike="noStrike" cap="none" normalizeH="0" baseline="0" dirty="0">
                <a:ln>
                  <a:noFill/>
                </a:ln>
                <a:solidFill>
                  <a:srgbClr val="E06C75"/>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en</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head</a:t>
            </a:r>
            <a:br>
              <a:rPr kumimoji="0" lang="en-US" altLang="en-US" sz="1800" b="0" i="0" u="none" strike="noStrike" cap="none" normalizeH="0" baseline="0" dirty="0">
                <a:ln>
                  <a:noFill/>
                </a:ln>
                <a:solidFill>
                  <a:srgbClr val="E06C75"/>
                </a:solidFill>
                <a:effectLst/>
                <a:latin typeface="JetBrains Mono"/>
              </a:rPr>
            </a:br>
            <a:r>
              <a:rPr kumimoji="0" lang="en-US" altLang="en-US" sz="1800" b="0" i="0" u="none" strike="noStrike" cap="none" normalizeH="0" baseline="0" dirty="0">
                <a:ln>
                  <a:noFill/>
                </a:ln>
                <a:solidFill>
                  <a:srgbClr val="E06C75"/>
                </a:solidFill>
                <a:effectLst/>
                <a:latin typeface="JetBrains Mono"/>
              </a:rPr>
              <a:t>   title </a:t>
            </a:r>
            <a:r>
              <a:rPr kumimoji="0" lang="en-US" altLang="en-US" sz="1800" b="0" i="0" u="none" strike="noStrike" cap="none" normalizeH="0" baseline="0" dirty="0">
                <a:ln>
                  <a:noFill/>
                </a:ln>
                <a:solidFill>
                  <a:srgbClr val="E6C07B"/>
                </a:solidFill>
                <a:effectLst/>
                <a:latin typeface="JetBrains Mono"/>
              </a:rPr>
              <a:t>Hello, World!</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body</a:t>
            </a:r>
            <a:br>
              <a:rPr kumimoji="0" lang="en-US" altLang="en-US" sz="1800" b="0" i="0" u="none" strike="noStrike" cap="none" normalizeH="0" baseline="0" dirty="0">
                <a:ln>
                  <a:noFill/>
                </a:ln>
                <a:solidFill>
                  <a:srgbClr val="E06C75"/>
                </a:solidFill>
                <a:effectLst/>
                <a:latin typeface="JetBrains Mono"/>
              </a:rPr>
            </a:br>
            <a:r>
              <a:rPr kumimoji="0" lang="en-US" altLang="en-US" sz="1800" b="0" i="0" u="none" strike="noStrike" cap="none" normalizeH="0" baseline="0" dirty="0">
                <a:ln>
                  <a:noFill/>
                </a:ln>
                <a:solidFill>
                  <a:srgbClr val="E06C75"/>
                </a:solidFill>
                <a:effectLst/>
                <a:latin typeface="JetBrains Mono"/>
              </a:rPr>
              <a:t>      h1 </a:t>
            </a:r>
            <a:r>
              <a:rPr kumimoji="0" lang="en-US" altLang="en-US" sz="1800" b="0" i="0" u="none" strike="noStrike" cap="none" normalizeH="0" baseline="0" dirty="0">
                <a:ln>
                  <a:noFill/>
                </a:ln>
                <a:solidFill>
                  <a:srgbClr val="E6C07B"/>
                </a:solidFill>
                <a:effectLst/>
                <a:latin typeface="JetBrains Mono"/>
              </a:rPr>
              <a:t>Hello, World!</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0" u="none" strike="noStrike" cap="none" normalizeH="0" baseline="0" dirty="0" err="1">
                <a:ln>
                  <a:noFill/>
                </a:ln>
                <a:solidFill>
                  <a:srgbClr val="E06C75"/>
                </a:solidFill>
                <a:effectLst/>
                <a:latin typeface="JetBrains Mono"/>
              </a:rPr>
              <a:t>div</a:t>
            </a:r>
            <a:r>
              <a:rPr kumimoji="0" lang="en-US" altLang="en-US" sz="1800" b="0" i="0" u="none" strike="noStrike" cap="none" normalizeH="0" baseline="0" dirty="0" err="1">
                <a:ln>
                  <a:noFill/>
                </a:ln>
                <a:solidFill>
                  <a:srgbClr val="ABB2BF"/>
                </a:solidFill>
                <a:effectLst/>
                <a:latin typeface="JetBrains Mono"/>
              </a:rPr>
              <a:t>.</a:t>
            </a:r>
            <a:r>
              <a:rPr kumimoji="0" lang="en-US" altLang="en-US" sz="1800" b="0" i="1" u="none" strike="noStrike" cap="none" normalizeH="0" baseline="0" dirty="0" err="1">
                <a:ln>
                  <a:noFill/>
                </a:ln>
                <a:solidFill>
                  <a:srgbClr val="ABB2BF"/>
                </a:solidFill>
                <a:effectLst/>
                <a:latin typeface="JetBrains Mono"/>
              </a:rPr>
              <a:t>remark</a:t>
            </a:r>
            <a:br>
              <a:rPr kumimoji="0" lang="en-US" altLang="en-US" sz="1800" b="0" i="1" u="none" strike="noStrike" cap="none" normalizeH="0" baseline="0" dirty="0">
                <a:ln>
                  <a:noFill/>
                </a:ln>
                <a:solidFill>
                  <a:srgbClr val="ABB2BF"/>
                </a:solidFill>
                <a:effectLst/>
                <a:latin typeface="JetBrains Mono"/>
              </a:rPr>
            </a:br>
            <a:r>
              <a:rPr kumimoji="0" lang="en-US" altLang="en-US" sz="1800" b="0" i="1" u="none" strike="noStrike" cap="none" normalizeH="0" baseline="0" dirty="0">
                <a:ln>
                  <a:noFill/>
                </a:ln>
                <a:solidFill>
                  <a:srgbClr val="ABB2BF"/>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p </a:t>
            </a:r>
            <a:r>
              <a:rPr kumimoji="0" lang="en-US" altLang="en-US" sz="1800" b="0" i="0" u="none" strike="noStrike" cap="none" normalizeH="0" baseline="0" dirty="0">
                <a:ln>
                  <a:noFill/>
                </a:ln>
                <a:solidFill>
                  <a:srgbClr val="E6C07B"/>
                </a:solidFill>
                <a:effectLst/>
                <a:latin typeface="JetBrains Mono"/>
              </a:rPr>
              <a:t>Pug rocks!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023F843-48FA-4ACB-95AF-5F5E19256586}"/>
              </a:ext>
            </a:extLst>
          </p:cNvPr>
          <p:cNvSpPr/>
          <p:nvPr/>
        </p:nvSpPr>
        <p:spPr>
          <a:xfrm>
            <a:off x="5509389" y="3044279"/>
            <a:ext cx="828047" cy="769441"/>
          </a:xfrm>
          <a:prstGeom prst="rect">
            <a:avLst/>
          </a:prstGeom>
        </p:spPr>
        <p:txBody>
          <a:bodyPr wrap="none">
            <a:spAutoFit/>
          </a:bodyPr>
          <a:lstStyle/>
          <a:p>
            <a:r>
              <a:rPr lang="en-US" sz="4400" dirty="0">
                <a:solidFill>
                  <a:srgbClr val="00B050"/>
                </a:solidFill>
              </a:rPr>
              <a:t>VS</a:t>
            </a:r>
            <a:endParaRPr lang="en-US" sz="4400" dirty="0"/>
          </a:p>
        </p:txBody>
      </p:sp>
      <p:sp>
        <p:nvSpPr>
          <p:cNvPr id="3" name="Rectangle 2">
            <a:extLst>
              <a:ext uri="{FF2B5EF4-FFF2-40B4-BE49-F238E27FC236}">
                <a16:creationId xmlns:a16="http://schemas.microsoft.com/office/drawing/2014/main" id="{359FDC9C-6E24-4517-9FBA-6B7A35469F24}"/>
              </a:ext>
            </a:extLst>
          </p:cNvPr>
          <p:cNvSpPr/>
          <p:nvPr/>
        </p:nvSpPr>
        <p:spPr>
          <a:xfrm>
            <a:off x="3082304" y="5951207"/>
            <a:ext cx="6096000" cy="635559"/>
          </a:xfrm>
          <a:prstGeom prst="rect">
            <a:avLst/>
          </a:prstGeom>
        </p:spPr>
        <p:txBody>
          <a:bodyPr>
            <a:spAutoFit/>
          </a:bodyPr>
          <a:lstStyle/>
          <a:p>
            <a:r>
              <a:rPr lang="en-US" dirty="0"/>
              <a:t>Pug doesn’t have any closing tags and relies on indentation for nesting</a:t>
            </a:r>
          </a:p>
        </p:txBody>
      </p:sp>
    </p:spTree>
    <p:extLst>
      <p:ext uri="{BB962C8B-B14F-4D97-AF65-F5344CB8AC3E}">
        <p14:creationId xmlns:p14="http://schemas.microsoft.com/office/powerpoint/2010/main" val="21829524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1035526" cy="553998"/>
          </a:xfrm>
        </p:spPr>
        <p:txBody>
          <a:bodyPr/>
          <a:lstStyle/>
          <a:p>
            <a:r>
              <a:rPr lang="en-US" dirty="0">
                <a:solidFill>
                  <a:srgbClr val="00B050"/>
                </a:solidFill>
              </a:rPr>
              <a:t>Classes, IDs and Attributes</a:t>
            </a:r>
          </a:p>
        </p:txBody>
      </p:sp>
      <p:sp>
        <p:nvSpPr>
          <p:cNvPr id="4" name="Rectangle 3">
            <a:extLst>
              <a:ext uri="{FF2B5EF4-FFF2-40B4-BE49-F238E27FC236}">
                <a16:creationId xmlns:a16="http://schemas.microsoft.com/office/drawing/2014/main" id="{44720213-2B3D-4CBE-B7E2-2B2A2C65329E}"/>
              </a:ext>
            </a:extLst>
          </p:cNvPr>
          <p:cNvSpPr/>
          <p:nvPr/>
        </p:nvSpPr>
        <p:spPr>
          <a:xfrm>
            <a:off x="612161" y="1482205"/>
            <a:ext cx="6096000" cy="635559"/>
          </a:xfrm>
          <a:prstGeom prst="rect">
            <a:avLst/>
          </a:prstGeom>
        </p:spPr>
        <p:txBody>
          <a:bodyPr>
            <a:spAutoFit/>
          </a:bodyPr>
          <a:lstStyle/>
          <a:p>
            <a:pPr marL="285750" indent="-285750">
              <a:buFont typeface="Arial" panose="020B0604020202020204" pitchFamily="34" charset="0"/>
              <a:buChar char="•"/>
            </a:pPr>
            <a:r>
              <a:rPr lang="en-US" dirty="0"/>
              <a:t>Classes and IDs are expressed using a .</a:t>
            </a:r>
            <a:r>
              <a:rPr lang="en-US" dirty="0" err="1"/>
              <a:t>className</a:t>
            </a:r>
            <a:r>
              <a:rPr lang="en-US" dirty="0"/>
              <a:t> and #</a:t>
            </a:r>
            <a:r>
              <a:rPr lang="en-US" dirty="0" err="1"/>
              <a:t>IDname</a:t>
            </a:r>
            <a:r>
              <a:rPr lang="en-US" dirty="0"/>
              <a:t> notation</a:t>
            </a:r>
          </a:p>
        </p:txBody>
      </p:sp>
      <p:sp>
        <p:nvSpPr>
          <p:cNvPr id="5" name="Rectangle 1">
            <a:extLst>
              <a:ext uri="{FF2B5EF4-FFF2-40B4-BE49-F238E27FC236}">
                <a16:creationId xmlns:a16="http://schemas.microsoft.com/office/drawing/2014/main" id="{2EC00C64-526E-4EAD-A155-3201AA1A09A1}"/>
              </a:ext>
            </a:extLst>
          </p:cNvPr>
          <p:cNvSpPr>
            <a:spLocks noChangeArrowheads="1"/>
          </p:cNvSpPr>
          <p:nvPr/>
        </p:nvSpPr>
        <p:spPr bwMode="auto">
          <a:xfrm>
            <a:off x="791454" y="4325302"/>
            <a:ext cx="3322448" cy="120032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E06C75"/>
                </a:solidFill>
                <a:effectLst/>
                <a:latin typeface="JetBrains Mono"/>
              </a:rPr>
              <a:t>nav</a:t>
            </a:r>
            <a:r>
              <a:rPr kumimoji="0" lang="en-US" altLang="en-US" sz="1800" b="0" i="1" u="none" strike="noStrike" cap="none" normalizeH="0" baseline="0" dirty="0" err="1">
                <a:ln>
                  <a:noFill/>
                </a:ln>
                <a:solidFill>
                  <a:srgbClr val="56B6C2"/>
                </a:solidFill>
                <a:effectLst/>
                <a:latin typeface="JetBrains Mono"/>
              </a:rPr>
              <a:t>#navbar-default</a:t>
            </a:r>
            <a:r>
              <a:rPr kumimoji="0" lang="en-US" altLang="en-US" sz="1800" b="0" i="1" u="none" strike="noStrike" cap="none" normalizeH="0" baseline="0" dirty="0">
                <a:ln>
                  <a:noFill/>
                </a:ln>
                <a:solidFill>
                  <a:srgbClr val="56B6C2"/>
                </a:solidFill>
                <a:effectLst/>
                <a:latin typeface="JetBrains Mono"/>
              </a:rPr>
              <a:t>  </a:t>
            </a:r>
            <a:br>
              <a:rPr kumimoji="0" lang="en-US" altLang="en-US" sz="1800" b="0" i="1" u="none" strike="noStrike" cap="none" normalizeH="0" baseline="0" dirty="0">
                <a:ln>
                  <a:noFill/>
                </a:ln>
                <a:solidFill>
                  <a:srgbClr val="56B6C2"/>
                </a:solidFill>
                <a:effectLst/>
                <a:latin typeface="JetBrains Mono"/>
              </a:rPr>
            </a:br>
            <a:r>
              <a:rPr kumimoji="0" lang="en-US" altLang="en-US" sz="1800" b="0" i="1" u="none" strike="noStrike" cap="none" normalizeH="0" baseline="0" dirty="0">
                <a:ln>
                  <a:noFill/>
                </a:ln>
                <a:solidFill>
                  <a:srgbClr val="56B6C2"/>
                </a:solidFill>
                <a:effectLst/>
                <a:latin typeface="JetBrains Mono"/>
              </a:rPr>
              <a:t>  </a:t>
            </a:r>
            <a:r>
              <a:rPr kumimoji="0" lang="en-US" altLang="en-US" sz="1800" b="0" i="0" u="none" strike="noStrike" cap="none" normalizeH="0" baseline="0" dirty="0" err="1">
                <a:ln>
                  <a:noFill/>
                </a:ln>
                <a:solidFill>
                  <a:srgbClr val="E06C75"/>
                </a:solidFill>
                <a:effectLst/>
                <a:latin typeface="JetBrains Mono"/>
              </a:rPr>
              <a:t>div</a:t>
            </a:r>
            <a:r>
              <a:rPr kumimoji="0" lang="en-US" altLang="en-US" sz="1800" b="0" i="0" u="none" strike="noStrike" cap="none" normalizeH="0" baseline="0" dirty="0" err="1">
                <a:ln>
                  <a:noFill/>
                </a:ln>
                <a:solidFill>
                  <a:srgbClr val="ABB2BF"/>
                </a:solidFill>
                <a:effectLst/>
                <a:latin typeface="JetBrains Mono"/>
              </a:rPr>
              <a:t>.</a:t>
            </a:r>
            <a:r>
              <a:rPr kumimoji="0" lang="en-US" altLang="en-US" sz="1800" b="0" i="1" u="none" strike="noStrike" cap="none" normalizeH="0" baseline="0" dirty="0" err="1">
                <a:ln>
                  <a:noFill/>
                </a:ln>
                <a:solidFill>
                  <a:srgbClr val="ABB2BF"/>
                </a:solidFill>
                <a:effectLst/>
                <a:latin typeface="JetBrains Mono"/>
              </a:rPr>
              <a:t>container</a:t>
            </a:r>
            <a:r>
              <a:rPr kumimoji="0" lang="en-US" altLang="en-US" sz="1800" b="0" i="1" u="none" strike="noStrike" cap="none" normalizeH="0" baseline="0" dirty="0">
                <a:ln>
                  <a:noFill/>
                </a:ln>
                <a:solidFill>
                  <a:srgbClr val="ABB2BF"/>
                </a:solidFill>
                <a:effectLst/>
                <a:latin typeface="JetBrains Mono"/>
              </a:rPr>
              <a:t>-fluid</a:t>
            </a:r>
            <a:br>
              <a:rPr kumimoji="0" lang="en-US" altLang="en-US" sz="1800" b="0" i="1" u="none" strike="noStrike" cap="none" normalizeH="0" baseline="0" dirty="0">
                <a:ln>
                  <a:noFill/>
                </a:ln>
                <a:solidFill>
                  <a:srgbClr val="ABB2BF"/>
                </a:solidFill>
                <a:effectLst/>
                <a:latin typeface="JetBrains Mono"/>
              </a:rPr>
            </a:br>
            <a:r>
              <a:rPr kumimoji="0" lang="en-US" altLang="en-US" sz="1800" b="0" i="1" u="none" strike="noStrike" cap="none" normalizeH="0" baseline="0" dirty="0">
                <a:ln>
                  <a:noFill/>
                </a:ln>
                <a:solidFill>
                  <a:srgbClr val="ABB2BF"/>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h1</a:t>
            </a:r>
            <a:r>
              <a:rPr kumimoji="0" lang="en-US" altLang="en-US" sz="1800" b="0" i="0" u="none" strike="noStrike" cap="none" normalizeH="0" baseline="0" dirty="0">
                <a:ln>
                  <a:noFill/>
                </a:ln>
                <a:solidFill>
                  <a:srgbClr val="ABB2BF"/>
                </a:solidFill>
                <a:effectLst/>
                <a:latin typeface="JetBrains Mono"/>
              </a:rPr>
              <a:t>.</a:t>
            </a:r>
            <a:r>
              <a:rPr kumimoji="0" lang="en-US" altLang="en-US" sz="1800" b="0" i="1" u="none" strike="noStrike" cap="none" normalizeH="0" baseline="0" dirty="0">
                <a:ln>
                  <a:noFill/>
                </a:ln>
                <a:solidFill>
                  <a:srgbClr val="ABB2BF"/>
                </a:solidFill>
                <a:effectLst/>
                <a:latin typeface="JetBrains Mono"/>
              </a:rPr>
              <a:t>navbar-header </a:t>
            </a:r>
            <a:r>
              <a:rPr kumimoji="0" lang="en-US" altLang="en-US" sz="1800" b="0" i="0" u="none" strike="noStrike" cap="none" normalizeH="0" baseline="0" dirty="0">
                <a:ln>
                  <a:noFill/>
                </a:ln>
                <a:solidFill>
                  <a:srgbClr val="E6C07B"/>
                </a:solidFill>
                <a:effectLst/>
                <a:latin typeface="JetBrains Mono"/>
              </a:rPr>
              <a:t>My Website!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FDA31DB5-FA26-4CC7-8549-6BD7810DFA6D}"/>
              </a:ext>
            </a:extLst>
          </p:cNvPr>
          <p:cNvSpPr>
            <a:spLocks noChangeArrowheads="1"/>
          </p:cNvSpPr>
          <p:nvPr/>
        </p:nvSpPr>
        <p:spPr bwMode="auto">
          <a:xfrm>
            <a:off x="6168387" y="3948410"/>
            <a:ext cx="4802981" cy="175432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nav </a:t>
            </a:r>
            <a:r>
              <a:rPr kumimoji="0" lang="en-US" altLang="en-US" sz="1800" b="0" i="1" u="none" strike="noStrike" cap="none" normalizeH="0" baseline="0" dirty="0">
                <a:ln>
                  <a:noFill/>
                </a:ln>
                <a:solidFill>
                  <a:srgbClr val="56B6C2"/>
                </a:solidFill>
                <a:effectLst/>
                <a:latin typeface="JetBrains Mono"/>
              </a:rPr>
              <a:t>id</a:t>
            </a:r>
            <a:r>
              <a:rPr kumimoji="0" lang="en-US" altLang="en-US" sz="1800" b="0" i="0" u="none" strike="noStrike" cap="none" normalizeH="0" baseline="0" dirty="0">
                <a:ln>
                  <a:noFill/>
                </a:ln>
                <a:solidFill>
                  <a:srgbClr val="E6C07B"/>
                </a:solidFill>
                <a:effectLst/>
                <a:latin typeface="JetBrains Mono"/>
              </a:rPr>
              <a:t>="navbar-default"</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div </a:t>
            </a:r>
            <a:r>
              <a:rPr kumimoji="0" lang="en-US" altLang="en-US" sz="1800" b="0" i="1" u="none" strike="noStrike" cap="none" normalizeH="0" baseline="0" dirty="0">
                <a:ln>
                  <a:noFill/>
                </a:ln>
                <a:solidFill>
                  <a:srgbClr val="56B6C2"/>
                </a:solidFill>
                <a:effectLst/>
                <a:latin typeface="JetBrains Mono"/>
              </a:rPr>
              <a:t>class</a:t>
            </a:r>
            <a:r>
              <a:rPr kumimoji="0" lang="en-US" altLang="en-US" sz="1800" b="0" i="0" u="none" strike="noStrike" cap="none" normalizeH="0" baseline="0" dirty="0">
                <a:ln>
                  <a:noFill/>
                </a:ln>
                <a:solidFill>
                  <a:srgbClr val="E6C07B"/>
                </a:solidFill>
                <a:effectLst/>
                <a:latin typeface="JetBrains Mono"/>
              </a:rPr>
              <a:t>="container-fluid"</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h1 </a:t>
            </a:r>
            <a:r>
              <a:rPr kumimoji="0" lang="en-US" altLang="en-US" sz="1800" b="0" i="1" u="none" strike="noStrike" cap="none" normalizeH="0" baseline="0" dirty="0">
                <a:ln>
                  <a:noFill/>
                </a:ln>
                <a:solidFill>
                  <a:srgbClr val="56B6C2"/>
                </a:solidFill>
                <a:effectLst/>
                <a:latin typeface="JetBrains Mono"/>
              </a:rPr>
              <a:t>class</a:t>
            </a:r>
            <a:r>
              <a:rPr kumimoji="0" lang="en-US" altLang="en-US" sz="1800" b="0" i="0" u="none" strike="noStrike" cap="none" normalizeH="0" baseline="0" dirty="0">
                <a:ln>
                  <a:noFill/>
                </a:ln>
                <a:solidFill>
                  <a:srgbClr val="E6C07B"/>
                </a:solidFill>
                <a:effectLst/>
                <a:latin typeface="JetBrains Mono"/>
              </a:rPr>
              <a:t>="navbar-header"</a:t>
            </a:r>
            <a:r>
              <a:rPr kumimoji="0" lang="en-US" altLang="en-US" sz="1800" b="0" i="0" u="none" strike="noStrike" cap="none" normalizeH="0" baseline="0" dirty="0">
                <a:ln>
                  <a:noFill/>
                </a:ln>
                <a:solidFill>
                  <a:srgbClr val="9DA5B4"/>
                </a:solidFill>
                <a:effectLst/>
                <a:latin typeface="JetBrains Mono"/>
              </a:rPr>
              <a:t>&gt;</a:t>
            </a:r>
            <a:r>
              <a:rPr kumimoji="0" lang="en-US" altLang="en-US" sz="1800" b="0" i="0" u="none" strike="noStrike" cap="none" normalizeH="0" baseline="0" dirty="0">
                <a:ln>
                  <a:noFill/>
                </a:ln>
                <a:solidFill>
                  <a:srgbClr val="ABB2BF"/>
                </a:solidFill>
                <a:effectLst/>
                <a:latin typeface="JetBrains Mono"/>
              </a:rPr>
              <a:t>My Website!</a:t>
            </a: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h1</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&lt;/</a:t>
            </a:r>
            <a:r>
              <a:rPr kumimoji="0" lang="en-US" altLang="en-US" sz="1800" b="0" i="0" u="none" strike="noStrike" cap="none" normalizeH="0" baseline="0" dirty="0">
                <a:ln>
                  <a:noFill/>
                </a:ln>
                <a:solidFill>
                  <a:srgbClr val="E06C75"/>
                </a:solidFill>
                <a:effectLst/>
                <a:latin typeface="JetBrains Mono"/>
              </a:rPr>
              <a:t>div</a:t>
            </a:r>
            <a:r>
              <a:rPr kumimoji="0" lang="en-US" altLang="en-US" sz="1800" b="0" i="0" u="none" strike="noStrike" cap="none" normalizeH="0" baseline="0" dirty="0">
                <a:ln>
                  <a:noFill/>
                </a:ln>
                <a:solidFill>
                  <a:srgbClr val="9DA5B4"/>
                </a:solidFill>
                <a:effectLst/>
                <a:latin typeface="JetBrains Mono"/>
              </a:rPr>
              <a:t>&gt;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&lt;/</a:t>
            </a:r>
            <a:r>
              <a:rPr kumimoji="0" lang="en-US" altLang="en-US" sz="1800" b="0" i="0" u="none" strike="noStrike" cap="none" normalizeH="0" baseline="0" dirty="0">
                <a:ln>
                  <a:noFill/>
                </a:ln>
                <a:solidFill>
                  <a:srgbClr val="E06C75"/>
                </a:solidFill>
                <a:effectLst/>
                <a:latin typeface="JetBrains Mono"/>
              </a:rPr>
              <a:t>nav</a:t>
            </a:r>
            <a:r>
              <a:rPr kumimoji="0" lang="en-US" altLang="en-US" sz="1800" b="0" i="0" u="none" strike="noStrike" cap="none" normalizeH="0" baseline="0" dirty="0">
                <a:ln>
                  <a:noFill/>
                </a:ln>
                <a:solidFill>
                  <a:srgbClr val="9DA5B4"/>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1332018"/>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976fdccd-ca8b-4477-a16f-3129ac8e5ee5"/>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6d3b3f7c-4b71-40c9-8fff-4f7fb96ddea0"/>
    <ds:schemaRef ds:uri="http://purl.org/dc/dcmitype/"/>
    <ds:schemaRef ds:uri="http://purl.org/dc/elements/1.1/"/>
  </ds:schemaRefs>
</ds:datastoreItem>
</file>

<file path=customXml/itemProps2.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1317</TotalTime>
  <Words>1437</Words>
  <Application>Microsoft Office PowerPoint</Application>
  <PresentationFormat>Widescreen</PresentationFormat>
  <Paragraphs>110</Paragraphs>
  <Slides>19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Consolas</vt:lpstr>
      <vt:lpstr>JetBrains Mono</vt:lpstr>
      <vt:lpstr>Segoe UI</vt:lpstr>
      <vt:lpstr>Segoe UI Light</vt:lpstr>
      <vt:lpstr>Segoe UI Semibold</vt:lpstr>
      <vt:lpstr>Segoe UI Semilight</vt:lpstr>
      <vt:lpstr>Wingdings</vt:lpstr>
      <vt:lpstr>WHITE TEMPLATE</vt:lpstr>
      <vt:lpstr>SOFT BLACK TEMPLATE</vt:lpstr>
      <vt:lpstr>PowerPoint Presentation</vt:lpstr>
      <vt:lpstr>The Road To Node (No theory – only practical)</vt:lpstr>
      <vt:lpstr>NPM (Node Package Manager) </vt:lpstr>
      <vt:lpstr>We need a way to save the user’s game data…</vt:lpstr>
      <vt:lpstr>Now let us connect the HTML to our node backend…</vt:lpstr>
      <vt:lpstr>Pug</vt:lpstr>
      <vt:lpstr>Syntax…Indentation is the word!</vt:lpstr>
      <vt:lpstr>Syntax…Indentation is the word!</vt:lpstr>
      <vt:lpstr>Classes, IDs and Attributes</vt:lpstr>
      <vt:lpstr>Classes, IDs and Attributes</vt:lpstr>
      <vt:lpstr>I don’t want to convert my HTML to Pug cause I’m lazy…</vt:lpstr>
      <vt:lpstr>PowerPoint Presentation</vt:lpstr>
      <vt:lpstr>You have to tell express that you’re using Pug…</vt:lpstr>
      <vt:lpstr>More Changes…</vt:lpstr>
      <vt:lpstr>More More Changes…</vt:lpstr>
      <vt:lpstr>Now what’s going on here ?</vt:lpstr>
      <vt:lpstr>Why as a STRING ?</vt:lpstr>
      <vt:lpstr>We need FRONT END Javascript</vt:lpstr>
      <vt:lpstr>Resources…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Iyad Elwy</cp:lastModifiedBy>
  <cp:revision>94</cp:revision>
  <dcterms:created xsi:type="dcterms:W3CDTF">2019-03-28T18:40:02Z</dcterms:created>
  <dcterms:modified xsi:type="dcterms:W3CDTF">2022-05-10T18:53:03Z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