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1FDA-EE27-C6BB-6294-D21C605A39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4B6305-54FF-8C3C-005A-4D7E64B78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25E04E-6E0D-092A-DA91-EA4A24319A79}"/>
              </a:ext>
            </a:extLst>
          </p:cNvPr>
          <p:cNvSpPr>
            <a:spLocks noGrp="1"/>
          </p:cNvSpPr>
          <p:nvPr>
            <p:ph type="dt" sz="half" idx="10"/>
          </p:nvPr>
        </p:nvSpPr>
        <p:spPr/>
        <p:txBody>
          <a:bodyPr/>
          <a:lstStyle/>
          <a:p>
            <a:fld id="{8973E306-193E-4363-8531-0CF507A9C9A3}" type="datetimeFigureOut">
              <a:rPr lang="en-US" smtClean="0"/>
              <a:t>8/20/2022</a:t>
            </a:fld>
            <a:endParaRPr lang="en-US"/>
          </a:p>
        </p:txBody>
      </p:sp>
      <p:sp>
        <p:nvSpPr>
          <p:cNvPr id="5" name="Footer Placeholder 4">
            <a:extLst>
              <a:ext uri="{FF2B5EF4-FFF2-40B4-BE49-F238E27FC236}">
                <a16:creationId xmlns:a16="http://schemas.microsoft.com/office/drawing/2014/main" id="{D27F9C23-4D92-75EF-1A77-2669A1D76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878D8-96A6-F5DD-D529-D31E2BDC785A}"/>
              </a:ext>
            </a:extLst>
          </p:cNvPr>
          <p:cNvSpPr>
            <a:spLocks noGrp="1"/>
          </p:cNvSpPr>
          <p:nvPr>
            <p:ph type="sldNum" sz="quarter" idx="12"/>
          </p:nvPr>
        </p:nvSpPr>
        <p:spPr/>
        <p:txBody>
          <a:bodyPr/>
          <a:lstStyle/>
          <a:p>
            <a:fld id="{BA5890C6-243A-42A1-9617-D245AE008BC6}" type="slidenum">
              <a:rPr lang="en-US" smtClean="0"/>
              <a:t>‹#›</a:t>
            </a:fld>
            <a:endParaRPr lang="en-US"/>
          </a:p>
        </p:txBody>
      </p:sp>
    </p:spTree>
    <p:extLst>
      <p:ext uri="{BB962C8B-B14F-4D97-AF65-F5344CB8AC3E}">
        <p14:creationId xmlns:p14="http://schemas.microsoft.com/office/powerpoint/2010/main" val="423904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B298-B32C-6056-7B77-AFB9D0770A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570A78-A454-2A6E-F754-21755423C7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D3DC0-0A5C-DBAC-9948-48324F1F5290}"/>
              </a:ext>
            </a:extLst>
          </p:cNvPr>
          <p:cNvSpPr>
            <a:spLocks noGrp="1"/>
          </p:cNvSpPr>
          <p:nvPr>
            <p:ph type="dt" sz="half" idx="10"/>
          </p:nvPr>
        </p:nvSpPr>
        <p:spPr/>
        <p:txBody>
          <a:bodyPr/>
          <a:lstStyle/>
          <a:p>
            <a:fld id="{8973E306-193E-4363-8531-0CF507A9C9A3}" type="datetimeFigureOut">
              <a:rPr lang="en-US" smtClean="0"/>
              <a:t>8/20/2022</a:t>
            </a:fld>
            <a:endParaRPr lang="en-US"/>
          </a:p>
        </p:txBody>
      </p:sp>
      <p:sp>
        <p:nvSpPr>
          <p:cNvPr id="5" name="Footer Placeholder 4">
            <a:extLst>
              <a:ext uri="{FF2B5EF4-FFF2-40B4-BE49-F238E27FC236}">
                <a16:creationId xmlns:a16="http://schemas.microsoft.com/office/drawing/2014/main" id="{9DD620D2-FEDD-774D-03AB-328DCEA8E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6051C-3156-CCFB-E80A-8F1C120146A9}"/>
              </a:ext>
            </a:extLst>
          </p:cNvPr>
          <p:cNvSpPr>
            <a:spLocks noGrp="1"/>
          </p:cNvSpPr>
          <p:nvPr>
            <p:ph type="sldNum" sz="quarter" idx="12"/>
          </p:nvPr>
        </p:nvSpPr>
        <p:spPr/>
        <p:txBody>
          <a:bodyPr/>
          <a:lstStyle/>
          <a:p>
            <a:fld id="{BA5890C6-243A-42A1-9617-D245AE008BC6}" type="slidenum">
              <a:rPr lang="en-US" smtClean="0"/>
              <a:t>‹#›</a:t>
            </a:fld>
            <a:endParaRPr lang="en-US"/>
          </a:p>
        </p:txBody>
      </p:sp>
    </p:spTree>
    <p:extLst>
      <p:ext uri="{BB962C8B-B14F-4D97-AF65-F5344CB8AC3E}">
        <p14:creationId xmlns:p14="http://schemas.microsoft.com/office/powerpoint/2010/main" val="316199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A84796-A74A-B48E-F905-BFD6AE1623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741E45-E285-A520-9727-B367C69E3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020CA-3661-FEF4-2EBC-262EE0A2E443}"/>
              </a:ext>
            </a:extLst>
          </p:cNvPr>
          <p:cNvSpPr>
            <a:spLocks noGrp="1"/>
          </p:cNvSpPr>
          <p:nvPr>
            <p:ph type="dt" sz="half" idx="10"/>
          </p:nvPr>
        </p:nvSpPr>
        <p:spPr/>
        <p:txBody>
          <a:bodyPr/>
          <a:lstStyle/>
          <a:p>
            <a:fld id="{8973E306-193E-4363-8531-0CF507A9C9A3}" type="datetimeFigureOut">
              <a:rPr lang="en-US" smtClean="0"/>
              <a:t>8/20/2022</a:t>
            </a:fld>
            <a:endParaRPr lang="en-US"/>
          </a:p>
        </p:txBody>
      </p:sp>
      <p:sp>
        <p:nvSpPr>
          <p:cNvPr id="5" name="Footer Placeholder 4">
            <a:extLst>
              <a:ext uri="{FF2B5EF4-FFF2-40B4-BE49-F238E27FC236}">
                <a16:creationId xmlns:a16="http://schemas.microsoft.com/office/drawing/2014/main" id="{950B76D3-CBFC-6FF4-5BA3-51D688C42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1ABAA-8F34-919A-95F4-48625FB26347}"/>
              </a:ext>
            </a:extLst>
          </p:cNvPr>
          <p:cNvSpPr>
            <a:spLocks noGrp="1"/>
          </p:cNvSpPr>
          <p:nvPr>
            <p:ph type="sldNum" sz="quarter" idx="12"/>
          </p:nvPr>
        </p:nvSpPr>
        <p:spPr/>
        <p:txBody>
          <a:bodyPr/>
          <a:lstStyle/>
          <a:p>
            <a:fld id="{BA5890C6-243A-42A1-9617-D245AE008BC6}" type="slidenum">
              <a:rPr lang="en-US" smtClean="0"/>
              <a:t>‹#›</a:t>
            </a:fld>
            <a:endParaRPr lang="en-US"/>
          </a:p>
        </p:txBody>
      </p:sp>
    </p:spTree>
    <p:extLst>
      <p:ext uri="{BB962C8B-B14F-4D97-AF65-F5344CB8AC3E}">
        <p14:creationId xmlns:p14="http://schemas.microsoft.com/office/powerpoint/2010/main" val="355675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74B0-EE55-0D5B-50AC-6321F8C896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D4200-D033-AA04-4D5A-5067C6827B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C323F-C52E-12F2-D97D-E05C5ED95FEB}"/>
              </a:ext>
            </a:extLst>
          </p:cNvPr>
          <p:cNvSpPr>
            <a:spLocks noGrp="1"/>
          </p:cNvSpPr>
          <p:nvPr>
            <p:ph type="dt" sz="half" idx="10"/>
          </p:nvPr>
        </p:nvSpPr>
        <p:spPr/>
        <p:txBody>
          <a:bodyPr/>
          <a:lstStyle/>
          <a:p>
            <a:fld id="{8973E306-193E-4363-8531-0CF507A9C9A3}" type="datetimeFigureOut">
              <a:rPr lang="en-US" smtClean="0"/>
              <a:t>8/20/2022</a:t>
            </a:fld>
            <a:endParaRPr lang="en-US"/>
          </a:p>
        </p:txBody>
      </p:sp>
      <p:sp>
        <p:nvSpPr>
          <p:cNvPr id="5" name="Footer Placeholder 4">
            <a:extLst>
              <a:ext uri="{FF2B5EF4-FFF2-40B4-BE49-F238E27FC236}">
                <a16:creationId xmlns:a16="http://schemas.microsoft.com/office/drawing/2014/main" id="{37061A63-AEDC-D8D9-81C7-85F897066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F3542-D12F-6FB8-DF9B-4130E06EC44D}"/>
              </a:ext>
            </a:extLst>
          </p:cNvPr>
          <p:cNvSpPr>
            <a:spLocks noGrp="1"/>
          </p:cNvSpPr>
          <p:nvPr>
            <p:ph type="sldNum" sz="quarter" idx="12"/>
          </p:nvPr>
        </p:nvSpPr>
        <p:spPr/>
        <p:txBody>
          <a:bodyPr/>
          <a:lstStyle/>
          <a:p>
            <a:fld id="{BA5890C6-243A-42A1-9617-D245AE008BC6}" type="slidenum">
              <a:rPr lang="en-US" smtClean="0"/>
              <a:t>‹#›</a:t>
            </a:fld>
            <a:endParaRPr lang="en-US"/>
          </a:p>
        </p:txBody>
      </p:sp>
    </p:spTree>
    <p:extLst>
      <p:ext uri="{BB962C8B-B14F-4D97-AF65-F5344CB8AC3E}">
        <p14:creationId xmlns:p14="http://schemas.microsoft.com/office/powerpoint/2010/main" val="39410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316B-936F-7EC0-E9D2-6F7FB9D8A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3C8F72-C518-81BB-A746-65AB88F04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5A895B-1B67-3316-AD8D-194A7ABCC1C2}"/>
              </a:ext>
            </a:extLst>
          </p:cNvPr>
          <p:cNvSpPr>
            <a:spLocks noGrp="1"/>
          </p:cNvSpPr>
          <p:nvPr>
            <p:ph type="dt" sz="half" idx="10"/>
          </p:nvPr>
        </p:nvSpPr>
        <p:spPr/>
        <p:txBody>
          <a:bodyPr/>
          <a:lstStyle/>
          <a:p>
            <a:fld id="{8973E306-193E-4363-8531-0CF507A9C9A3}" type="datetimeFigureOut">
              <a:rPr lang="en-US" smtClean="0"/>
              <a:t>8/20/2022</a:t>
            </a:fld>
            <a:endParaRPr lang="en-US"/>
          </a:p>
        </p:txBody>
      </p:sp>
      <p:sp>
        <p:nvSpPr>
          <p:cNvPr id="5" name="Footer Placeholder 4">
            <a:extLst>
              <a:ext uri="{FF2B5EF4-FFF2-40B4-BE49-F238E27FC236}">
                <a16:creationId xmlns:a16="http://schemas.microsoft.com/office/drawing/2014/main" id="{F380F3F6-3463-374F-EC2A-09291CAD2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B4123-CD52-3181-187B-F28677DA02C5}"/>
              </a:ext>
            </a:extLst>
          </p:cNvPr>
          <p:cNvSpPr>
            <a:spLocks noGrp="1"/>
          </p:cNvSpPr>
          <p:nvPr>
            <p:ph type="sldNum" sz="quarter" idx="12"/>
          </p:nvPr>
        </p:nvSpPr>
        <p:spPr/>
        <p:txBody>
          <a:bodyPr/>
          <a:lstStyle/>
          <a:p>
            <a:fld id="{BA5890C6-243A-42A1-9617-D245AE008BC6}" type="slidenum">
              <a:rPr lang="en-US" smtClean="0"/>
              <a:t>‹#›</a:t>
            </a:fld>
            <a:endParaRPr lang="en-US"/>
          </a:p>
        </p:txBody>
      </p:sp>
    </p:spTree>
    <p:extLst>
      <p:ext uri="{BB962C8B-B14F-4D97-AF65-F5344CB8AC3E}">
        <p14:creationId xmlns:p14="http://schemas.microsoft.com/office/powerpoint/2010/main" val="319628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181E-BCF6-CEEA-6BB6-D757C1078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59F31-FF57-3ECB-86B9-B5CD78D1D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F7E769-AF2F-80DD-B7A6-545461F6D3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1B4C1C-FA95-DEB1-F462-024BC30F52ED}"/>
              </a:ext>
            </a:extLst>
          </p:cNvPr>
          <p:cNvSpPr>
            <a:spLocks noGrp="1"/>
          </p:cNvSpPr>
          <p:nvPr>
            <p:ph type="dt" sz="half" idx="10"/>
          </p:nvPr>
        </p:nvSpPr>
        <p:spPr/>
        <p:txBody>
          <a:bodyPr/>
          <a:lstStyle/>
          <a:p>
            <a:fld id="{8973E306-193E-4363-8531-0CF507A9C9A3}" type="datetimeFigureOut">
              <a:rPr lang="en-US" smtClean="0"/>
              <a:t>8/20/2022</a:t>
            </a:fld>
            <a:endParaRPr lang="en-US"/>
          </a:p>
        </p:txBody>
      </p:sp>
      <p:sp>
        <p:nvSpPr>
          <p:cNvPr id="6" name="Footer Placeholder 5">
            <a:extLst>
              <a:ext uri="{FF2B5EF4-FFF2-40B4-BE49-F238E27FC236}">
                <a16:creationId xmlns:a16="http://schemas.microsoft.com/office/drawing/2014/main" id="{676748AD-15CB-977B-39BC-43FE2A2DA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1E042-5AC2-2C05-2633-AC212AA9A47A}"/>
              </a:ext>
            </a:extLst>
          </p:cNvPr>
          <p:cNvSpPr>
            <a:spLocks noGrp="1"/>
          </p:cNvSpPr>
          <p:nvPr>
            <p:ph type="sldNum" sz="quarter" idx="12"/>
          </p:nvPr>
        </p:nvSpPr>
        <p:spPr/>
        <p:txBody>
          <a:bodyPr/>
          <a:lstStyle/>
          <a:p>
            <a:fld id="{BA5890C6-243A-42A1-9617-D245AE008BC6}" type="slidenum">
              <a:rPr lang="en-US" smtClean="0"/>
              <a:t>‹#›</a:t>
            </a:fld>
            <a:endParaRPr lang="en-US"/>
          </a:p>
        </p:txBody>
      </p:sp>
    </p:spTree>
    <p:extLst>
      <p:ext uri="{BB962C8B-B14F-4D97-AF65-F5344CB8AC3E}">
        <p14:creationId xmlns:p14="http://schemas.microsoft.com/office/powerpoint/2010/main" val="348953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377AF-6DFD-58BF-D05D-07E9AFB40D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7C6BD7-6AF5-8E03-1D81-01B9E32E6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1CF09B-BB8D-EE94-0781-7D89E55DBC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48E8DE-421E-584D-FDDD-FA52AB842C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806199-E4B2-EE1B-4FB8-DFC920F6D2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F298F7-1A75-8C91-BDF7-5A0B154BF5A7}"/>
              </a:ext>
            </a:extLst>
          </p:cNvPr>
          <p:cNvSpPr>
            <a:spLocks noGrp="1"/>
          </p:cNvSpPr>
          <p:nvPr>
            <p:ph type="dt" sz="half" idx="10"/>
          </p:nvPr>
        </p:nvSpPr>
        <p:spPr/>
        <p:txBody>
          <a:bodyPr/>
          <a:lstStyle/>
          <a:p>
            <a:fld id="{8973E306-193E-4363-8531-0CF507A9C9A3}" type="datetimeFigureOut">
              <a:rPr lang="en-US" smtClean="0"/>
              <a:t>8/20/2022</a:t>
            </a:fld>
            <a:endParaRPr lang="en-US"/>
          </a:p>
        </p:txBody>
      </p:sp>
      <p:sp>
        <p:nvSpPr>
          <p:cNvPr id="8" name="Footer Placeholder 7">
            <a:extLst>
              <a:ext uri="{FF2B5EF4-FFF2-40B4-BE49-F238E27FC236}">
                <a16:creationId xmlns:a16="http://schemas.microsoft.com/office/drawing/2014/main" id="{B0A0B3F3-B494-3859-6D19-D1A0C78B0D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5A9529-ACCB-F794-4908-5D75AF12A610}"/>
              </a:ext>
            </a:extLst>
          </p:cNvPr>
          <p:cNvSpPr>
            <a:spLocks noGrp="1"/>
          </p:cNvSpPr>
          <p:nvPr>
            <p:ph type="sldNum" sz="quarter" idx="12"/>
          </p:nvPr>
        </p:nvSpPr>
        <p:spPr/>
        <p:txBody>
          <a:bodyPr/>
          <a:lstStyle/>
          <a:p>
            <a:fld id="{BA5890C6-243A-42A1-9617-D245AE008BC6}" type="slidenum">
              <a:rPr lang="en-US" smtClean="0"/>
              <a:t>‹#›</a:t>
            </a:fld>
            <a:endParaRPr lang="en-US"/>
          </a:p>
        </p:txBody>
      </p:sp>
    </p:spTree>
    <p:extLst>
      <p:ext uri="{BB962C8B-B14F-4D97-AF65-F5344CB8AC3E}">
        <p14:creationId xmlns:p14="http://schemas.microsoft.com/office/powerpoint/2010/main" val="261070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0DFE-9A0A-99A5-F9C1-689B88A1E4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DF1FE-F495-231B-D094-F5A20770BEEF}"/>
              </a:ext>
            </a:extLst>
          </p:cNvPr>
          <p:cNvSpPr>
            <a:spLocks noGrp="1"/>
          </p:cNvSpPr>
          <p:nvPr>
            <p:ph type="dt" sz="half" idx="10"/>
          </p:nvPr>
        </p:nvSpPr>
        <p:spPr/>
        <p:txBody>
          <a:bodyPr/>
          <a:lstStyle/>
          <a:p>
            <a:fld id="{8973E306-193E-4363-8531-0CF507A9C9A3}" type="datetimeFigureOut">
              <a:rPr lang="en-US" smtClean="0"/>
              <a:t>8/20/2022</a:t>
            </a:fld>
            <a:endParaRPr lang="en-US"/>
          </a:p>
        </p:txBody>
      </p:sp>
      <p:sp>
        <p:nvSpPr>
          <p:cNvPr id="4" name="Footer Placeholder 3">
            <a:extLst>
              <a:ext uri="{FF2B5EF4-FFF2-40B4-BE49-F238E27FC236}">
                <a16:creationId xmlns:a16="http://schemas.microsoft.com/office/drawing/2014/main" id="{6162D753-4D9F-0A30-FDF9-32A5FFE083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369E53-B69B-F2A0-D5B8-12C7839651AD}"/>
              </a:ext>
            </a:extLst>
          </p:cNvPr>
          <p:cNvSpPr>
            <a:spLocks noGrp="1"/>
          </p:cNvSpPr>
          <p:nvPr>
            <p:ph type="sldNum" sz="quarter" idx="12"/>
          </p:nvPr>
        </p:nvSpPr>
        <p:spPr/>
        <p:txBody>
          <a:bodyPr/>
          <a:lstStyle/>
          <a:p>
            <a:fld id="{BA5890C6-243A-42A1-9617-D245AE008BC6}" type="slidenum">
              <a:rPr lang="en-US" smtClean="0"/>
              <a:t>‹#›</a:t>
            </a:fld>
            <a:endParaRPr lang="en-US"/>
          </a:p>
        </p:txBody>
      </p:sp>
    </p:spTree>
    <p:extLst>
      <p:ext uri="{BB962C8B-B14F-4D97-AF65-F5344CB8AC3E}">
        <p14:creationId xmlns:p14="http://schemas.microsoft.com/office/powerpoint/2010/main" val="63118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95C35-C15A-766C-0706-C44BAF9081E6}"/>
              </a:ext>
            </a:extLst>
          </p:cNvPr>
          <p:cNvSpPr>
            <a:spLocks noGrp="1"/>
          </p:cNvSpPr>
          <p:nvPr>
            <p:ph type="dt" sz="half" idx="10"/>
          </p:nvPr>
        </p:nvSpPr>
        <p:spPr/>
        <p:txBody>
          <a:bodyPr/>
          <a:lstStyle/>
          <a:p>
            <a:fld id="{8973E306-193E-4363-8531-0CF507A9C9A3}" type="datetimeFigureOut">
              <a:rPr lang="en-US" smtClean="0"/>
              <a:t>8/20/2022</a:t>
            </a:fld>
            <a:endParaRPr lang="en-US"/>
          </a:p>
        </p:txBody>
      </p:sp>
      <p:sp>
        <p:nvSpPr>
          <p:cNvPr id="3" name="Footer Placeholder 2">
            <a:extLst>
              <a:ext uri="{FF2B5EF4-FFF2-40B4-BE49-F238E27FC236}">
                <a16:creationId xmlns:a16="http://schemas.microsoft.com/office/drawing/2014/main" id="{3196BC4C-539F-B872-39D7-B63AA8356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0EB747-C2C9-30F5-4DFF-04299C958785}"/>
              </a:ext>
            </a:extLst>
          </p:cNvPr>
          <p:cNvSpPr>
            <a:spLocks noGrp="1"/>
          </p:cNvSpPr>
          <p:nvPr>
            <p:ph type="sldNum" sz="quarter" idx="12"/>
          </p:nvPr>
        </p:nvSpPr>
        <p:spPr/>
        <p:txBody>
          <a:bodyPr/>
          <a:lstStyle/>
          <a:p>
            <a:fld id="{BA5890C6-243A-42A1-9617-D245AE008BC6}" type="slidenum">
              <a:rPr lang="en-US" smtClean="0"/>
              <a:t>‹#›</a:t>
            </a:fld>
            <a:endParaRPr lang="en-US"/>
          </a:p>
        </p:txBody>
      </p:sp>
    </p:spTree>
    <p:extLst>
      <p:ext uri="{BB962C8B-B14F-4D97-AF65-F5344CB8AC3E}">
        <p14:creationId xmlns:p14="http://schemas.microsoft.com/office/powerpoint/2010/main" val="355144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0661-0EEB-CEE7-4C56-181EF0FF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01F1DB-9A45-53BA-2659-058C60AC50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BAFC5-1355-A013-4AC9-8EBB2DC1D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60D9C-D8EB-33CD-F545-20036CEE99FE}"/>
              </a:ext>
            </a:extLst>
          </p:cNvPr>
          <p:cNvSpPr>
            <a:spLocks noGrp="1"/>
          </p:cNvSpPr>
          <p:nvPr>
            <p:ph type="dt" sz="half" idx="10"/>
          </p:nvPr>
        </p:nvSpPr>
        <p:spPr/>
        <p:txBody>
          <a:bodyPr/>
          <a:lstStyle/>
          <a:p>
            <a:fld id="{8973E306-193E-4363-8531-0CF507A9C9A3}" type="datetimeFigureOut">
              <a:rPr lang="en-US" smtClean="0"/>
              <a:t>8/20/2022</a:t>
            </a:fld>
            <a:endParaRPr lang="en-US"/>
          </a:p>
        </p:txBody>
      </p:sp>
      <p:sp>
        <p:nvSpPr>
          <p:cNvPr id="6" name="Footer Placeholder 5">
            <a:extLst>
              <a:ext uri="{FF2B5EF4-FFF2-40B4-BE49-F238E27FC236}">
                <a16:creationId xmlns:a16="http://schemas.microsoft.com/office/drawing/2014/main" id="{5DBB16E9-1C16-77E3-2071-92B8611FA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742AA-879A-5AB1-200C-AAB8241318A0}"/>
              </a:ext>
            </a:extLst>
          </p:cNvPr>
          <p:cNvSpPr>
            <a:spLocks noGrp="1"/>
          </p:cNvSpPr>
          <p:nvPr>
            <p:ph type="sldNum" sz="quarter" idx="12"/>
          </p:nvPr>
        </p:nvSpPr>
        <p:spPr/>
        <p:txBody>
          <a:bodyPr/>
          <a:lstStyle/>
          <a:p>
            <a:fld id="{BA5890C6-243A-42A1-9617-D245AE008BC6}" type="slidenum">
              <a:rPr lang="en-US" smtClean="0"/>
              <a:t>‹#›</a:t>
            </a:fld>
            <a:endParaRPr lang="en-US"/>
          </a:p>
        </p:txBody>
      </p:sp>
    </p:spTree>
    <p:extLst>
      <p:ext uri="{BB962C8B-B14F-4D97-AF65-F5344CB8AC3E}">
        <p14:creationId xmlns:p14="http://schemas.microsoft.com/office/powerpoint/2010/main" val="365410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FA92-CB39-A856-DCD0-0225EDE61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E0EC57-2836-E963-E29C-A4177DB42C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FA16FC-1565-4CFD-676C-D2B3CD5AC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52E37-03D5-9652-B315-8998881B9FEC}"/>
              </a:ext>
            </a:extLst>
          </p:cNvPr>
          <p:cNvSpPr>
            <a:spLocks noGrp="1"/>
          </p:cNvSpPr>
          <p:nvPr>
            <p:ph type="dt" sz="half" idx="10"/>
          </p:nvPr>
        </p:nvSpPr>
        <p:spPr/>
        <p:txBody>
          <a:bodyPr/>
          <a:lstStyle/>
          <a:p>
            <a:fld id="{8973E306-193E-4363-8531-0CF507A9C9A3}" type="datetimeFigureOut">
              <a:rPr lang="en-US" smtClean="0"/>
              <a:t>8/20/2022</a:t>
            </a:fld>
            <a:endParaRPr lang="en-US"/>
          </a:p>
        </p:txBody>
      </p:sp>
      <p:sp>
        <p:nvSpPr>
          <p:cNvPr id="6" name="Footer Placeholder 5">
            <a:extLst>
              <a:ext uri="{FF2B5EF4-FFF2-40B4-BE49-F238E27FC236}">
                <a16:creationId xmlns:a16="http://schemas.microsoft.com/office/drawing/2014/main" id="{6BF8616C-40AA-04EA-F123-70930B350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7A728-41F5-D2BB-5D49-0FDE221FC4C7}"/>
              </a:ext>
            </a:extLst>
          </p:cNvPr>
          <p:cNvSpPr>
            <a:spLocks noGrp="1"/>
          </p:cNvSpPr>
          <p:nvPr>
            <p:ph type="sldNum" sz="quarter" idx="12"/>
          </p:nvPr>
        </p:nvSpPr>
        <p:spPr/>
        <p:txBody>
          <a:bodyPr/>
          <a:lstStyle/>
          <a:p>
            <a:fld id="{BA5890C6-243A-42A1-9617-D245AE008BC6}" type="slidenum">
              <a:rPr lang="en-US" smtClean="0"/>
              <a:t>‹#›</a:t>
            </a:fld>
            <a:endParaRPr lang="en-US"/>
          </a:p>
        </p:txBody>
      </p:sp>
    </p:spTree>
    <p:extLst>
      <p:ext uri="{BB962C8B-B14F-4D97-AF65-F5344CB8AC3E}">
        <p14:creationId xmlns:p14="http://schemas.microsoft.com/office/powerpoint/2010/main" val="150771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67359-C3BC-99FA-511E-D7B9E91D6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9E933-E49C-C3A9-955B-5534BBFBD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D5949-C5D9-E9DB-29A8-D23E2B0A8C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3E306-193E-4363-8531-0CF507A9C9A3}" type="datetimeFigureOut">
              <a:rPr lang="en-US" smtClean="0"/>
              <a:t>8/20/2022</a:t>
            </a:fld>
            <a:endParaRPr lang="en-US"/>
          </a:p>
        </p:txBody>
      </p:sp>
      <p:sp>
        <p:nvSpPr>
          <p:cNvPr id="5" name="Footer Placeholder 4">
            <a:extLst>
              <a:ext uri="{FF2B5EF4-FFF2-40B4-BE49-F238E27FC236}">
                <a16:creationId xmlns:a16="http://schemas.microsoft.com/office/drawing/2014/main" id="{76770DF5-A477-A0CC-D786-BD9554ACF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BC817D-9BDC-35ED-6FE6-2D5A6ED0AA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890C6-243A-42A1-9617-D245AE008BC6}" type="slidenum">
              <a:rPr lang="en-US" smtClean="0"/>
              <a:t>‹#›</a:t>
            </a:fld>
            <a:endParaRPr lang="en-US"/>
          </a:p>
        </p:txBody>
      </p:sp>
    </p:spTree>
    <p:extLst>
      <p:ext uri="{BB962C8B-B14F-4D97-AF65-F5344CB8AC3E}">
        <p14:creationId xmlns:p14="http://schemas.microsoft.com/office/powerpoint/2010/main" val="3048364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B17B-506D-0256-322B-F9DEA8A2BE2D}"/>
              </a:ext>
            </a:extLst>
          </p:cNvPr>
          <p:cNvSpPr>
            <a:spLocks noGrp="1"/>
          </p:cNvSpPr>
          <p:nvPr>
            <p:ph type="title"/>
          </p:nvPr>
        </p:nvSpPr>
        <p:spPr/>
        <p:txBody>
          <a:bodyPr/>
          <a:lstStyle/>
          <a:p>
            <a:r>
              <a:rPr lang="en-US" dirty="0"/>
              <a:t>KHCC </a:t>
            </a:r>
            <a:r>
              <a:rPr lang="en-US" dirty="0" err="1"/>
              <a:t>FlexDashboard</a:t>
            </a:r>
            <a:endParaRPr lang="en-US" dirty="0"/>
          </a:p>
        </p:txBody>
      </p:sp>
      <p:sp>
        <p:nvSpPr>
          <p:cNvPr id="3" name="Content Placeholder 2">
            <a:extLst>
              <a:ext uri="{FF2B5EF4-FFF2-40B4-BE49-F238E27FC236}">
                <a16:creationId xmlns:a16="http://schemas.microsoft.com/office/drawing/2014/main" id="{1BA985F7-4530-3BC1-23E7-24C75705F535}"/>
              </a:ext>
            </a:extLst>
          </p:cNvPr>
          <p:cNvSpPr>
            <a:spLocks noGrp="1"/>
          </p:cNvSpPr>
          <p:nvPr>
            <p:ph idx="1"/>
          </p:nvPr>
        </p:nvSpPr>
        <p:spPr/>
        <p:txBody>
          <a:bodyPr/>
          <a:lstStyle/>
          <a:p>
            <a:r>
              <a:rPr lang="en-US" dirty="0"/>
              <a:t>A research study authorized by KHCC IRB (</a:t>
            </a:r>
            <a:r>
              <a:rPr lang="en-US" sz="1800" dirty="0">
                <a:effectLst/>
                <a:latin typeface="Arial" panose="020B0604020202020204" pitchFamily="34" charset="0"/>
                <a:ea typeface="Calibri" panose="020F0502020204030204" pitchFamily="34" charset="0"/>
              </a:rPr>
              <a:t>22 KHCC 128)</a:t>
            </a:r>
          </a:p>
          <a:p>
            <a:r>
              <a:rPr lang="en-US" sz="1800" dirty="0">
                <a:latin typeface="Arial" panose="020B0604020202020204" pitchFamily="34" charset="0"/>
              </a:rPr>
              <a:t>Aims to enhance clinical research by providing investigators an opportunity to review our cancer registry quickly and do statistical analysis</a:t>
            </a:r>
          </a:p>
          <a:p>
            <a:r>
              <a:rPr lang="en-US" sz="1800" dirty="0">
                <a:latin typeface="Arial" panose="020B0604020202020204" pitchFamily="34" charset="0"/>
              </a:rPr>
              <a:t>Password access can be providing after emailing the PI</a:t>
            </a:r>
          </a:p>
          <a:p>
            <a:r>
              <a:rPr lang="en-US" sz="1800" dirty="0">
                <a:latin typeface="Arial" panose="020B0604020202020204" pitchFamily="34" charset="0"/>
              </a:rPr>
              <a:t>Interpretation of results is the responsibility of the investigator</a:t>
            </a:r>
          </a:p>
          <a:p>
            <a:r>
              <a:rPr lang="en-US" sz="1800" dirty="0">
                <a:latin typeface="Arial" panose="020B0604020202020204" pitchFamily="34" charset="0"/>
              </a:rPr>
              <a:t>Please cite us if you use the tool</a:t>
            </a:r>
          </a:p>
          <a:p>
            <a:endParaRPr lang="en-US" sz="1800" dirty="0">
              <a:latin typeface="Arial" panose="020B0604020202020204" pitchFamily="34" charset="0"/>
            </a:endParaRPr>
          </a:p>
          <a:p>
            <a:endParaRPr lang="en-US" sz="1800" dirty="0">
              <a:latin typeface="Arial" panose="020B0604020202020204" pitchFamily="34" charset="0"/>
            </a:endParaRPr>
          </a:p>
          <a:p>
            <a:pPr lvl="1"/>
            <a:r>
              <a:rPr lang="en-US" dirty="0">
                <a:latin typeface="Arial" panose="020B0604020202020204" pitchFamily="34" charset="0"/>
              </a:rPr>
              <a:t>PI: Dr. Iyad Sultan, MD</a:t>
            </a:r>
            <a:br>
              <a:rPr lang="en-US" dirty="0">
                <a:latin typeface="Arial" panose="020B0604020202020204" pitchFamily="34" charset="0"/>
              </a:rPr>
            </a:br>
            <a:r>
              <a:rPr lang="en-US" dirty="0">
                <a:latin typeface="Arial" panose="020B0604020202020204" pitchFamily="34" charset="0"/>
              </a:rPr>
              <a:t>Chairman of Pediatrics</a:t>
            </a:r>
            <a:br>
              <a:rPr lang="en-US" dirty="0">
                <a:latin typeface="Arial" panose="020B0604020202020204" pitchFamily="34" charset="0"/>
              </a:rPr>
            </a:br>
            <a:r>
              <a:rPr lang="en-US" dirty="0">
                <a:latin typeface="Arial" panose="020B0604020202020204" pitchFamily="34" charset="0"/>
              </a:rPr>
              <a:t>Associate Director, Cancer Care Informatics Program</a:t>
            </a:r>
          </a:p>
          <a:p>
            <a:pPr lvl="1"/>
            <a:endParaRPr lang="en-US" dirty="0">
              <a:latin typeface="Arial" panose="020B0604020202020204" pitchFamily="34" charset="0"/>
            </a:endParaRPr>
          </a:p>
          <a:p>
            <a:pPr lvl="1"/>
            <a:endParaRPr lang="en-US" dirty="0">
              <a:latin typeface="Arial" panose="020B0604020202020204" pitchFamily="34" charset="0"/>
            </a:endParaRPr>
          </a:p>
        </p:txBody>
      </p:sp>
    </p:spTree>
    <p:extLst>
      <p:ext uri="{BB962C8B-B14F-4D97-AF65-F5344CB8AC3E}">
        <p14:creationId xmlns:p14="http://schemas.microsoft.com/office/powerpoint/2010/main" val="804157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2350C-65A1-8B80-092A-20E441A89108}"/>
              </a:ext>
            </a:extLst>
          </p:cNvPr>
          <p:cNvPicPr>
            <a:picLocks noChangeAspect="1"/>
          </p:cNvPicPr>
          <p:nvPr/>
        </p:nvPicPr>
        <p:blipFill rotWithShape="1">
          <a:blip r:embed="rId2"/>
          <a:srcRect r="17637" b="5443"/>
          <a:stretch/>
        </p:blipFill>
        <p:spPr>
          <a:xfrm>
            <a:off x="786151" y="0"/>
            <a:ext cx="10619697" cy="6858000"/>
          </a:xfrm>
          <a:prstGeom prst="rect">
            <a:avLst/>
          </a:prstGeom>
        </p:spPr>
      </p:pic>
      <p:sp>
        <p:nvSpPr>
          <p:cNvPr id="4" name="Rectangle: Rounded Corners 3">
            <a:extLst>
              <a:ext uri="{FF2B5EF4-FFF2-40B4-BE49-F238E27FC236}">
                <a16:creationId xmlns:a16="http://schemas.microsoft.com/office/drawing/2014/main" id="{4D0505A2-9D63-093A-CCA0-D9C3BA7BC1BF}"/>
              </a:ext>
            </a:extLst>
          </p:cNvPr>
          <p:cNvSpPr/>
          <p:nvPr/>
        </p:nvSpPr>
        <p:spPr>
          <a:xfrm>
            <a:off x="6233021" y="3020036"/>
            <a:ext cx="5486400" cy="2055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also compare outcomes for patients in different age groups.</a:t>
            </a:r>
          </a:p>
        </p:txBody>
      </p:sp>
      <p:sp>
        <p:nvSpPr>
          <p:cNvPr id="5" name="Arrow: Left 4">
            <a:extLst>
              <a:ext uri="{FF2B5EF4-FFF2-40B4-BE49-F238E27FC236}">
                <a16:creationId xmlns:a16="http://schemas.microsoft.com/office/drawing/2014/main" id="{D1B5FCCA-5432-E9DF-780D-A921132183D7}"/>
              </a:ext>
            </a:extLst>
          </p:cNvPr>
          <p:cNvSpPr/>
          <p:nvPr/>
        </p:nvSpPr>
        <p:spPr>
          <a:xfrm rot="5400000">
            <a:off x="8336560" y="2132900"/>
            <a:ext cx="994096" cy="78017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CD97291-F043-7D6B-CB18-F3688DFEC88D}"/>
              </a:ext>
            </a:extLst>
          </p:cNvPr>
          <p:cNvSpPr/>
          <p:nvPr/>
        </p:nvSpPr>
        <p:spPr>
          <a:xfrm>
            <a:off x="595618" y="5696125"/>
            <a:ext cx="2290195" cy="1031846"/>
          </a:xfrm>
          <a:prstGeom prst="ellipse">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Arrow: Down 6">
            <a:extLst>
              <a:ext uri="{FF2B5EF4-FFF2-40B4-BE49-F238E27FC236}">
                <a16:creationId xmlns:a16="http://schemas.microsoft.com/office/drawing/2014/main" id="{CA5EFF77-57F3-0C9C-72B6-566CF6477467}"/>
              </a:ext>
            </a:extLst>
          </p:cNvPr>
          <p:cNvSpPr/>
          <p:nvPr/>
        </p:nvSpPr>
        <p:spPr>
          <a:xfrm rot="3938184">
            <a:off x="3134595" y="5436546"/>
            <a:ext cx="427839" cy="82212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65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DBEF66-DFBF-25C5-61A9-0D82B748C745}"/>
              </a:ext>
            </a:extLst>
          </p:cNvPr>
          <p:cNvPicPr>
            <a:picLocks noChangeAspect="1"/>
          </p:cNvPicPr>
          <p:nvPr/>
        </p:nvPicPr>
        <p:blipFill rotWithShape="1">
          <a:blip r:embed="rId2"/>
          <a:srcRect r="17775" b="5566"/>
          <a:stretch/>
        </p:blipFill>
        <p:spPr>
          <a:xfrm>
            <a:off x="788157" y="0"/>
            <a:ext cx="10615686" cy="6858000"/>
          </a:xfrm>
          <a:prstGeom prst="rect">
            <a:avLst/>
          </a:prstGeom>
        </p:spPr>
      </p:pic>
      <p:sp>
        <p:nvSpPr>
          <p:cNvPr id="4" name="Rectangle: Rounded Corners 3">
            <a:extLst>
              <a:ext uri="{FF2B5EF4-FFF2-40B4-BE49-F238E27FC236}">
                <a16:creationId xmlns:a16="http://schemas.microsoft.com/office/drawing/2014/main" id="{A81B9935-2F6C-2BFA-5020-241E70ED6AD2}"/>
              </a:ext>
            </a:extLst>
          </p:cNvPr>
          <p:cNvSpPr/>
          <p:nvPr/>
        </p:nvSpPr>
        <p:spPr>
          <a:xfrm>
            <a:off x="5666182" y="3867323"/>
            <a:ext cx="5486400" cy="2055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Compare the outcome to SEER data.</a:t>
            </a:r>
          </a:p>
          <a:p>
            <a:pPr algn="ctr"/>
            <a:r>
              <a:rPr lang="en-US" dirty="0"/>
              <a:t>This can be done for metastatic or nonmetastatic patients as well.</a:t>
            </a:r>
          </a:p>
        </p:txBody>
      </p:sp>
      <p:sp>
        <p:nvSpPr>
          <p:cNvPr id="5" name="Arrow: Left 4">
            <a:extLst>
              <a:ext uri="{FF2B5EF4-FFF2-40B4-BE49-F238E27FC236}">
                <a16:creationId xmlns:a16="http://schemas.microsoft.com/office/drawing/2014/main" id="{B217669F-EBED-CC1C-B12B-B38866882640}"/>
              </a:ext>
            </a:extLst>
          </p:cNvPr>
          <p:cNvSpPr/>
          <p:nvPr/>
        </p:nvSpPr>
        <p:spPr>
          <a:xfrm rot="6642989">
            <a:off x="9090986" y="1997687"/>
            <a:ext cx="994096" cy="78017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A27EA874-CBAD-BE18-5100-78019C538276}"/>
              </a:ext>
            </a:extLst>
          </p:cNvPr>
          <p:cNvSpPr/>
          <p:nvPr/>
        </p:nvSpPr>
        <p:spPr>
          <a:xfrm>
            <a:off x="9588034" y="3061984"/>
            <a:ext cx="852064" cy="396380"/>
          </a:xfrm>
          <a:prstGeom prst="ellipse">
            <a:avLst/>
          </a:prstGeom>
          <a:noFill/>
          <a:ln>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843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F50F1-EEF7-D289-751F-E0261DFFE58F}"/>
              </a:ext>
            </a:extLst>
          </p:cNvPr>
          <p:cNvPicPr>
            <a:picLocks noChangeAspect="1"/>
          </p:cNvPicPr>
          <p:nvPr/>
        </p:nvPicPr>
        <p:blipFill rotWithShape="1">
          <a:blip r:embed="rId2"/>
          <a:srcRect r="18257" b="5077"/>
          <a:stretch/>
        </p:blipFill>
        <p:spPr>
          <a:xfrm>
            <a:off x="528506" y="0"/>
            <a:ext cx="10519794" cy="6871515"/>
          </a:xfrm>
          <a:prstGeom prst="rect">
            <a:avLst/>
          </a:prstGeom>
        </p:spPr>
      </p:pic>
      <p:sp>
        <p:nvSpPr>
          <p:cNvPr id="5" name="Rectangle: Rounded Corners 4">
            <a:extLst>
              <a:ext uri="{FF2B5EF4-FFF2-40B4-BE49-F238E27FC236}">
                <a16:creationId xmlns:a16="http://schemas.microsoft.com/office/drawing/2014/main" id="{52716F2E-F789-760C-C7CF-8EDD050B3F3F}"/>
              </a:ext>
            </a:extLst>
          </p:cNvPr>
          <p:cNvSpPr/>
          <p:nvPr/>
        </p:nvSpPr>
        <p:spPr>
          <a:xfrm>
            <a:off x="4701448" y="3330428"/>
            <a:ext cx="5486400" cy="2055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select data to download to do your own analysis.  You cannot trace those patients to the cancer registry or medical records.  But you can download a spreadsheet and have your analysis.  You can search the data for a specific site or histology if you are interested.</a:t>
            </a:r>
          </a:p>
        </p:txBody>
      </p:sp>
      <p:sp>
        <p:nvSpPr>
          <p:cNvPr id="6" name="Arrow: Left 5">
            <a:extLst>
              <a:ext uri="{FF2B5EF4-FFF2-40B4-BE49-F238E27FC236}">
                <a16:creationId xmlns:a16="http://schemas.microsoft.com/office/drawing/2014/main" id="{6816A1E7-248B-DF42-7186-96A097BCF265}"/>
              </a:ext>
            </a:extLst>
          </p:cNvPr>
          <p:cNvSpPr/>
          <p:nvPr/>
        </p:nvSpPr>
        <p:spPr>
          <a:xfrm rot="5400000">
            <a:off x="4971991" y="2341637"/>
            <a:ext cx="994096" cy="78017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706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01FFF-82A0-E7F1-F0F3-FF56F335EAA1}"/>
              </a:ext>
            </a:extLst>
          </p:cNvPr>
          <p:cNvPicPr>
            <a:picLocks noChangeAspect="1"/>
          </p:cNvPicPr>
          <p:nvPr/>
        </p:nvPicPr>
        <p:blipFill>
          <a:blip r:embed="rId2"/>
          <a:stretch>
            <a:fillRect/>
          </a:stretch>
        </p:blipFill>
        <p:spPr>
          <a:xfrm>
            <a:off x="322607" y="0"/>
            <a:ext cx="11546785" cy="6858000"/>
          </a:xfrm>
          <a:prstGeom prst="rect">
            <a:avLst/>
          </a:prstGeom>
        </p:spPr>
      </p:pic>
      <p:sp>
        <p:nvSpPr>
          <p:cNvPr id="6" name="Rectangle: Rounded Corners 5">
            <a:extLst>
              <a:ext uri="{FF2B5EF4-FFF2-40B4-BE49-F238E27FC236}">
                <a16:creationId xmlns:a16="http://schemas.microsoft.com/office/drawing/2014/main" id="{B6C26D02-2B80-7C05-3AAA-1091B060D3BA}"/>
              </a:ext>
            </a:extLst>
          </p:cNvPr>
          <p:cNvSpPr/>
          <p:nvPr/>
        </p:nvSpPr>
        <p:spPr>
          <a:xfrm>
            <a:off x="2248250" y="1862356"/>
            <a:ext cx="8783273" cy="2055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by selecting </a:t>
            </a:r>
          </a:p>
          <a:p>
            <a:pPr algn="ctr"/>
            <a:r>
              <a:rPr lang="en-US" dirty="0"/>
              <a:t>Nationality</a:t>
            </a:r>
          </a:p>
          <a:p>
            <a:pPr algn="ctr"/>
            <a:r>
              <a:rPr lang="en-US" dirty="0"/>
              <a:t>Sex</a:t>
            </a:r>
          </a:p>
          <a:p>
            <a:pPr algn="ctr"/>
            <a:r>
              <a:rPr lang="en-US" dirty="0"/>
              <a:t>Diagnosis</a:t>
            </a:r>
          </a:p>
          <a:p>
            <a:pPr algn="ctr"/>
            <a:r>
              <a:rPr lang="en-US" dirty="0"/>
              <a:t>Age range</a:t>
            </a:r>
          </a:p>
          <a:p>
            <a:pPr algn="ctr"/>
            <a:r>
              <a:rPr lang="en-US" dirty="0"/>
              <a:t>Year range</a:t>
            </a:r>
          </a:p>
        </p:txBody>
      </p:sp>
      <p:sp>
        <p:nvSpPr>
          <p:cNvPr id="7" name="Arrow: Left 6">
            <a:extLst>
              <a:ext uri="{FF2B5EF4-FFF2-40B4-BE49-F238E27FC236}">
                <a16:creationId xmlns:a16="http://schemas.microsoft.com/office/drawing/2014/main" id="{E47AACBA-A285-F0A7-6C62-9F9C1FC43FC8}"/>
              </a:ext>
            </a:extLst>
          </p:cNvPr>
          <p:cNvSpPr/>
          <p:nvPr/>
        </p:nvSpPr>
        <p:spPr>
          <a:xfrm>
            <a:off x="2625755" y="2546058"/>
            <a:ext cx="2105636" cy="78017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56883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9F77F0-704E-68A8-0624-AEE636F04191}"/>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70E40338-0076-F6EE-5135-40098B261675}"/>
              </a:ext>
            </a:extLst>
          </p:cNvPr>
          <p:cNvSpPr/>
          <p:nvPr/>
        </p:nvSpPr>
        <p:spPr>
          <a:xfrm>
            <a:off x="1704363" y="3892492"/>
            <a:ext cx="6726573" cy="2055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drop-down list with all AYA classifications of diseases. </a:t>
            </a:r>
          </a:p>
          <a:p>
            <a:pPr algn="ctr"/>
            <a:r>
              <a:rPr lang="en-US" dirty="0"/>
              <a:t>This is a simple classification that lumps many sites/</a:t>
            </a:r>
            <a:r>
              <a:rPr lang="en-US" dirty="0" err="1"/>
              <a:t>histologies</a:t>
            </a:r>
            <a:r>
              <a:rPr lang="en-US" dirty="0"/>
              <a:t>.</a:t>
            </a:r>
          </a:p>
          <a:p>
            <a:pPr algn="ctr"/>
            <a:r>
              <a:rPr lang="en-US" dirty="0"/>
              <a:t>We created a code to convert all our diagnoses to AYA for simplicity.</a:t>
            </a:r>
          </a:p>
          <a:p>
            <a:pPr algn="ctr"/>
            <a:r>
              <a:rPr lang="en-US" dirty="0"/>
              <a:t>AYA provides a common language between adults and pediatrics.</a:t>
            </a:r>
          </a:p>
          <a:p>
            <a:pPr algn="ctr"/>
            <a:r>
              <a:rPr lang="en-US" dirty="0"/>
              <a:t>It stands for: Adolescents and Young Adults classification.</a:t>
            </a:r>
          </a:p>
        </p:txBody>
      </p:sp>
      <p:sp>
        <p:nvSpPr>
          <p:cNvPr id="5" name="Arrow: Left 4">
            <a:extLst>
              <a:ext uri="{FF2B5EF4-FFF2-40B4-BE49-F238E27FC236}">
                <a16:creationId xmlns:a16="http://schemas.microsoft.com/office/drawing/2014/main" id="{F3A328C5-D9DC-EFE7-7056-22652A6D1380}"/>
              </a:ext>
            </a:extLst>
          </p:cNvPr>
          <p:cNvSpPr/>
          <p:nvPr/>
        </p:nvSpPr>
        <p:spPr>
          <a:xfrm rot="1980617">
            <a:off x="1276525" y="3168941"/>
            <a:ext cx="1612578" cy="78017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460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DA7C7-3044-2B9C-E3FE-2E48D1C11E31}"/>
              </a:ext>
            </a:extLst>
          </p:cNvPr>
          <p:cNvPicPr>
            <a:picLocks noChangeAspect="1"/>
          </p:cNvPicPr>
          <p:nvPr/>
        </p:nvPicPr>
        <p:blipFill rotWithShape="1">
          <a:blip r:embed="rId2"/>
          <a:srcRect r="18441" b="6789"/>
          <a:stretch/>
        </p:blipFill>
        <p:spPr>
          <a:xfrm>
            <a:off x="756407" y="0"/>
            <a:ext cx="10679185" cy="6865191"/>
          </a:xfrm>
          <a:prstGeom prst="rect">
            <a:avLst/>
          </a:prstGeom>
        </p:spPr>
      </p:pic>
      <p:sp>
        <p:nvSpPr>
          <p:cNvPr id="4" name="Rectangle: Rounded Corners 3">
            <a:extLst>
              <a:ext uri="{FF2B5EF4-FFF2-40B4-BE49-F238E27FC236}">
                <a16:creationId xmlns:a16="http://schemas.microsoft.com/office/drawing/2014/main" id="{9EF1352E-D8A8-F721-6432-67D2E6C08789}"/>
              </a:ext>
            </a:extLst>
          </p:cNvPr>
          <p:cNvSpPr/>
          <p:nvPr/>
        </p:nvSpPr>
        <p:spPr>
          <a:xfrm>
            <a:off x="3053594" y="4555222"/>
            <a:ext cx="5486400" cy="2055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then get a summary of all patients you selected based on nationality, gender, age, and year of diagnosis.  Survival estimates are calculated using Kaplan Meier curves.  You can use this data for your abstract with no reservation.</a:t>
            </a:r>
          </a:p>
        </p:txBody>
      </p:sp>
      <p:sp>
        <p:nvSpPr>
          <p:cNvPr id="5" name="Arrow: Left 4">
            <a:extLst>
              <a:ext uri="{FF2B5EF4-FFF2-40B4-BE49-F238E27FC236}">
                <a16:creationId xmlns:a16="http://schemas.microsoft.com/office/drawing/2014/main" id="{67FA06C2-5324-6E80-B755-23EBAB26FF3A}"/>
              </a:ext>
            </a:extLst>
          </p:cNvPr>
          <p:cNvSpPr/>
          <p:nvPr/>
        </p:nvSpPr>
        <p:spPr>
          <a:xfrm rot="5400000">
            <a:off x="4288872" y="3869422"/>
            <a:ext cx="994096" cy="78017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0026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2530F0-AFBC-8DBD-BFE3-C24F1AE8D2C9}"/>
              </a:ext>
            </a:extLst>
          </p:cNvPr>
          <p:cNvPicPr>
            <a:picLocks noChangeAspect="1"/>
          </p:cNvPicPr>
          <p:nvPr/>
        </p:nvPicPr>
        <p:blipFill rotWithShape="1">
          <a:blip r:embed="rId2"/>
          <a:srcRect r="17637" b="4954"/>
          <a:stretch/>
        </p:blipFill>
        <p:spPr>
          <a:xfrm>
            <a:off x="536894" y="0"/>
            <a:ext cx="10468101" cy="6795083"/>
          </a:xfrm>
          <a:prstGeom prst="rect">
            <a:avLst/>
          </a:prstGeom>
        </p:spPr>
      </p:pic>
      <p:sp>
        <p:nvSpPr>
          <p:cNvPr id="4" name="Rectangle: Rounded Corners 3">
            <a:extLst>
              <a:ext uri="{FF2B5EF4-FFF2-40B4-BE49-F238E27FC236}">
                <a16:creationId xmlns:a16="http://schemas.microsoft.com/office/drawing/2014/main" id="{6F6BA76C-2351-8ADA-5300-6D0E3D47630B}"/>
              </a:ext>
            </a:extLst>
          </p:cNvPr>
          <p:cNvSpPr/>
          <p:nvPr/>
        </p:nvSpPr>
        <p:spPr>
          <a:xfrm>
            <a:off x="4211274" y="2583809"/>
            <a:ext cx="5486400" cy="2055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all primary sites for this AYA</a:t>
            </a:r>
          </a:p>
        </p:txBody>
      </p:sp>
      <p:sp>
        <p:nvSpPr>
          <p:cNvPr id="5" name="Arrow: Left 4">
            <a:extLst>
              <a:ext uri="{FF2B5EF4-FFF2-40B4-BE49-F238E27FC236}">
                <a16:creationId xmlns:a16="http://schemas.microsoft.com/office/drawing/2014/main" id="{DFA8540A-6825-5CB9-C8B8-C040F69D167F}"/>
              </a:ext>
            </a:extLst>
          </p:cNvPr>
          <p:cNvSpPr/>
          <p:nvPr/>
        </p:nvSpPr>
        <p:spPr>
          <a:xfrm rot="3015075">
            <a:off x="3626140" y="1881231"/>
            <a:ext cx="994096" cy="78017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013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7D36F-2562-69FC-5564-F882CD87105D}"/>
              </a:ext>
            </a:extLst>
          </p:cNvPr>
          <p:cNvPicPr>
            <a:picLocks noChangeAspect="1"/>
          </p:cNvPicPr>
          <p:nvPr/>
        </p:nvPicPr>
        <p:blipFill rotWithShape="1">
          <a:blip r:embed="rId2"/>
          <a:srcRect r="17432" b="4220"/>
          <a:stretch/>
        </p:blipFill>
        <p:spPr>
          <a:xfrm>
            <a:off x="805343" y="-67112"/>
            <a:ext cx="10478204" cy="6837028"/>
          </a:xfrm>
          <a:prstGeom prst="rect">
            <a:avLst/>
          </a:prstGeom>
        </p:spPr>
      </p:pic>
      <p:sp>
        <p:nvSpPr>
          <p:cNvPr id="4" name="Rectangle: Rounded Corners 3">
            <a:extLst>
              <a:ext uri="{FF2B5EF4-FFF2-40B4-BE49-F238E27FC236}">
                <a16:creationId xmlns:a16="http://schemas.microsoft.com/office/drawing/2014/main" id="{24C903C0-3BC5-D9CB-F27E-D3CC8F79B79C}"/>
              </a:ext>
            </a:extLst>
          </p:cNvPr>
          <p:cNvSpPr/>
          <p:nvPr/>
        </p:nvSpPr>
        <p:spPr>
          <a:xfrm>
            <a:off x="5900257" y="2583809"/>
            <a:ext cx="5486400" cy="2055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 distribution of selected patients is provided in a table and figures.</a:t>
            </a:r>
          </a:p>
        </p:txBody>
      </p:sp>
      <p:sp>
        <p:nvSpPr>
          <p:cNvPr id="5" name="Arrow: Left 4">
            <a:extLst>
              <a:ext uri="{FF2B5EF4-FFF2-40B4-BE49-F238E27FC236}">
                <a16:creationId xmlns:a16="http://schemas.microsoft.com/office/drawing/2014/main" id="{90C0CF4B-7C91-E7F9-7D8C-AF7CCC8CA714}"/>
              </a:ext>
            </a:extLst>
          </p:cNvPr>
          <p:cNvSpPr/>
          <p:nvPr/>
        </p:nvSpPr>
        <p:spPr>
          <a:xfrm rot="3015075">
            <a:off x="5315123" y="1881231"/>
            <a:ext cx="994096" cy="78017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9436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6191CE-5300-9E9C-F488-95FBF5B742D8}"/>
              </a:ext>
            </a:extLst>
          </p:cNvPr>
          <p:cNvPicPr>
            <a:picLocks noChangeAspect="1"/>
          </p:cNvPicPr>
          <p:nvPr/>
        </p:nvPicPr>
        <p:blipFill rotWithShape="1">
          <a:blip r:embed="rId2"/>
          <a:srcRect r="18257" b="5077"/>
          <a:stretch/>
        </p:blipFill>
        <p:spPr>
          <a:xfrm>
            <a:off x="377505" y="45299"/>
            <a:ext cx="10360403" cy="6767401"/>
          </a:xfrm>
          <a:prstGeom prst="rect">
            <a:avLst/>
          </a:prstGeom>
        </p:spPr>
      </p:pic>
      <p:sp>
        <p:nvSpPr>
          <p:cNvPr id="4" name="Rectangle: Rounded Corners 3">
            <a:extLst>
              <a:ext uri="{FF2B5EF4-FFF2-40B4-BE49-F238E27FC236}">
                <a16:creationId xmlns:a16="http://schemas.microsoft.com/office/drawing/2014/main" id="{6B6A5C7F-B557-F862-4D26-AB0E029B8F7B}"/>
              </a:ext>
            </a:extLst>
          </p:cNvPr>
          <p:cNvSpPr/>
          <p:nvPr/>
        </p:nvSpPr>
        <p:spPr>
          <a:xfrm>
            <a:off x="5813571" y="4202885"/>
            <a:ext cx="5486400" cy="2055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Publication quality KM curves are provided.  Feel free to copy and use in your publication.</a:t>
            </a:r>
          </a:p>
        </p:txBody>
      </p:sp>
      <p:sp>
        <p:nvSpPr>
          <p:cNvPr id="5" name="Arrow: Left 4">
            <a:extLst>
              <a:ext uri="{FF2B5EF4-FFF2-40B4-BE49-F238E27FC236}">
                <a16:creationId xmlns:a16="http://schemas.microsoft.com/office/drawing/2014/main" id="{5EF8DD3D-9109-7C62-52D6-9B7578958D5A}"/>
              </a:ext>
            </a:extLst>
          </p:cNvPr>
          <p:cNvSpPr/>
          <p:nvPr/>
        </p:nvSpPr>
        <p:spPr>
          <a:xfrm rot="3015075">
            <a:off x="5678403" y="1998678"/>
            <a:ext cx="994096" cy="78017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3020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6BADFF-A812-980A-0975-95B6BC1EE7D5}"/>
              </a:ext>
            </a:extLst>
          </p:cNvPr>
          <p:cNvPicPr>
            <a:picLocks noChangeAspect="1"/>
          </p:cNvPicPr>
          <p:nvPr/>
        </p:nvPicPr>
        <p:blipFill rotWithShape="1">
          <a:blip r:embed="rId2"/>
          <a:srcRect r="18257" b="4343"/>
          <a:stretch/>
        </p:blipFill>
        <p:spPr>
          <a:xfrm>
            <a:off x="587229" y="0"/>
            <a:ext cx="10418547" cy="6858000"/>
          </a:xfrm>
          <a:prstGeom prst="rect">
            <a:avLst/>
          </a:prstGeom>
        </p:spPr>
      </p:pic>
      <p:sp>
        <p:nvSpPr>
          <p:cNvPr id="4" name="Rectangle: Rounded Corners 3">
            <a:extLst>
              <a:ext uri="{FF2B5EF4-FFF2-40B4-BE49-F238E27FC236}">
                <a16:creationId xmlns:a16="http://schemas.microsoft.com/office/drawing/2014/main" id="{57D761ED-51B2-53C6-7CAA-1E537A521663}"/>
              </a:ext>
            </a:extLst>
          </p:cNvPr>
          <p:cNvSpPr/>
          <p:nvPr/>
        </p:nvSpPr>
        <p:spPr>
          <a:xfrm>
            <a:off x="6333689" y="2885812"/>
            <a:ext cx="5486400" cy="2055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Survival by SEER stage </a:t>
            </a:r>
          </a:p>
          <a:p>
            <a:pPr algn="ctr"/>
            <a:r>
              <a:rPr lang="en-US" dirty="0"/>
              <a:t>Soon by TNM as well.</a:t>
            </a:r>
          </a:p>
          <a:p>
            <a:pPr algn="ctr"/>
            <a:r>
              <a:rPr lang="en-US" dirty="0"/>
              <a:t>P value is calculated using log-rank test</a:t>
            </a:r>
          </a:p>
        </p:txBody>
      </p:sp>
      <p:sp>
        <p:nvSpPr>
          <p:cNvPr id="5" name="Arrow: Left 4">
            <a:extLst>
              <a:ext uri="{FF2B5EF4-FFF2-40B4-BE49-F238E27FC236}">
                <a16:creationId xmlns:a16="http://schemas.microsoft.com/office/drawing/2014/main" id="{8CB5E67D-873C-789F-1D40-B215B2AFCC08}"/>
              </a:ext>
            </a:extLst>
          </p:cNvPr>
          <p:cNvSpPr/>
          <p:nvPr/>
        </p:nvSpPr>
        <p:spPr>
          <a:xfrm rot="3015075">
            <a:off x="6788790" y="2015453"/>
            <a:ext cx="994096" cy="78017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4907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55C21E-5CA4-EC7C-E40A-F7533B7C3A10}"/>
              </a:ext>
            </a:extLst>
          </p:cNvPr>
          <p:cNvPicPr>
            <a:picLocks noChangeAspect="1"/>
          </p:cNvPicPr>
          <p:nvPr/>
        </p:nvPicPr>
        <p:blipFill rotWithShape="1">
          <a:blip r:embed="rId2"/>
          <a:srcRect r="17706" b="7645"/>
          <a:stretch/>
        </p:blipFill>
        <p:spPr>
          <a:xfrm>
            <a:off x="402672" y="-1"/>
            <a:ext cx="10805020" cy="6820895"/>
          </a:xfrm>
          <a:prstGeom prst="rect">
            <a:avLst/>
          </a:prstGeom>
        </p:spPr>
      </p:pic>
      <p:sp>
        <p:nvSpPr>
          <p:cNvPr id="4" name="Rectangle: Rounded Corners 3">
            <a:extLst>
              <a:ext uri="{FF2B5EF4-FFF2-40B4-BE49-F238E27FC236}">
                <a16:creationId xmlns:a16="http://schemas.microsoft.com/office/drawing/2014/main" id="{47987FCF-51E7-7FB5-5FFA-B4D21EE0445F}"/>
              </a:ext>
            </a:extLst>
          </p:cNvPr>
          <p:cNvSpPr/>
          <p:nvPr/>
        </p:nvSpPr>
        <p:spPr>
          <a:xfrm>
            <a:off x="6096000" y="2986480"/>
            <a:ext cx="5486400" cy="20553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in outcome according to selected periods.  This can help you if you want to study the impact of a procedure or medication that was used at the center during a specific period.</a:t>
            </a:r>
          </a:p>
        </p:txBody>
      </p:sp>
      <p:sp>
        <p:nvSpPr>
          <p:cNvPr id="5" name="Arrow: Left 4">
            <a:extLst>
              <a:ext uri="{FF2B5EF4-FFF2-40B4-BE49-F238E27FC236}">
                <a16:creationId xmlns:a16="http://schemas.microsoft.com/office/drawing/2014/main" id="{898F355A-5968-CA78-F932-1083ADFE6B75}"/>
              </a:ext>
            </a:extLst>
          </p:cNvPr>
          <p:cNvSpPr/>
          <p:nvPr/>
        </p:nvSpPr>
        <p:spPr>
          <a:xfrm rot="5400000">
            <a:off x="7289332" y="2258735"/>
            <a:ext cx="994096" cy="78017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94860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362</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KHCC FlexDashboard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KHCC FlexDashboard</dc:title>
  <dc:creator>Iyad Sultan</dc:creator>
  <cp:lastModifiedBy>Iyad Sultan</cp:lastModifiedBy>
  <cp:revision>1</cp:revision>
  <dcterms:created xsi:type="dcterms:W3CDTF">2022-08-20T18:19:41Z</dcterms:created>
  <dcterms:modified xsi:type="dcterms:W3CDTF">2022-08-20T18:56:28Z</dcterms:modified>
</cp:coreProperties>
</file>