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8" r:id="rId7"/>
    <p:sldId id="267" r:id="rId8"/>
    <p:sldId id="269" r:id="rId9"/>
    <p:sldId id="270" r:id="rId10"/>
    <p:sldId id="258" r:id="rId11"/>
    <p:sldId id="271" r:id="rId12"/>
    <p:sldId id="272" r:id="rId13"/>
    <p:sldId id="273" r:id="rId14"/>
    <p:sldId id="274" r:id="rId15"/>
    <p:sldId id="259" r:id="rId16"/>
    <p:sldId id="260" r:id="rId17"/>
    <p:sldId id="261" r:id="rId18"/>
    <p:sldId id="262" r:id="rId19"/>
    <p:sldId id="263"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94660"/>
  </p:normalViewPr>
  <p:slideViewPr>
    <p:cSldViewPr snapToGrid="0">
      <p:cViewPr varScale="1">
        <p:scale>
          <a:sx n="47" d="100"/>
          <a:sy n="47" d="100"/>
        </p:scale>
        <p:origin x="30"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2B21-DE5C-B2BC-E0B5-4377930B64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163F52-7F28-B6D3-6297-7C82FFC20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9E0A85-BF7C-7BE6-576B-7AB59D974315}"/>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5" name="Footer Placeholder 4">
            <a:extLst>
              <a:ext uri="{FF2B5EF4-FFF2-40B4-BE49-F238E27FC236}">
                <a16:creationId xmlns:a16="http://schemas.microsoft.com/office/drawing/2014/main" id="{26D59FC2-8D34-93A5-78E7-A2C3487CC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C5711-6AC4-5F84-CAA0-0F495AD26E9C}"/>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253606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C8CB-A625-E053-A539-4F61A8626F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47B7B-5160-8516-2DFA-3AF817CD8F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2AC41-C222-FDED-BA38-C740CFD50A75}"/>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5" name="Footer Placeholder 4">
            <a:extLst>
              <a:ext uri="{FF2B5EF4-FFF2-40B4-BE49-F238E27FC236}">
                <a16:creationId xmlns:a16="http://schemas.microsoft.com/office/drawing/2014/main" id="{CB3580A1-EEED-0E03-A787-F357444CB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CB2A9-3F9E-A769-B973-C37B519B2055}"/>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188224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522019-6015-5629-9AC5-C68E95B5ED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C465B-AB3C-13F7-EF8F-24B1D6D253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0FE05-C7EC-6759-96A5-3AD1673729F3}"/>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5" name="Footer Placeholder 4">
            <a:extLst>
              <a:ext uri="{FF2B5EF4-FFF2-40B4-BE49-F238E27FC236}">
                <a16:creationId xmlns:a16="http://schemas.microsoft.com/office/drawing/2014/main" id="{7C638DAF-6A44-14CC-1B6B-EA5E1612D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A4F2A-19EF-12BD-E712-F0D8CFEA069C}"/>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389795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20C5-D3D2-F56E-E4A2-AD81ABD48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FFB407-A2EB-42C0-C43D-E32129835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17BF2-51D4-8E1B-6B24-3707FC51A9FC}"/>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5" name="Footer Placeholder 4">
            <a:extLst>
              <a:ext uri="{FF2B5EF4-FFF2-40B4-BE49-F238E27FC236}">
                <a16:creationId xmlns:a16="http://schemas.microsoft.com/office/drawing/2014/main" id="{1372B947-413A-E686-82BD-348589E28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DDB8D-24A5-691F-6F1F-9AE3AB5A4A8D}"/>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421805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438A-FF88-86DA-AEB3-587F7D756B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4ABF3D-2433-634E-35B6-373D474893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10AEF9-CF3F-9096-7A87-0E64B76C9483}"/>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5" name="Footer Placeholder 4">
            <a:extLst>
              <a:ext uri="{FF2B5EF4-FFF2-40B4-BE49-F238E27FC236}">
                <a16:creationId xmlns:a16="http://schemas.microsoft.com/office/drawing/2014/main" id="{685919B9-E241-BBE2-5405-EA5F51B0B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E514D-1D5D-D659-5379-406E40586723}"/>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128734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9AC0-51A6-A456-A82D-8B23605F00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17C11-4FC6-8BD8-6915-4E2139917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48B6F-E46D-5A04-D52F-95BFEE5F92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E14AC3-CAD6-26CD-F1D9-21D354426BF1}"/>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6" name="Footer Placeholder 5">
            <a:extLst>
              <a:ext uri="{FF2B5EF4-FFF2-40B4-BE49-F238E27FC236}">
                <a16:creationId xmlns:a16="http://schemas.microsoft.com/office/drawing/2014/main" id="{AEDB117A-0379-F2FE-CAC9-63596050B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76820-505F-9424-04B3-5930A48E965F}"/>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139667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3642-3847-02EF-5338-172A4AF31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0914C-2D45-88A4-CFA9-02A2724CE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21188-D251-FA29-2CF8-466863A9E7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04466-F963-C77B-63F4-C6A032CA8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D96426-E7AE-634B-56BC-D87681643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27A0B-BF60-45ED-8EC5-AF36DDA81D46}"/>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8" name="Footer Placeholder 7">
            <a:extLst>
              <a:ext uri="{FF2B5EF4-FFF2-40B4-BE49-F238E27FC236}">
                <a16:creationId xmlns:a16="http://schemas.microsoft.com/office/drawing/2014/main" id="{AF3BBE27-43A6-7C8B-01DC-C3BA3C990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2E468C-9355-E8E7-0FA4-72855CDFFEC4}"/>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276652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8FCE-7AB7-02FD-3223-E866AB62BA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F9549E-DA1A-D706-8FE3-203074949BEB}"/>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4" name="Footer Placeholder 3">
            <a:extLst>
              <a:ext uri="{FF2B5EF4-FFF2-40B4-BE49-F238E27FC236}">
                <a16:creationId xmlns:a16="http://schemas.microsoft.com/office/drawing/2014/main" id="{9CF8EF28-CF2E-68A6-91FC-24A5E76A2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ED916F-900C-890D-4CC9-7F68C422F160}"/>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197542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2CE44-93BE-6028-5584-73E60912984F}"/>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3" name="Footer Placeholder 2">
            <a:extLst>
              <a:ext uri="{FF2B5EF4-FFF2-40B4-BE49-F238E27FC236}">
                <a16:creationId xmlns:a16="http://schemas.microsoft.com/office/drawing/2014/main" id="{CB94F5A0-9C77-42EA-4D46-231CBA6BB3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75DBC2-8CA6-69D1-92C9-461E0DDF2335}"/>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409805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8A65-EB91-ED00-79CD-531337BB4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8A7946-556E-019F-A6F0-23B66EA9A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2F391C-55C7-209A-DB4E-60212C1C4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0328C-4363-1F86-6088-B5EEEE140E71}"/>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6" name="Footer Placeholder 5">
            <a:extLst>
              <a:ext uri="{FF2B5EF4-FFF2-40B4-BE49-F238E27FC236}">
                <a16:creationId xmlns:a16="http://schemas.microsoft.com/office/drawing/2014/main" id="{D73A3750-4A1F-6350-0BD4-034154257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6C26F-05E7-33F2-D3B3-BFCF42795602}"/>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240266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5717-FADB-CA6A-57BF-501F0DD53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E31041-2FF9-5163-8C45-F76746C07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2B5625-9215-57FF-476B-6A16D1258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0566D-4D77-F981-450C-3E82EA3A3E2F}"/>
              </a:ext>
            </a:extLst>
          </p:cNvPr>
          <p:cNvSpPr>
            <a:spLocks noGrp="1"/>
          </p:cNvSpPr>
          <p:nvPr>
            <p:ph type="dt" sz="half" idx="10"/>
          </p:nvPr>
        </p:nvSpPr>
        <p:spPr/>
        <p:txBody>
          <a:bodyPr/>
          <a:lstStyle/>
          <a:p>
            <a:fld id="{5FD64DD8-57A9-4645-9ED3-E479CB632389}" type="datetimeFigureOut">
              <a:rPr lang="en-US" smtClean="0"/>
              <a:t>3/1/2025</a:t>
            </a:fld>
            <a:endParaRPr lang="en-US"/>
          </a:p>
        </p:txBody>
      </p:sp>
      <p:sp>
        <p:nvSpPr>
          <p:cNvPr id="6" name="Footer Placeholder 5">
            <a:extLst>
              <a:ext uri="{FF2B5EF4-FFF2-40B4-BE49-F238E27FC236}">
                <a16:creationId xmlns:a16="http://schemas.microsoft.com/office/drawing/2014/main" id="{A5560F7D-4BB5-CA72-F171-2130F2E41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3338A-3C90-2423-D11F-C4851EB0A217}"/>
              </a:ext>
            </a:extLst>
          </p:cNvPr>
          <p:cNvSpPr>
            <a:spLocks noGrp="1"/>
          </p:cNvSpPr>
          <p:nvPr>
            <p:ph type="sldNum" sz="quarter" idx="12"/>
          </p:nvPr>
        </p:nvSpPr>
        <p:spPr/>
        <p:txBody>
          <a:bodyPr/>
          <a:lstStyle/>
          <a:p>
            <a:fld id="{2A05B081-6002-4E5C-94BC-E59EDD5FC591}" type="slidenum">
              <a:rPr lang="en-US" smtClean="0"/>
              <a:t>‹#›</a:t>
            </a:fld>
            <a:endParaRPr lang="en-US"/>
          </a:p>
        </p:txBody>
      </p:sp>
    </p:spTree>
    <p:extLst>
      <p:ext uri="{BB962C8B-B14F-4D97-AF65-F5344CB8AC3E}">
        <p14:creationId xmlns:p14="http://schemas.microsoft.com/office/powerpoint/2010/main" val="19943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49DBD-0133-35F7-18AD-644C730C5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CF6836-1277-5160-3144-2B82D8C9B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E5A04-C4EB-009D-0EE1-7139CB5917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D64DD8-57A9-4645-9ED3-E479CB632389}" type="datetimeFigureOut">
              <a:rPr lang="en-US" smtClean="0"/>
              <a:t>3/1/2025</a:t>
            </a:fld>
            <a:endParaRPr lang="en-US"/>
          </a:p>
        </p:txBody>
      </p:sp>
      <p:sp>
        <p:nvSpPr>
          <p:cNvPr id="5" name="Footer Placeholder 4">
            <a:extLst>
              <a:ext uri="{FF2B5EF4-FFF2-40B4-BE49-F238E27FC236}">
                <a16:creationId xmlns:a16="http://schemas.microsoft.com/office/drawing/2014/main" id="{3C52CA0F-ABBC-EBC5-227D-F3D38EFF8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B79B9CB-BF44-EFC5-D57F-1D8FEFE6C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05B081-6002-4E5C-94BC-E59EDD5FC591}" type="slidenum">
              <a:rPr lang="en-US" smtClean="0"/>
              <a:t>‹#›</a:t>
            </a:fld>
            <a:endParaRPr lang="en-US"/>
          </a:p>
        </p:txBody>
      </p:sp>
    </p:spTree>
    <p:extLst>
      <p:ext uri="{BB962C8B-B14F-4D97-AF65-F5344CB8AC3E}">
        <p14:creationId xmlns:p14="http://schemas.microsoft.com/office/powerpoint/2010/main" val="406433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earn.microsoft.com/en-us/power-ap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4CED-A0C5-645B-1B0A-DCE804D2D11C}"/>
              </a:ext>
            </a:extLst>
          </p:cNvPr>
          <p:cNvSpPr>
            <a:spLocks noGrp="1"/>
          </p:cNvSpPr>
          <p:nvPr>
            <p:ph type="ctrTitle"/>
          </p:nvPr>
        </p:nvSpPr>
        <p:spPr>
          <a:xfrm>
            <a:off x="1524000" y="1122363"/>
            <a:ext cx="9144000" cy="1655762"/>
          </a:xfrm>
        </p:spPr>
        <p:txBody>
          <a:bodyPr/>
          <a:lstStyle/>
          <a:p>
            <a:r>
              <a:rPr lang="en-US" dirty="0"/>
              <a:t>Power Apps</a:t>
            </a:r>
          </a:p>
        </p:txBody>
      </p:sp>
      <p:sp>
        <p:nvSpPr>
          <p:cNvPr id="3" name="Subtitle 2">
            <a:extLst>
              <a:ext uri="{FF2B5EF4-FFF2-40B4-BE49-F238E27FC236}">
                <a16:creationId xmlns:a16="http://schemas.microsoft.com/office/drawing/2014/main" id="{D54333FA-95D5-7D59-202C-1D497113815B}"/>
              </a:ext>
            </a:extLst>
          </p:cNvPr>
          <p:cNvSpPr>
            <a:spLocks noGrp="1"/>
          </p:cNvSpPr>
          <p:nvPr>
            <p:ph type="subTitle" idx="1"/>
          </p:nvPr>
        </p:nvSpPr>
        <p:spPr>
          <a:xfrm>
            <a:off x="1524000" y="2860895"/>
            <a:ext cx="9144000" cy="2779414"/>
          </a:xfrm>
        </p:spPr>
        <p:txBody>
          <a:bodyPr/>
          <a:lstStyle/>
          <a:p>
            <a:endParaRPr lang="en-US" dirty="0"/>
          </a:p>
        </p:txBody>
      </p:sp>
      <p:pic>
        <p:nvPicPr>
          <p:cNvPr id="5" name="Picture 4" descr="A purple and pink diamond shapes&#10;&#10;AI-generated content may be incorrect.">
            <a:extLst>
              <a:ext uri="{FF2B5EF4-FFF2-40B4-BE49-F238E27FC236}">
                <a16:creationId xmlns:a16="http://schemas.microsoft.com/office/drawing/2014/main" id="{48AE6C9F-7226-B05B-EC31-691B87C0B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332" y="3602038"/>
            <a:ext cx="2163778" cy="1431689"/>
          </a:xfrm>
          <a:prstGeom prst="rect">
            <a:avLst/>
          </a:prstGeom>
        </p:spPr>
      </p:pic>
    </p:spTree>
    <p:extLst>
      <p:ext uri="{BB962C8B-B14F-4D97-AF65-F5344CB8AC3E}">
        <p14:creationId xmlns:p14="http://schemas.microsoft.com/office/powerpoint/2010/main" val="1995157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3696-D4C0-42AF-0F7F-369005399678}"/>
              </a:ext>
            </a:extLst>
          </p:cNvPr>
          <p:cNvSpPr>
            <a:spLocks noGrp="1"/>
          </p:cNvSpPr>
          <p:nvPr>
            <p:ph type="title"/>
          </p:nvPr>
        </p:nvSpPr>
        <p:spPr/>
        <p:txBody>
          <a:bodyPr/>
          <a:lstStyle/>
          <a:p>
            <a:r>
              <a:rPr lang="en-US" dirty="0"/>
              <a:t>How to link a data external (Google Sheet)</a:t>
            </a:r>
          </a:p>
        </p:txBody>
      </p:sp>
      <p:sp>
        <p:nvSpPr>
          <p:cNvPr id="3" name="Content Placeholder 2">
            <a:extLst>
              <a:ext uri="{FF2B5EF4-FFF2-40B4-BE49-F238E27FC236}">
                <a16:creationId xmlns:a16="http://schemas.microsoft.com/office/drawing/2014/main" id="{6130F4AB-F6F7-2A0E-A8F3-383539258F8D}"/>
              </a:ext>
            </a:extLst>
          </p:cNvPr>
          <p:cNvSpPr>
            <a:spLocks noGrp="1"/>
          </p:cNvSpPr>
          <p:nvPr>
            <p:ph idx="1"/>
          </p:nvPr>
        </p:nvSpPr>
        <p:spPr/>
        <p:txBody>
          <a:bodyPr/>
          <a:lstStyle/>
          <a:p>
            <a:r>
              <a:rPr lang="en-US" dirty="0"/>
              <a:t>We would be working with empty google sheet and we would link it as our data source in power apps.</a:t>
            </a:r>
          </a:p>
          <a:p>
            <a:r>
              <a:rPr lang="en-US" dirty="0"/>
              <a:t>Create a blank document</a:t>
            </a:r>
          </a:p>
          <a:p>
            <a:endParaRPr lang="en-US" dirty="0"/>
          </a:p>
        </p:txBody>
      </p:sp>
      <p:pic>
        <p:nvPicPr>
          <p:cNvPr id="5" name="Picture 4">
            <a:extLst>
              <a:ext uri="{FF2B5EF4-FFF2-40B4-BE49-F238E27FC236}">
                <a16:creationId xmlns:a16="http://schemas.microsoft.com/office/drawing/2014/main" id="{A956F467-61CE-BC9E-C8D7-90DF888F37B9}"/>
              </a:ext>
            </a:extLst>
          </p:cNvPr>
          <p:cNvPicPr>
            <a:picLocks noChangeAspect="1"/>
          </p:cNvPicPr>
          <p:nvPr/>
        </p:nvPicPr>
        <p:blipFill>
          <a:blip r:embed="rId2"/>
          <a:stretch>
            <a:fillRect/>
          </a:stretch>
        </p:blipFill>
        <p:spPr>
          <a:xfrm>
            <a:off x="7702201" y="2736033"/>
            <a:ext cx="3552851" cy="4048155"/>
          </a:xfrm>
          <a:prstGeom prst="rect">
            <a:avLst/>
          </a:prstGeom>
        </p:spPr>
      </p:pic>
      <p:pic>
        <p:nvPicPr>
          <p:cNvPr id="7" name="Picture 6">
            <a:extLst>
              <a:ext uri="{FF2B5EF4-FFF2-40B4-BE49-F238E27FC236}">
                <a16:creationId xmlns:a16="http://schemas.microsoft.com/office/drawing/2014/main" id="{86631950-6CDB-C56D-795B-6BEF8355D869}"/>
              </a:ext>
            </a:extLst>
          </p:cNvPr>
          <p:cNvPicPr>
            <a:picLocks noChangeAspect="1"/>
          </p:cNvPicPr>
          <p:nvPr/>
        </p:nvPicPr>
        <p:blipFill>
          <a:blip r:embed="rId3"/>
          <a:stretch>
            <a:fillRect/>
          </a:stretch>
        </p:blipFill>
        <p:spPr>
          <a:xfrm>
            <a:off x="653071" y="3227546"/>
            <a:ext cx="6629448" cy="3295674"/>
          </a:xfrm>
          <a:prstGeom prst="rect">
            <a:avLst/>
          </a:prstGeom>
        </p:spPr>
      </p:pic>
    </p:spTree>
    <p:extLst>
      <p:ext uri="{BB962C8B-B14F-4D97-AF65-F5344CB8AC3E}">
        <p14:creationId xmlns:p14="http://schemas.microsoft.com/office/powerpoint/2010/main" val="349981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FD9C-2733-D705-F3C0-3D3CEEC529FB}"/>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543B8E6D-351B-D004-506F-FEB11A9F623C}"/>
              </a:ext>
            </a:extLst>
          </p:cNvPr>
          <p:cNvPicPr>
            <a:picLocks noGrp="1" noChangeAspect="1"/>
          </p:cNvPicPr>
          <p:nvPr>
            <p:ph idx="1"/>
          </p:nvPr>
        </p:nvPicPr>
        <p:blipFill>
          <a:blip r:embed="rId2"/>
          <a:stretch>
            <a:fillRect/>
          </a:stretch>
        </p:blipFill>
        <p:spPr>
          <a:xfrm>
            <a:off x="838200" y="1817532"/>
            <a:ext cx="4119964" cy="4351338"/>
          </a:xfrm>
        </p:spPr>
      </p:pic>
      <p:pic>
        <p:nvPicPr>
          <p:cNvPr id="11" name="Picture 10">
            <a:extLst>
              <a:ext uri="{FF2B5EF4-FFF2-40B4-BE49-F238E27FC236}">
                <a16:creationId xmlns:a16="http://schemas.microsoft.com/office/drawing/2014/main" id="{D4458953-F459-D817-66B8-AC1205CF950E}"/>
              </a:ext>
            </a:extLst>
          </p:cNvPr>
          <p:cNvPicPr>
            <a:picLocks noChangeAspect="1"/>
          </p:cNvPicPr>
          <p:nvPr/>
        </p:nvPicPr>
        <p:blipFill>
          <a:blip r:embed="rId3"/>
          <a:stretch>
            <a:fillRect/>
          </a:stretch>
        </p:blipFill>
        <p:spPr>
          <a:xfrm>
            <a:off x="6096000" y="1874177"/>
            <a:ext cx="4743102" cy="3965960"/>
          </a:xfrm>
          <a:prstGeom prst="rect">
            <a:avLst/>
          </a:prstGeom>
        </p:spPr>
      </p:pic>
    </p:spTree>
    <p:extLst>
      <p:ext uri="{BB962C8B-B14F-4D97-AF65-F5344CB8AC3E}">
        <p14:creationId xmlns:p14="http://schemas.microsoft.com/office/powerpoint/2010/main" val="424275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D17A-F854-3551-A001-890847B11C7D}"/>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5F83CE40-51F2-246A-14CB-A75E53760877}"/>
              </a:ext>
            </a:extLst>
          </p:cNvPr>
          <p:cNvPicPr>
            <a:picLocks noGrp="1" noChangeAspect="1"/>
          </p:cNvPicPr>
          <p:nvPr>
            <p:ph idx="1"/>
          </p:nvPr>
        </p:nvPicPr>
        <p:blipFill>
          <a:blip r:embed="rId2"/>
          <a:stretch>
            <a:fillRect/>
          </a:stretch>
        </p:blipFill>
        <p:spPr>
          <a:xfrm>
            <a:off x="1971645" y="2215343"/>
            <a:ext cx="4858033" cy="3571901"/>
          </a:xfrm>
          <a:prstGeom prst="rect">
            <a:avLst/>
          </a:prstGeom>
        </p:spPr>
      </p:pic>
      <p:pic>
        <p:nvPicPr>
          <p:cNvPr id="5" name="Picture 4">
            <a:extLst>
              <a:ext uri="{FF2B5EF4-FFF2-40B4-BE49-F238E27FC236}">
                <a16:creationId xmlns:a16="http://schemas.microsoft.com/office/drawing/2014/main" id="{02CEDC30-582C-9DA5-2A8B-5885174D203D}"/>
              </a:ext>
            </a:extLst>
          </p:cNvPr>
          <p:cNvPicPr>
            <a:picLocks noChangeAspect="1"/>
          </p:cNvPicPr>
          <p:nvPr/>
        </p:nvPicPr>
        <p:blipFill>
          <a:blip r:embed="rId3"/>
          <a:stretch>
            <a:fillRect/>
          </a:stretch>
        </p:blipFill>
        <p:spPr>
          <a:xfrm>
            <a:off x="7332677" y="2215343"/>
            <a:ext cx="3514751" cy="2085990"/>
          </a:xfrm>
          <a:prstGeom prst="rect">
            <a:avLst/>
          </a:prstGeom>
        </p:spPr>
      </p:pic>
    </p:spTree>
    <p:extLst>
      <p:ext uri="{BB962C8B-B14F-4D97-AF65-F5344CB8AC3E}">
        <p14:creationId xmlns:p14="http://schemas.microsoft.com/office/powerpoint/2010/main" val="330605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9052-AA90-6EC9-20D6-D86BB97AE333}"/>
              </a:ext>
            </a:extLst>
          </p:cNvPr>
          <p:cNvSpPr>
            <a:spLocks noGrp="1"/>
          </p:cNvSpPr>
          <p:nvPr>
            <p:ph type="title"/>
          </p:nvPr>
        </p:nvSpPr>
        <p:spPr/>
        <p:txBody>
          <a:bodyPr/>
          <a:lstStyle/>
          <a:p>
            <a:r>
              <a:rPr lang="en-US" dirty="0"/>
              <a:t>Note icon for app can only be 240 * 240</a:t>
            </a:r>
          </a:p>
        </p:txBody>
      </p:sp>
      <p:pic>
        <p:nvPicPr>
          <p:cNvPr id="5" name="Content Placeholder 4">
            <a:extLst>
              <a:ext uri="{FF2B5EF4-FFF2-40B4-BE49-F238E27FC236}">
                <a16:creationId xmlns:a16="http://schemas.microsoft.com/office/drawing/2014/main" id="{04249C0A-5855-A6DC-1596-56EDFE49FD31}"/>
              </a:ext>
            </a:extLst>
          </p:cNvPr>
          <p:cNvPicPr>
            <a:picLocks noGrp="1" noChangeAspect="1"/>
          </p:cNvPicPr>
          <p:nvPr>
            <p:ph idx="1"/>
          </p:nvPr>
        </p:nvPicPr>
        <p:blipFill>
          <a:blip r:embed="rId2"/>
          <a:stretch>
            <a:fillRect/>
          </a:stretch>
        </p:blipFill>
        <p:spPr>
          <a:xfrm>
            <a:off x="1311430" y="1816450"/>
            <a:ext cx="4377790" cy="4202535"/>
          </a:xfrm>
        </p:spPr>
      </p:pic>
      <p:pic>
        <p:nvPicPr>
          <p:cNvPr id="9" name="Picture 8">
            <a:extLst>
              <a:ext uri="{FF2B5EF4-FFF2-40B4-BE49-F238E27FC236}">
                <a16:creationId xmlns:a16="http://schemas.microsoft.com/office/drawing/2014/main" id="{E2AE250F-A6E6-9365-FDEF-ED2629531423}"/>
              </a:ext>
            </a:extLst>
          </p:cNvPr>
          <p:cNvPicPr>
            <a:picLocks noChangeAspect="1"/>
          </p:cNvPicPr>
          <p:nvPr/>
        </p:nvPicPr>
        <p:blipFill>
          <a:blip r:embed="rId3"/>
          <a:stretch>
            <a:fillRect/>
          </a:stretch>
        </p:blipFill>
        <p:spPr>
          <a:xfrm>
            <a:off x="6096000" y="2047031"/>
            <a:ext cx="5143827" cy="3825263"/>
          </a:xfrm>
          <a:prstGeom prst="rect">
            <a:avLst/>
          </a:prstGeom>
        </p:spPr>
      </p:pic>
    </p:spTree>
    <p:extLst>
      <p:ext uri="{BB962C8B-B14F-4D97-AF65-F5344CB8AC3E}">
        <p14:creationId xmlns:p14="http://schemas.microsoft.com/office/powerpoint/2010/main" val="256987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23E8-EFAD-90F0-0A29-80968AC2F63C}"/>
              </a:ext>
            </a:extLst>
          </p:cNvPr>
          <p:cNvSpPr>
            <a:spLocks noGrp="1"/>
          </p:cNvSpPr>
          <p:nvPr>
            <p:ph type="title"/>
          </p:nvPr>
        </p:nvSpPr>
        <p:spPr/>
        <p:txBody>
          <a:bodyPr/>
          <a:lstStyle/>
          <a:p>
            <a:r>
              <a:rPr lang="en-US" dirty="0"/>
              <a:t>Variable</a:t>
            </a:r>
          </a:p>
        </p:txBody>
      </p:sp>
      <p:sp>
        <p:nvSpPr>
          <p:cNvPr id="3" name="Content Placeholder 2">
            <a:extLst>
              <a:ext uri="{FF2B5EF4-FFF2-40B4-BE49-F238E27FC236}">
                <a16:creationId xmlns:a16="http://schemas.microsoft.com/office/drawing/2014/main" id="{FFDB0C79-EF1A-105F-4D38-DD8FCF90BEC9}"/>
              </a:ext>
            </a:extLst>
          </p:cNvPr>
          <p:cNvSpPr>
            <a:spLocks noGrp="1"/>
          </p:cNvSpPr>
          <p:nvPr>
            <p:ph idx="1"/>
          </p:nvPr>
        </p:nvSpPr>
        <p:spPr/>
        <p:txBody>
          <a:bodyPr/>
          <a:lstStyle/>
          <a:p>
            <a:r>
              <a:rPr lang="en-US" dirty="0"/>
              <a:t>There are three type of variable declaration in power app. Contextual(Context), Global and collection variable</a:t>
            </a:r>
          </a:p>
        </p:txBody>
      </p:sp>
    </p:spTree>
    <p:extLst>
      <p:ext uri="{BB962C8B-B14F-4D97-AF65-F5344CB8AC3E}">
        <p14:creationId xmlns:p14="http://schemas.microsoft.com/office/powerpoint/2010/main" val="1970446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1597-6E96-3F95-E22F-1C9271020BCA}"/>
              </a:ext>
            </a:extLst>
          </p:cNvPr>
          <p:cNvSpPr>
            <a:spLocks noGrp="1"/>
          </p:cNvSpPr>
          <p:nvPr>
            <p:ph type="title"/>
          </p:nvPr>
        </p:nvSpPr>
        <p:spPr/>
        <p:txBody>
          <a:bodyPr/>
          <a:lstStyle/>
          <a:p>
            <a:r>
              <a:rPr lang="en-US" dirty="0"/>
              <a:t>Contextual Variables</a:t>
            </a:r>
          </a:p>
        </p:txBody>
      </p:sp>
      <p:pic>
        <p:nvPicPr>
          <p:cNvPr id="5" name="Content Placeholder 4">
            <a:extLst>
              <a:ext uri="{FF2B5EF4-FFF2-40B4-BE49-F238E27FC236}">
                <a16:creationId xmlns:a16="http://schemas.microsoft.com/office/drawing/2014/main" id="{4EFD8377-480D-DD0E-0807-964C5D922D99}"/>
              </a:ext>
            </a:extLst>
          </p:cNvPr>
          <p:cNvPicPr>
            <a:picLocks noGrp="1" noChangeAspect="1"/>
          </p:cNvPicPr>
          <p:nvPr>
            <p:ph idx="1"/>
          </p:nvPr>
        </p:nvPicPr>
        <p:blipFill>
          <a:blip r:embed="rId2"/>
          <a:stretch>
            <a:fillRect/>
          </a:stretch>
        </p:blipFill>
        <p:spPr>
          <a:xfrm>
            <a:off x="1910080" y="2367745"/>
            <a:ext cx="5063549" cy="2275974"/>
          </a:xfrm>
        </p:spPr>
      </p:pic>
      <p:pic>
        <p:nvPicPr>
          <p:cNvPr id="6" name="Picture 5">
            <a:extLst>
              <a:ext uri="{FF2B5EF4-FFF2-40B4-BE49-F238E27FC236}">
                <a16:creationId xmlns:a16="http://schemas.microsoft.com/office/drawing/2014/main" id="{1FB0ED28-47D4-036E-FF7A-68F6683CD66B}"/>
              </a:ext>
            </a:extLst>
          </p:cNvPr>
          <p:cNvPicPr>
            <a:picLocks noChangeAspect="1"/>
          </p:cNvPicPr>
          <p:nvPr/>
        </p:nvPicPr>
        <p:blipFill>
          <a:blip r:embed="rId3"/>
          <a:stretch>
            <a:fillRect/>
          </a:stretch>
        </p:blipFill>
        <p:spPr>
          <a:xfrm>
            <a:off x="7373742" y="2661921"/>
            <a:ext cx="3351408" cy="1981798"/>
          </a:xfrm>
          <a:prstGeom prst="rect">
            <a:avLst/>
          </a:prstGeom>
        </p:spPr>
      </p:pic>
    </p:spTree>
    <p:extLst>
      <p:ext uri="{BB962C8B-B14F-4D97-AF65-F5344CB8AC3E}">
        <p14:creationId xmlns:p14="http://schemas.microsoft.com/office/powerpoint/2010/main" val="340362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FAEA-EBE5-35BD-D294-B29366DCB184}"/>
              </a:ext>
            </a:extLst>
          </p:cNvPr>
          <p:cNvSpPr>
            <a:spLocks noGrp="1"/>
          </p:cNvSpPr>
          <p:nvPr>
            <p:ph type="ctrTitle"/>
          </p:nvPr>
        </p:nvSpPr>
        <p:spPr>
          <a:xfrm>
            <a:off x="1524000" y="1122363"/>
            <a:ext cx="8991600" cy="1570037"/>
          </a:xfrm>
        </p:spPr>
        <p:txBody>
          <a:bodyPr/>
          <a:lstStyle/>
          <a:p>
            <a:r>
              <a:rPr lang="en-US" dirty="0"/>
              <a:t>Global</a:t>
            </a:r>
          </a:p>
        </p:txBody>
      </p:sp>
      <p:sp>
        <p:nvSpPr>
          <p:cNvPr id="3" name="Subtitle 2">
            <a:extLst>
              <a:ext uri="{FF2B5EF4-FFF2-40B4-BE49-F238E27FC236}">
                <a16:creationId xmlns:a16="http://schemas.microsoft.com/office/drawing/2014/main" id="{A6CE30D1-DC5B-2F47-6E3E-E6DCAE102FC4}"/>
              </a:ext>
            </a:extLst>
          </p:cNvPr>
          <p:cNvSpPr>
            <a:spLocks noGrp="1"/>
          </p:cNvSpPr>
          <p:nvPr>
            <p:ph type="subTitle" idx="1"/>
          </p:nvPr>
        </p:nvSpPr>
        <p:spPr>
          <a:xfrm>
            <a:off x="650240" y="3230880"/>
            <a:ext cx="10017760" cy="2026920"/>
          </a:xfrm>
        </p:spPr>
        <p:txBody>
          <a:bodyPr/>
          <a:lstStyle/>
          <a:p>
            <a:endParaRPr lang="en-US" dirty="0"/>
          </a:p>
        </p:txBody>
      </p:sp>
      <p:pic>
        <p:nvPicPr>
          <p:cNvPr id="7" name="Picture 6">
            <a:extLst>
              <a:ext uri="{FF2B5EF4-FFF2-40B4-BE49-F238E27FC236}">
                <a16:creationId xmlns:a16="http://schemas.microsoft.com/office/drawing/2014/main" id="{818F21EF-19F8-0BB6-E713-9543BE8A8CAF}"/>
              </a:ext>
            </a:extLst>
          </p:cNvPr>
          <p:cNvPicPr>
            <a:picLocks noChangeAspect="1"/>
          </p:cNvPicPr>
          <p:nvPr/>
        </p:nvPicPr>
        <p:blipFill>
          <a:blip r:embed="rId2"/>
          <a:stretch>
            <a:fillRect/>
          </a:stretch>
        </p:blipFill>
        <p:spPr>
          <a:xfrm>
            <a:off x="1107440" y="3754528"/>
            <a:ext cx="3312729" cy="1173072"/>
          </a:xfrm>
          <a:prstGeom prst="rect">
            <a:avLst/>
          </a:prstGeom>
        </p:spPr>
      </p:pic>
      <p:pic>
        <p:nvPicPr>
          <p:cNvPr id="9" name="Picture 8">
            <a:extLst>
              <a:ext uri="{FF2B5EF4-FFF2-40B4-BE49-F238E27FC236}">
                <a16:creationId xmlns:a16="http://schemas.microsoft.com/office/drawing/2014/main" id="{1A12D3AC-9F32-2CD6-518E-A0C88F3C7DA2}"/>
              </a:ext>
            </a:extLst>
          </p:cNvPr>
          <p:cNvPicPr>
            <a:picLocks noChangeAspect="1"/>
          </p:cNvPicPr>
          <p:nvPr/>
        </p:nvPicPr>
        <p:blipFill>
          <a:blip r:embed="rId3"/>
          <a:stretch>
            <a:fillRect/>
          </a:stretch>
        </p:blipFill>
        <p:spPr>
          <a:xfrm>
            <a:off x="6096000" y="3963350"/>
            <a:ext cx="3810000" cy="819156"/>
          </a:xfrm>
          <a:prstGeom prst="rect">
            <a:avLst/>
          </a:prstGeom>
        </p:spPr>
      </p:pic>
    </p:spTree>
    <p:extLst>
      <p:ext uri="{BB962C8B-B14F-4D97-AF65-F5344CB8AC3E}">
        <p14:creationId xmlns:p14="http://schemas.microsoft.com/office/powerpoint/2010/main" val="345435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00B5-5F93-B8BE-F0C0-98E568B58146}"/>
              </a:ext>
            </a:extLst>
          </p:cNvPr>
          <p:cNvSpPr>
            <a:spLocks noGrp="1"/>
          </p:cNvSpPr>
          <p:nvPr>
            <p:ph type="title"/>
          </p:nvPr>
        </p:nvSpPr>
        <p:spPr/>
        <p:txBody>
          <a:bodyPr/>
          <a:lstStyle/>
          <a:p>
            <a:r>
              <a:rPr lang="en-US" dirty="0"/>
              <a:t>Collection variable </a:t>
            </a:r>
          </a:p>
        </p:txBody>
      </p:sp>
      <p:pic>
        <p:nvPicPr>
          <p:cNvPr id="5" name="Content Placeholder 4">
            <a:extLst>
              <a:ext uri="{FF2B5EF4-FFF2-40B4-BE49-F238E27FC236}">
                <a16:creationId xmlns:a16="http://schemas.microsoft.com/office/drawing/2014/main" id="{E09F3129-DFDE-B7EB-896F-CB9112086408}"/>
              </a:ext>
            </a:extLst>
          </p:cNvPr>
          <p:cNvPicPr>
            <a:picLocks noGrp="1" noChangeAspect="1"/>
          </p:cNvPicPr>
          <p:nvPr>
            <p:ph idx="1"/>
          </p:nvPr>
        </p:nvPicPr>
        <p:blipFill>
          <a:blip r:embed="rId2"/>
          <a:stretch>
            <a:fillRect/>
          </a:stretch>
        </p:blipFill>
        <p:spPr>
          <a:xfrm>
            <a:off x="2590800" y="2245360"/>
            <a:ext cx="7609840" cy="2317913"/>
          </a:xfrm>
        </p:spPr>
      </p:pic>
    </p:spTree>
    <p:extLst>
      <p:ext uri="{BB962C8B-B14F-4D97-AF65-F5344CB8AC3E}">
        <p14:creationId xmlns:p14="http://schemas.microsoft.com/office/powerpoint/2010/main" val="94893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24C9-EBC2-D03D-DDC8-863F88D669D0}"/>
              </a:ext>
            </a:extLst>
          </p:cNvPr>
          <p:cNvSpPr>
            <a:spLocks noGrp="1"/>
          </p:cNvSpPr>
          <p:nvPr>
            <p:ph type="title"/>
          </p:nvPr>
        </p:nvSpPr>
        <p:spPr/>
        <p:txBody>
          <a:bodyPr/>
          <a:lstStyle/>
          <a:p>
            <a:r>
              <a:rPr lang="en-US" dirty="0"/>
              <a:t>Uploading an Excel file and if statement</a:t>
            </a:r>
          </a:p>
        </p:txBody>
      </p:sp>
      <p:pic>
        <p:nvPicPr>
          <p:cNvPr id="5" name="Content Placeholder 4">
            <a:extLst>
              <a:ext uri="{FF2B5EF4-FFF2-40B4-BE49-F238E27FC236}">
                <a16:creationId xmlns:a16="http://schemas.microsoft.com/office/drawing/2014/main" id="{E6D2A1FC-AF79-3152-9B32-BF50332B1F6D}"/>
              </a:ext>
            </a:extLst>
          </p:cNvPr>
          <p:cNvPicPr>
            <a:picLocks noGrp="1" noChangeAspect="1"/>
          </p:cNvPicPr>
          <p:nvPr>
            <p:ph idx="1"/>
          </p:nvPr>
        </p:nvPicPr>
        <p:blipFill>
          <a:blip r:embed="rId2"/>
          <a:stretch>
            <a:fillRect/>
          </a:stretch>
        </p:blipFill>
        <p:spPr>
          <a:xfrm>
            <a:off x="3757595" y="2286781"/>
            <a:ext cx="4676809" cy="3429025"/>
          </a:xfrm>
        </p:spPr>
      </p:pic>
    </p:spTree>
    <p:extLst>
      <p:ext uri="{BB962C8B-B14F-4D97-AF65-F5344CB8AC3E}">
        <p14:creationId xmlns:p14="http://schemas.microsoft.com/office/powerpoint/2010/main" val="2145759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9A7B-EC3B-CF19-DAD0-7293156B8D0A}"/>
              </a:ext>
            </a:extLst>
          </p:cNvPr>
          <p:cNvSpPr>
            <a:spLocks noGrp="1"/>
          </p:cNvSpPr>
          <p:nvPr>
            <p:ph type="title"/>
          </p:nvPr>
        </p:nvSpPr>
        <p:spPr/>
        <p:txBody>
          <a:bodyPr/>
          <a:lstStyle/>
          <a:p>
            <a:endParaRPr lang="en-US"/>
          </a:p>
        </p:txBody>
      </p:sp>
      <p:pic>
        <p:nvPicPr>
          <p:cNvPr id="5" name="Content Placeholder 4" descr="A screenshot of a computer&#10;&#10;AI-generated content may be incorrect.">
            <a:extLst>
              <a:ext uri="{FF2B5EF4-FFF2-40B4-BE49-F238E27FC236}">
                <a16:creationId xmlns:a16="http://schemas.microsoft.com/office/drawing/2014/main" id="{0AD01A97-8607-07D4-F17A-6013BB151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624" y="2201056"/>
            <a:ext cx="6727475" cy="3600476"/>
          </a:xfrm>
        </p:spPr>
      </p:pic>
    </p:spTree>
    <p:extLst>
      <p:ext uri="{BB962C8B-B14F-4D97-AF65-F5344CB8AC3E}">
        <p14:creationId xmlns:p14="http://schemas.microsoft.com/office/powerpoint/2010/main" val="214773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ECA3-0E8F-1D15-4447-026D0BBE25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A35EE55-AD5C-9929-BD27-BC4877989459}"/>
              </a:ext>
            </a:extLst>
          </p:cNvPr>
          <p:cNvSpPr>
            <a:spLocks noGrp="1"/>
          </p:cNvSpPr>
          <p:nvPr>
            <p:ph idx="1"/>
          </p:nvPr>
        </p:nvSpPr>
        <p:spPr/>
        <p:txBody>
          <a:bodyPr/>
          <a:lstStyle/>
          <a:p>
            <a:pPr marL="0" indent="0">
              <a:buNone/>
            </a:pPr>
            <a:r>
              <a:rPr lang="en-US" dirty="0"/>
              <a:t>Power Apps is a suite of apps, services, and connectors, as well as a data platform, that provides a rapid development environment to build custom apps for business needs. Using power apps, you can quickly build custom business apps for phone and tablet that connect to your data stored either in the underlying data platform (Microsoft </a:t>
            </a:r>
            <a:r>
              <a:rPr lang="en-US" dirty="0" err="1"/>
              <a:t>Daraverse</a:t>
            </a:r>
            <a:r>
              <a:rPr lang="en-US" dirty="0"/>
              <a:t>) or in many online and on-premises data sources. App built using Power Apps provides rich business logic and workflow capability to transform manual business operations into digital, automated processes.</a:t>
            </a:r>
          </a:p>
          <a:p>
            <a:pPr marL="0" indent="0">
              <a:buNone/>
            </a:pPr>
            <a:r>
              <a:rPr lang="en-US" dirty="0"/>
              <a:t>https://make.powerapps.com/</a:t>
            </a:r>
          </a:p>
          <a:p>
            <a:pPr marL="0" indent="0">
              <a:buNone/>
            </a:pPr>
            <a:endParaRPr lang="en-US" dirty="0"/>
          </a:p>
        </p:txBody>
      </p:sp>
    </p:spTree>
    <p:extLst>
      <p:ext uri="{BB962C8B-B14F-4D97-AF65-F5344CB8AC3E}">
        <p14:creationId xmlns:p14="http://schemas.microsoft.com/office/powerpoint/2010/main" val="25287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B860-B91D-93CE-270E-C539F065E9D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695A98D-FB1E-E2F9-98DF-394E32245083}"/>
              </a:ext>
            </a:extLst>
          </p:cNvPr>
          <p:cNvPicPr>
            <a:picLocks noGrp="1" noChangeAspect="1"/>
          </p:cNvPicPr>
          <p:nvPr>
            <p:ph idx="1"/>
          </p:nvPr>
        </p:nvPicPr>
        <p:blipFill>
          <a:blip r:embed="rId2"/>
          <a:stretch>
            <a:fillRect/>
          </a:stretch>
        </p:blipFill>
        <p:spPr>
          <a:xfrm>
            <a:off x="3119471" y="1825625"/>
            <a:ext cx="5953057" cy="4351338"/>
          </a:xfrm>
        </p:spPr>
      </p:pic>
    </p:spTree>
    <p:extLst>
      <p:ext uri="{BB962C8B-B14F-4D97-AF65-F5344CB8AC3E}">
        <p14:creationId xmlns:p14="http://schemas.microsoft.com/office/powerpoint/2010/main" val="1408178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851B-B730-AE2D-7B30-8B6A3AA1AF69}"/>
              </a:ext>
            </a:extLst>
          </p:cNvPr>
          <p:cNvSpPr>
            <a:spLocks noGrp="1"/>
          </p:cNvSpPr>
          <p:nvPr>
            <p:ph type="title"/>
          </p:nvPr>
        </p:nvSpPr>
        <p:spPr/>
        <p:txBody>
          <a:bodyPr/>
          <a:lstStyle/>
          <a:p>
            <a:r>
              <a:rPr lang="en-US" dirty="0"/>
              <a:t>Using SharePoint</a:t>
            </a:r>
          </a:p>
        </p:txBody>
      </p:sp>
      <p:pic>
        <p:nvPicPr>
          <p:cNvPr id="5" name="Content Placeholder 4">
            <a:extLst>
              <a:ext uri="{FF2B5EF4-FFF2-40B4-BE49-F238E27FC236}">
                <a16:creationId xmlns:a16="http://schemas.microsoft.com/office/drawing/2014/main" id="{E1A97A6D-B879-486C-D9BB-12841CFD89A3}"/>
              </a:ext>
            </a:extLst>
          </p:cNvPr>
          <p:cNvPicPr>
            <a:picLocks noGrp="1" noChangeAspect="1"/>
          </p:cNvPicPr>
          <p:nvPr>
            <p:ph idx="1"/>
          </p:nvPr>
        </p:nvPicPr>
        <p:blipFill>
          <a:blip r:embed="rId2"/>
          <a:stretch>
            <a:fillRect/>
          </a:stretch>
        </p:blipFill>
        <p:spPr>
          <a:xfrm>
            <a:off x="947615" y="1486629"/>
            <a:ext cx="5148385" cy="4124355"/>
          </a:xfrm>
        </p:spPr>
      </p:pic>
      <p:pic>
        <p:nvPicPr>
          <p:cNvPr id="7" name="Picture 6">
            <a:extLst>
              <a:ext uri="{FF2B5EF4-FFF2-40B4-BE49-F238E27FC236}">
                <a16:creationId xmlns:a16="http://schemas.microsoft.com/office/drawing/2014/main" id="{8774AD16-7787-DF39-374C-CA7C2AD21AF0}"/>
              </a:ext>
            </a:extLst>
          </p:cNvPr>
          <p:cNvPicPr>
            <a:picLocks noChangeAspect="1"/>
          </p:cNvPicPr>
          <p:nvPr/>
        </p:nvPicPr>
        <p:blipFill>
          <a:blip r:embed="rId3"/>
          <a:stretch>
            <a:fillRect/>
          </a:stretch>
        </p:blipFill>
        <p:spPr>
          <a:xfrm>
            <a:off x="6589175" y="1219926"/>
            <a:ext cx="3991004" cy="4657759"/>
          </a:xfrm>
          <a:prstGeom prst="rect">
            <a:avLst/>
          </a:prstGeom>
        </p:spPr>
      </p:pic>
    </p:spTree>
    <p:extLst>
      <p:ext uri="{BB962C8B-B14F-4D97-AF65-F5344CB8AC3E}">
        <p14:creationId xmlns:p14="http://schemas.microsoft.com/office/powerpoint/2010/main" val="235962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5B50-92CA-618B-369C-CD2E167C274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D7E8F93-AA98-0D53-F330-27E64E3450B7}"/>
              </a:ext>
            </a:extLst>
          </p:cNvPr>
          <p:cNvPicPr>
            <a:picLocks noGrp="1" noChangeAspect="1"/>
          </p:cNvPicPr>
          <p:nvPr>
            <p:ph idx="1"/>
          </p:nvPr>
        </p:nvPicPr>
        <p:blipFill>
          <a:blip r:embed="rId2"/>
          <a:stretch>
            <a:fillRect/>
          </a:stretch>
        </p:blipFill>
        <p:spPr>
          <a:xfrm>
            <a:off x="1245528" y="1916892"/>
            <a:ext cx="5358472" cy="3762403"/>
          </a:xfrm>
        </p:spPr>
      </p:pic>
      <p:pic>
        <p:nvPicPr>
          <p:cNvPr id="7" name="Picture 6">
            <a:extLst>
              <a:ext uri="{FF2B5EF4-FFF2-40B4-BE49-F238E27FC236}">
                <a16:creationId xmlns:a16="http://schemas.microsoft.com/office/drawing/2014/main" id="{B52AAC7C-165E-2BD8-6BDE-A2E1E8B074E6}"/>
              </a:ext>
            </a:extLst>
          </p:cNvPr>
          <p:cNvPicPr>
            <a:picLocks noChangeAspect="1"/>
          </p:cNvPicPr>
          <p:nvPr/>
        </p:nvPicPr>
        <p:blipFill>
          <a:blip r:embed="rId3"/>
          <a:stretch>
            <a:fillRect/>
          </a:stretch>
        </p:blipFill>
        <p:spPr>
          <a:xfrm>
            <a:off x="6847840" y="1708855"/>
            <a:ext cx="4932700" cy="4178475"/>
          </a:xfrm>
          <a:prstGeom prst="rect">
            <a:avLst/>
          </a:prstGeom>
        </p:spPr>
      </p:pic>
    </p:spTree>
    <p:extLst>
      <p:ext uri="{BB962C8B-B14F-4D97-AF65-F5344CB8AC3E}">
        <p14:creationId xmlns:p14="http://schemas.microsoft.com/office/powerpoint/2010/main" val="365349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1A87-5D00-C48F-6570-B19767755DEA}"/>
              </a:ext>
            </a:extLst>
          </p:cNvPr>
          <p:cNvSpPr>
            <a:spLocks noGrp="1"/>
          </p:cNvSpPr>
          <p:nvPr>
            <p:ph type="title"/>
          </p:nvPr>
        </p:nvSpPr>
        <p:spPr/>
        <p:txBody>
          <a:bodyPr/>
          <a:lstStyle/>
          <a:p>
            <a:r>
              <a:rPr lang="en-US" dirty="0"/>
              <a:t>Adding Rules in a List </a:t>
            </a:r>
          </a:p>
        </p:txBody>
      </p:sp>
      <p:pic>
        <p:nvPicPr>
          <p:cNvPr id="5" name="Content Placeholder 4">
            <a:extLst>
              <a:ext uri="{FF2B5EF4-FFF2-40B4-BE49-F238E27FC236}">
                <a16:creationId xmlns:a16="http://schemas.microsoft.com/office/drawing/2014/main" id="{AA87B8C0-45F4-6471-6862-622A17129ED8}"/>
              </a:ext>
            </a:extLst>
          </p:cNvPr>
          <p:cNvPicPr>
            <a:picLocks noGrp="1" noChangeAspect="1"/>
          </p:cNvPicPr>
          <p:nvPr>
            <p:ph idx="1"/>
          </p:nvPr>
        </p:nvPicPr>
        <p:blipFill>
          <a:blip r:embed="rId2"/>
          <a:stretch>
            <a:fillRect/>
          </a:stretch>
        </p:blipFill>
        <p:spPr>
          <a:xfrm>
            <a:off x="933976" y="1835785"/>
            <a:ext cx="4054584" cy="4351338"/>
          </a:xfrm>
        </p:spPr>
      </p:pic>
      <p:pic>
        <p:nvPicPr>
          <p:cNvPr id="7" name="Picture 6">
            <a:extLst>
              <a:ext uri="{FF2B5EF4-FFF2-40B4-BE49-F238E27FC236}">
                <a16:creationId xmlns:a16="http://schemas.microsoft.com/office/drawing/2014/main" id="{BC102589-C8F7-36D3-182C-7240435AB492}"/>
              </a:ext>
            </a:extLst>
          </p:cNvPr>
          <p:cNvPicPr>
            <a:picLocks noChangeAspect="1"/>
          </p:cNvPicPr>
          <p:nvPr/>
        </p:nvPicPr>
        <p:blipFill>
          <a:blip r:embed="rId3"/>
          <a:stretch>
            <a:fillRect/>
          </a:stretch>
        </p:blipFill>
        <p:spPr>
          <a:xfrm>
            <a:off x="5506720" y="2076440"/>
            <a:ext cx="5083834" cy="2705120"/>
          </a:xfrm>
          <a:prstGeom prst="rect">
            <a:avLst/>
          </a:prstGeom>
        </p:spPr>
      </p:pic>
    </p:spTree>
    <p:extLst>
      <p:ext uri="{BB962C8B-B14F-4D97-AF65-F5344CB8AC3E}">
        <p14:creationId xmlns:p14="http://schemas.microsoft.com/office/powerpoint/2010/main" val="3347118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1DF7-309A-C249-2715-7015BEAF8A4B}"/>
              </a:ext>
            </a:extLst>
          </p:cNvPr>
          <p:cNvSpPr>
            <a:spLocks noGrp="1"/>
          </p:cNvSpPr>
          <p:nvPr>
            <p:ph type="title"/>
          </p:nvPr>
        </p:nvSpPr>
        <p:spPr/>
        <p:txBody>
          <a:bodyPr/>
          <a:lstStyle/>
          <a:p>
            <a:r>
              <a:rPr lang="en-US" dirty="0"/>
              <a:t>Role Based Access Control</a:t>
            </a:r>
          </a:p>
        </p:txBody>
      </p:sp>
      <p:pic>
        <p:nvPicPr>
          <p:cNvPr id="5" name="Content Placeholder 4">
            <a:extLst>
              <a:ext uri="{FF2B5EF4-FFF2-40B4-BE49-F238E27FC236}">
                <a16:creationId xmlns:a16="http://schemas.microsoft.com/office/drawing/2014/main" id="{07164E0D-81C9-4AD0-D765-13C578552CFC}"/>
              </a:ext>
            </a:extLst>
          </p:cNvPr>
          <p:cNvPicPr>
            <a:picLocks noGrp="1" noChangeAspect="1"/>
          </p:cNvPicPr>
          <p:nvPr>
            <p:ph idx="1"/>
          </p:nvPr>
        </p:nvPicPr>
        <p:blipFill>
          <a:blip r:embed="rId2"/>
          <a:stretch>
            <a:fillRect/>
          </a:stretch>
        </p:blipFill>
        <p:spPr>
          <a:xfrm>
            <a:off x="3714732" y="2148668"/>
            <a:ext cx="4762535" cy="3705252"/>
          </a:xfrm>
        </p:spPr>
      </p:pic>
    </p:spTree>
    <p:extLst>
      <p:ext uri="{BB962C8B-B14F-4D97-AF65-F5344CB8AC3E}">
        <p14:creationId xmlns:p14="http://schemas.microsoft.com/office/powerpoint/2010/main" val="106611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A3BD-5089-8F52-1F37-4EF012470813}"/>
              </a:ext>
            </a:extLst>
          </p:cNvPr>
          <p:cNvSpPr>
            <a:spLocks noGrp="1"/>
          </p:cNvSpPr>
          <p:nvPr>
            <p:ph type="title"/>
          </p:nvPr>
        </p:nvSpPr>
        <p:spPr/>
        <p:txBody>
          <a:bodyPr/>
          <a:lstStyle/>
          <a:p>
            <a:r>
              <a:rPr lang="en-US" dirty="0"/>
              <a:t>Building with Blank Canvas</a:t>
            </a:r>
          </a:p>
        </p:txBody>
      </p:sp>
      <p:pic>
        <p:nvPicPr>
          <p:cNvPr id="5" name="Content Placeholder 4">
            <a:extLst>
              <a:ext uri="{FF2B5EF4-FFF2-40B4-BE49-F238E27FC236}">
                <a16:creationId xmlns:a16="http://schemas.microsoft.com/office/drawing/2014/main" id="{E45179D3-F3F9-E0C7-A3ED-DFA0DC8AB666}"/>
              </a:ext>
            </a:extLst>
          </p:cNvPr>
          <p:cNvPicPr>
            <a:picLocks noGrp="1" noChangeAspect="1"/>
          </p:cNvPicPr>
          <p:nvPr>
            <p:ph idx="1"/>
          </p:nvPr>
        </p:nvPicPr>
        <p:blipFill>
          <a:blip r:embed="rId2"/>
          <a:stretch>
            <a:fillRect/>
          </a:stretch>
        </p:blipFill>
        <p:spPr>
          <a:xfrm>
            <a:off x="1134723" y="1954994"/>
            <a:ext cx="4747918" cy="3381400"/>
          </a:xfrm>
        </p:spPr>
      </p:pic>
      <p:pic>
        <p:nvPicPr>
          <p:cNvPr id="7" name="Picture 6">
            <a:extLst>
              <a:ext uri="{FF2B5EF4-FFF2-40B4-BE49-F238E27FC236}">
                <a16:creationId xmlns:a16="http://schemas.microsoft.com/office/drawing/2014/main" id="{14D3F397-1B21-86F0-2E2F-D477164C52C7}"/>
              </a:ext>
            </a:extLst>
          </p:cNvPr>
          <p:cNvPicPr>
            <a:picLocks noChangeAspect="1"/>
          </p:cNvPicPr>
          <p:nvPr/>
        </p:nvPicPr>
        <p:blipFill>
          <a:blip r:embed="rId3"/>
          <a:stretch>
            <a:fillRect/>
          </a:stretch>
        </p:blipFill>
        <p:spPr>
          <a:xfrm>
            <a:off x="6309360" y="1797035"/>
            <a:ext cx="4957790" cy="4076730"/>
          </a:xfrm>
          <a:prstGeom prst="rect">
            <a:avLst/>
          </a:prstGeom>
        </p:spPr>
      </p:pic>
    </p:spTree>
    <p:extLst>
      <p:ext uri="{BB962C8B-B14F-4D97-AF65-F5344CB8AC3E}">
        <p14:creationId xmlns:p14="http://schemas.microsoft.com/office/powerpoint/2010/main" val="94507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FC0F-DD4B-87E2-3D5D-DE45A8B33340}"/>
              </a:ext>
            </a:extLst>
          </p:cNvPr>
          <p:cNvSpPr>
            <a:spLocks noGrp="1"/>
          </p:cNvSpPr>
          <p:nvPr>
            <p:ph type="title"/>
          </p:nvPr>
        </p:nvSpPr>
        <p:spPr/>
        <p:txBody>
          <a:bodyPr/>
          <a:lstStyle/>
          <a:p>
            <a:r>
              <a:rPr lang="en-US" dirty="0"/>
              <a:t>Materials used </a:t>
            </a:r>
          </a:p>
        </p:txBody>
      </p:sp>
      <p:sp>
        <p:nvSpPr>
          <p:cNvPr id="3" name="Content Placeholder 2">
            <a:extLst>
              <a:ext uri="{FF2B5EF4-FFF2-40B4-BE49-F238E27FC236}">
                <a16:creationId xmlns:a16="http://schemas.microsoft.com/office/drawing/2014/main" id="{7C373F41-A397-CFEF-503E-6C96E08A1B73}"/>
              </a:ext>
            </a:extLst>
          </p:cNvPr>
          <p:cNvSpPr>
            <a:spLocks noGrp="1"/>
          </p:cNvSpPr>
          <p:nvPr>
            <p:ph idx="1"/>
          </p:nvPr>
        </p:nvSpPr>
        <p:spPr/>
        <p:txBody>
          <a:bodyPr/>
          <a:lstStyle/>
          <a:p>
            <a:r>
              <a:rPr lang="en-US" dirty="0"/>
              <a:t>Reference: </a:t>
            </a:r>
            <a:r>
              <a:rPr lang="en-US" dirty="0">
                <a:hlinkClick r:id="rId2"/>
              </a:rPr>
              <a:t>Official Microsoft Power Apps documentation - Power Apps | Microsoft Learn</a:t>
            </a:r>
            <a:endParaRPr lang="en-US" dirty="0"/>
          </a:p>
          <a:p>
            <a:r>
              <a:rPr lang="en-US" dirty="0"/>
              <a:t>Udemy: https://www.udemy.com/share/105HdY3@rfpouC3vzlZRe4g09iKoNAUfIDTkOCuSF9VxebmlwUzjfa6D7Vadk9eP1OG6hrKK-A==/</a:t>
            </a:r>
          </a:p>
        </p:txBody>
      </p:sp>
    </p:spTree>
    <p:extLst>
      <p:ext uri="{BB962C8B-B14F-4D97-AF65-F5344CB8AC3E}">
        <p14:creationId xmlns:p14="http://schemas.microsoft.com/office/powerpoint/2010/main" val="125317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723B-C55B-959A-769C-7BED5E98C8C0}"/>
              </a:ext>
            </a:extLst>
          </p:cNvPr>
          <p:cNvSpPr>
            <a:spLocks noGrp="1"/>
          </p:cNvSpPr>
          <p:nvPr>
            <p:ph type="ctrTitle"/>
          </p:nvPr>
        </p:nvSpPr>
        <p:spPr>
          <a:xfrm>
            <a:off x="1524000" y="608046"/>
            <a:ext cx="9144000" cy="3357052"/>
          </a:xfrm>
        </p:spPr>
        <p:txBody>
          <a:bodyPr>
            <a:normAutofit/>
          </a:bodyPr>
          <a:lstStyle/>
          <a:p>
            <a:r>
              <a:rPr lang="en-US" dirty="0"/>
              <a:t>Variety of Data Sources to create Power apps</a:t>
            </a:r>
          </a:p>
        </p:txBody>
      </p:sp>
    </p:spTree>
    <p:extLst>
      <p:ext uri="{BB962C8B-B14F-4D97-AF65-F5344CB8AC3E}">
        <p14:creationId xmlns:p14="http://schemas.microsoft.com/office/powerpoint/2010/main" val="178822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D79B-594B-030A-9F97-1616ACC1D932}"/>
              </a:ext>
            </a:extLst>
          </p:cNvPr>
          <p:cNvSpPr>
            <a:spLocks noGrp="1"/>
          </p:cNvSpPr>
          <p:nvPr>
            <p:ph type="title"/>
          </p:nvPr>
        </p:nvSpPr>
        <p:spPr/>
        <p:txBody>
          <a:bodyPr/>
          <a:lstStyle/>
          <a:p>
            <a:r>
              <a:rPr lang="en-US" b="1" dirty="0"/>
              <a:t>Microsoft 365 Data Sources</a:t>
            </a:r>
          </a:p>
        </p:txBody>
      </p:sp>
      <p:sp>
        <p:nvSpPr>
          <p:cNvPr id="3" name="Content Placeholder 2">
            <a:extLst>
              <a:ext uri="{FF2B5EF4-FFF2-40B4-BE49-F238E27FC236}">
                <a16:creationId xmlns:a16="http://schemas.microsoft.com/office/drawing/2014/main" id="{D5A7FB90-9C36-7B1A-DBC8-69D65A36C40D}"/>
              </a:ext>
            </a:extLst>
          </p:cNvPr>
          <p:cNvSpPr>
            <a:spLocks noGrp="1"/>
          </p:cNvSpPr>
          <p:nvPr>
            <p:ph idx="1"/>
          </p:nvPr>
        </p:nvSpPr>
        <p:spPr>
          <a:xfrm>
            <a:off x="838200" y="1432290"/>
            <a:ext cx="10515600" cy="4744673"/>
          </a:xfrm>
        </p:spPr>
        <p:txBody>
          <a:bodyPr/>
          <a:lstStyle/>
          <a:p>
            <a:r>
              <a:rPr lang="en-US" b="1" dirty="0"/>
              <a:t>SharePoint: </a:t>
            </a:r>
            <a:r>
              <a:rPr lang="en-US" dirty="0"/>
              <a:t>Connect to SharePoint lists and libraries.</a:t>
            </a:r>
          </a:p>
          <a:p>
            <a:r>
              <a:rPr lang="en-US" b="1" dirty="0"/>
              <a:t>OneDrive for Business: </a:t>
            </a:r>
            <a:r>
              <a:rPr lang="en-US" dirty="0"/>
              <a:t>Access files stored in OneDrive.</a:t>
            </a:r>
          </a:p>
          <a:p>
            <a:r>
              <a:rPr lang="en-US" b="1" dirty="0"/>
              <a:t>Microsoft Dataverse: </a:t>
            </a:r>
            <a:r>
              <a:rPr lang="en-US" dirty="0"/>
              <a:t>A cloud-based data platform to securely store and manage data.</a:t>
            </a:r>
          </a:p>
          <a:p>
            <a:r>
              <a:rPr lang="en-US" b="1" dirty="0"/>
              <a:t>Excel:</a:t>
            </a:r>
            <a:r>
              <a:rPr lang="en-US" dirty="0"/>
              <a:t> Upload and access Excel files from OneDrive or SharePoint.</a:t>
            </a:r>
          </a:p>
          <a:p>
            <a:r>
              <a:rPr lang="en-US" b="1" dirty="0"/>
              <a:t>Teams: </a:t>
            </a:r>
            <a:r>
              <a:rPr lang="en-US" dirty="0"/>
              <a:t>Integrate with Teams data to build collaborative apps.</a:t>
            </a:r>
          </a:p>
          <a:p>
            <a:r>
              <a:rPr lang="en-US" b="1" dirty="0"/>
              <a:t>Power Automate</a:t>
            </a:r>
            <a:r>
              <a:rPr lang="en-US" dirty="0"/>
              <a:t>: Automate workflows and trigger actions from Power Apps by connecting to data sources in Power Automate.</a:t>
            </a:r>
          </a:p>
          <a:p>
            <a:r>
              <a:rPr lang="en-US" b="1" dirty="0"/>
              <a:t>Outlook</a:t>
            </a:r>
            <a:r>
              <a:rPr lang="en-US" dirty="0"/>
              <a:t>: Access email, calendar, and contact data from Outlook.</a:t>
            </a:r>
          </a:p>
          <a:p>
            <a:endParaRPr lang="en-US" dirty="0"/>
          </a:p>
          <a:p>
            <a:endParaRPr lang="en-US" dirty="0"/>
          </a:p>
        </p:txBody>
      </p:sp>
    </p:spTree>
    <p:extLst>
      <p:ext uri="{BB962C8B-B14F-4D97-AF65-F5344CB8AC3E}">
        <p14:creationId xmlns:p14="http://schemas.microsoft.com/office/powerpoint/2010/main" val="36250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CC1F-0EE9-435E-3C88-EE0EFD7E6625}"/>
              </a:ext>
            </a:extLst>
          </p:cNvPr>
          <p:cNvSpPr>
            <a:spLocks noGrp="1"/>
          </p:cNvSpPr>
          <p:nvPr>
            <p:ph type="title"/>
          </p:nvPr>
        </p:nvSpPr>
        <p:spPr/>
        <p:txBody>
          <a:bodyPr/>
          <a:lstStyle/>
          <a:p>
            <a:pPr algn="ctr"/>
            <a:r>
              <a:rPr lang="en-US" b="1" dirty="0"/>
              <a:t>Common Data Service (Dataverse)</a:t>
            </a:r>
          </a:p>
        </p:txBody>
      </p:sp>
      <p:sp>
        <p:nvSpPr>
          <p:cNvPr id="3" name="Content Placeholder 2">
            <a:extLst>
              <a:ext uri="{FF2B5EF4-FFF2-40B4-BE49-F238E27FC236}">
                <a16:creationId xmlns:a16="http://schemas.microsoft.com/office/drawing/2014/main" id="{81550CA5-327B-0BA5-7CD5-CC574B491B12}"/>
              </a:ext>
            </a:extLst>
          </p:cNvPr>
          <p:cNvSpPr>
            <a:spLocks noGrp="1"/>
          </p:cNvSpPr>
          <p:nvPr>
            <p:ph idx="1"/>
          </p:nvPr>
        </p:nvSpPr>
        <p:spPr/>
        <p:txBody>
          <a:bodyPr/>
          <a:lstStyle/>
          <a:p>
            <a:r>
              <a:rPr lang="en-US" b="1" dirty="0"/>
              <a:t>Dataverse</a:t>
            </a:r>
            <a:r>
              <a:rPr lang="en-US" dirty="0"/>
              <a:t> (formerly known as CDS) is the unified data platform that allows you to store and manage business data across apps. It's a central hub for relational data, integrated with other Microsoft applications.</a:t>
            </a:r>
          </a:p>
        </p:txBody>
      </p:sp>
    </p:spTree>
    <p:extLst>
      <p:ext uri="{BB962C8B-B14F-4D97-AF65-F5344CB8AC3E}">
        <p14:creationId xmlns:p14="http://schemas.microsoft.com/office/powerpoint/2010/main" val="63460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1CE0-A346-5B39-4724-559CBFEDE7CD}"/>
              </a:ext>
            </a:extLst>
          </p:cNvPr>
          <p:cNvSpPr>
            <a:spLocks noGrp="1"/>
          </p:cNvSpPr>
          <p:nvPr>
            <p:ph type="title"/>
          </p:nvPr>
        </p:nvSpPr>
        <p:spPr/>
        <p:txBody>
          <a:bodyPr/>
          <a:lstStyle/>
          <a:p>
            <a:pPr algn="ctr"/>
            <a:r>
              <a:rPr lang="en-US" b="1" dirty="0"/>
              <a:t>Cloud Services</a:t>
            </a:r>
          </a:p>
        </p:txBody>
      </p:sp>
      <p:sp>
        <p:nvSpPr>
          <p:cNvPr id="3" name="Content Placeholder 2">
            <a:extLst>
              <a:ext uri="{FF2B5EF4-FFF2-40B4-BE49-F238E27FC236}">
                <a16:creationId xmlns:a16="http://schemas.microsoft.com/office/drawing/2014/main" id="{CD8EB58D-8A0D-40EF-88AF-3FF7C28D301B}"/>
              </a:ext>
            </a:extLst>
          </p:cNvPr>
          <p:cNvSpPr>
            <a:spLocks noGrp="1"/>
          </p:cNvSpPr>
          <p:nvPr>
            <p:ph idx="1"/>
          </p:nvPr>
        </p:nvSpPr>
        <p:spPr/>
        <p:txBody>
          <a:bodyPr/>
          <a:lstStyle/>
          <a:p>
            <a:r>
              <a:rPr lang="en-US" b="1" dirty="0"/>
              <a:t>Google Sheets</a:t>
            </a:r>
            <a:r>
              <a:rPr lang="en-US" dirty="0"/>
              <a:t>: Use data stored in Google Sheets (via third-party connectors).</a:t>
            </a:r>
          </a:p>
          <a:p>
            <a:r>
              <a:rPr lang="en-US" b="1" dirty="0"/>
              <a:t>Dropbox</a:t>
            </a:r>
            <a:r>
              <a:rPr lang="en-US" dirty="0"/>
              <a:t>: Integrate with Dropbox to access and manage files.</a:t>
            </a:r>
          </a:p>
          <a:p>
            <a:r>
              <a:rPr lang="en-US" b="1" dirty="0"/>
              <a:t>Azure Table Storage</a:t>
            </a:r>
            <a:r>
              <a:rPr lang="en-US" dirty="0"/>
              <a:t>: A NoSQL key-value store in Azure.</a:t>
            </a:r>
          </a:p>
        </p:txBody>
      </p:sp>
    </p:spTree>
    <p:extLst>
      <p:ext uri="{BB962C8B-B14F-4D97-AF65-F5344CB8AC3E}">
        <p14:creationId xmlns:p14="http://schemas.microsoft.com/office/powerpoint/2010/main" val="85256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2354-3C8A-E270-9C57-E2F7A55EDF97}"/>
              </a:ext>
            </a:extLst>
          </p:cNvPr>
          <p:cNvSpPr>
            <a:spLocks noGrp="1"/>
          </p:cNvSpPr>
          <p:nvPr>
            <p:ph type="title"/>
          </p:nvPr>
        </p:nvSpPr>
        <p:spPr/>
        <p:txBody>
          <a:bodyPr/>
          <a:lstStyle/>
          <a:p>
            <a:pPr algn="ctr"/>
            <a:r>
              <a:rPr lang="en-US" dirty="0"/>
              <a:t>SQL-based Data Sources</a:t>
            </a:r>
          </a:p>
        </p:txBody>
      </p:sp>
      <p:sp>
        <p:nvSpPr>
          <p:cNvPr id="3" name="Content Placeholder 2">
            <a:extLst>
              <a:ext uri="{FF2B5EF4-FFF2-40B4-BE49-F238E27FC236}">
                <a16:creationId xmlns:a16="http://schemas.microsoft.com/office/drawing/2014/main" id="{30257E5A-40CE-918C-8057-2B8862080C52}"/>
              </a:ext>
            </a:extLst>
          </p:cNvPr>
          <p:cNvSpPr>
            <a:spLocks noGrp="1"/>
          </p:cNvSpPr>
          <p:nvPr>
            <p:ph idx="1"/>
          </p:nvPr>
        </p:nvSpPr>
        <p:spPr>
          <a:xfrm>
            <a:off x="838200" y="1825625"/>
            <a:ext cx="10515600" cy="2714007"/>
          </a:xfrm>
        </p:spPr>
        <p:txBody>
          <a:bodyPr/>
          <a:lstStyle/>
          <a:p>
            <a:r>
              <a:rPr lang="en-US" b="1" dirty="0"/>
              <a:t>SQL Server</a:t>
            </a:r>
            <a:r>
              <a:rPr lang="en-US" dirty="0"/>
              <a:t>: Connect to on-premises or Azure SQL databases.</a:t>
            </a:r>
          </a:p>
          <a:p>
            <a:r>
              <a:rPr lang="en-US" b="1" dirty="0"/>
              <a:t>Azure SQL Database</a:t>
            </a:r>
            <a:r>
              <a:rPr lang="en-US" dirty="0"/>
              <a:t>: Cloud-hosted SQL databases.</a:t>
            </a:r>
          </a:p>
          <a:p>
            <a:r>
              <a:rPr lang="en-US" b="1" dirty="0"/>
              <a:t>MySQL</a:t>
            </a:r>
            <a:r>
              <a:rPr lang="en-US" dirty="0"/>
              <a:t>: Connect to MySQL databases.</a:t>
            </a:r>
          </a:p>
          <a:p>
            <a:r>
              <a:rPr lang="en-US" b="1" dirty="0"/>
              <a:t>PostgreSQL</a:t>
            </a:r>
            <a:r>
              <a:rPr lang="en-US" dirty="0"/>
              <a:t>: Integrate PostgreSQL databases with Power Apps.</a:t>
            </a:r>
          </a:p>
        </p:txBody>
      </p:sp>
    </p:spTree>
    <p:extLst>
      <p:ext uri="{BB962C8B-B14F-4D97-AF65-F5344CB8AC3E}">
        <p14:creationId xmlns:p14="http://schemas.microsoft.com/office/powerpoint/2010/main" val="253251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D6F0-5D5D-8F2B-7791-0DCFCD9C7DC3}"/>
              </a:ext>
            </a:extLst>
          </p:cNvPr>
          <p:cNvSpPr>
            <a:spLocks noGrp="1"/>
          </p:cNvSpPr>
          <p:nvPr>
            <p:ph type="title"/>
          </p:nvPr>
        </p:nvSpPr>
        <p:spPr/>
        <p:txBody>
          <a:bodyPr/>
          <a:lstStyle/>
          <a:p>
            <a:r>
              <a:rPr lang="en-US" dirty="0"/>
              <a:t>Ways of Creating Power Apps</a:t>
            </a:r>
          </a:p>
        </p:txBody>
      </p:sp>
      <p:sp>
        <p:nvSpPr>
          <p:cNvPr id="3" name="Content Placeholder 2">
            <a:extLst>
              <a:ext uri="{FF2B5EF4-FFF2-40B4-BE49-F238E27FC236}">
                <a16:creationId xmlns:a16="http://schemas.microsoft.com/office/drawing/2014/main" id="{8FEEB1CA-862B-057E-BE4F-9B33BA640DBA}"/>
              </a:ext>
            </a:extLst>
          </p:cNvPr>
          <p:cNvSpPr>
            <a:spLocks noGrp="1"/>
          </p:cNvSpPr>
          <p:nvPr>
            <p:ph idx="1"/>
          </p:nvPr>
        </p:nvSpPr>
        <p:spPr/>
        <p:txBody>
          <a:bodyPr/>
          <a:lstStyle/>
          <a:p>
            <a:r>
              <a:rPr lang="en-US" dirty="0"/>
              <a:t>Canvas Apps: Canvas apps allow you to design the app’s interface by dragging and dropping elements onto a blank canvas, giving you full control over the user experience and layout.</a:t>
            </a:r>
          </a:p>
          <a:p>
            <a:r>
              <a:rPr lang="en-US" dirty="0"/>
              <a:t>Model-driven Apps: Model-driven apps are built around your data model and business processes. You define entities and relationships in Dataverse, and Power Apps generates the user interface based on those models.</a:t>
            </a:r>
          </a:p>
          <a:p>
            <a:r>
              <a:rPr lang="en-US" dirty="0"/>
              <a:t>Power Apps Studio: Power Apps Studio is the primary tool to create both canvas and model-driven apps. It’s an integrated environment where you can design, test, and deploy your apps.</a:t>
            </a:r>
          </a:p>
          <a:p>
            <a:endParaRPr lang="en-US" dirty="0"/>
          </a:p>
          <a:p>
            <a:endParaRPr lang="en-US" dirty="0"/>
          </a:p>
        </p:txBody>
      </p:sp>
    </p:spTree>
    <p:extLst>
      <p:ext uri="{BB962C8B-B14F-4D97-AF65-F5344CB8AC3E}">
        <p14:creationId xmlns:p14="http://schemas.microsoft.com/office/powerpoint/2010/main" val="246078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E1FE-838C-1376-BB58-F6610DD4C32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CA9DA39-5078-36FC-E8D8-92074263EB11}"/>
              </a:ext>
            </a:extLst>
          </p:cNvPr>
          <p:cNvPicPr>
            <a:picLocks noGrp="1" noChangeAspect="1"/>
          </p:cNvPicPr>
          <p:nvPr>
            <p:ph idx="1"/>
          </p:nvPr>
        </p:nvPicPr>
        <p:blipFill>
          <a:blip r:embed="rId2"/>
          <a:stretch>
            <a:fillRect/>
          </a:stretch>
        </p:blipFill>
        <p:spPr>
          <a:xfrm>
            <a:off x="1325857" y="2322477"/>
            <a:ext cx="3610001" cy="3162323"/>
          </a:xfrm>
          <a:prstGeom prst="rect">
            <a:avLst/>
          </a:prstGeom>
        </p:spPr>
      </p:pic>
      <p:pic>
        <p:nvPicPr>
          <p:cNvPr id="7" name="Picture 6">
            <a:extLst>
              <a:ext uri="{FF2B5EF4-FFF2-40B4-BE49-F238E27FC236}">
                <a16:creationId xmlns:a16="http://schemas.microsoft.com/office/drawing/2014/main" id="{2B2CDBE4-A9D7-B2C1-1C63-B71CAB1D9696}"/>
              </a:ext>
            </a:extLst>
          </p:cNvPr>
          <p:cNvPicPr>
            <a:picLocks noChangeAspect="1"/>
          </p:cNvPicPr>
          <p:nvPr/>
        </p:nvPicPr>
        <p:blipFill>
          <a:blip r:embed="rId3"/>
          <a:stretch>
            <a:fillRect/>
          </a:stretch>
        </p:blipFill>
        <p:spPr>
          <a:xfrm>
            <a:off x="5339666" y="2141500"/>
            <a:ext cx="5667416" cy="3524276"/>
          </a:xfrm>
          <a:prstGeom prst="rect">
            <a:avLst/>
          </a:prstGeom>
        </p:spPr>
      </p:pic>
    </p:spTree>
    <p:extLst>
      <p:ext uri="{BB962C8B-B14F-4D97-AF65-F5344CB8AC3E}">
        <p14:creationId xmlns:p14="http://schemas.microsoft.com/office/powerpoint/2010/main" val="110720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548</TotalTime>
  <Words>560</Words>
  <Application>Microsoft Office PowerPoint</Application>
  <PresentationFormat>Widescreen</PresentationFormat>
  <Paragraphs>45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Power Apps</vt:lpstr>
      <vt:lpstr>Introduction</vt:lpstr>
      <vt:lpstr>Variety of Data Sources to create Power apps</vt:lpstr>
      <vt:lpstr>Microsoft 365 Data Sources</vt:lpstr>
      <vt:lpstr>Common Data Service (Dataverse)</vt:lpstr>
      <vt:lpstr>Cloud Services</vt:lpstr>
      <vt:lpstr>SQL-based Data Sources</vt:lpstr>
      <vt:lpstr>Ways of Creating Power Apps</vt:lpstr>
      <vt:lpstr>PowerPoint Presentation</vt:lpstr>
      <vt:lpstr>How to link a data external (Google Sheet)</vt:lpstr>
      <vt:lpstr>PowerPoint Presentation</vt:lpstr>
      <vt:lpstr>PowerPoint Presentation</vt:lpstr>
      <vt:lpstr>Note icon for app can only be 240 * 240</vt:lpstr>
      <vt:lpstr>Variable</vt:lpstr>
      <vt:lpstr>Contextual Variables</vt:lpstr>
      <vt:lpstr>Global</vt:lpstr>
      <vt:lpstr>Collection variable </vt:lpstr>
      <vt:lpstr>Uploading an Excel file and if statement</vt:lpstr>
      <vt:lpstr>PowerPoint Presentation</vt:lpstr>
      <vt:lpstr>PowerPoint Presentation</vt:lpstr>
      <vt:lpstr>Using SharePoint</vt:lpstr>
      <vt:lpstr>PowerPoint Presentation</vt:lpstr>
      <vt:lpstr>Adding Rules in a List </vt:lpstr>
      <vt:lpstr>Role Based Access Control</vt:lpstr>
      <vt:lpstr>Building with Blank Canvas</vt:lpstr>
      <vt:lpstr>Materials used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IBITOWA, MOSHOOD</dc:creator>
  <cp:lastModifiedBy>IBITOWA, MOSHOOD</cp:lastModifiedBy>
  <cp:revision>10</cp:revision>
  <dcterms:created xsi:type="dcterms:W3CDTF">2025-02-27T00:15:37Z</dcterms:created>
  <dcterms:modified xsi:type="dcterms:W3CDTF">2025-03-01T20:54:27Z</dcterms:modified>
</cp:coreProperties>
</file>