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624" autoAdjust="0"/>
  </p:normalViewPr>
  <p:slideViewPr>
    <p:cSldViewPr>
      <p:cViewPr varScale="1">
        <p:scale>
          <a:sx n="69" d="100"/>
          <a:sy n="69" d="100"/>
        </p:scale>
        <p:origin x="-546" y="-102"/>
      </p:cViewPr>
      <p:guideLst>
        <p:guide orient="horz" pos="2160"/>
        <p:guide pos="2880"/>
      </p:guideLst>
    </p:cSldViewPr>
  </p:slideViewPr>
  <p:outlineViewPr>
    <p:cViewPr>
      <p:scale>
        <a:sx n="33" d="100"/>
        <a:sy n="33" d="100"/>
      </p:scale>
      <p:origin x="0" y="6408"/>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3029F7-0B84-4059-BFEC-5E6D92828F11}" type="datetimeFigureOut">
              <a:rPr lang="id-ID" smtClean="0"/>
              <a:t>25/01/2023</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941FF6-2FBD-4017-B5BC-B31BE294316B}" type="slidenum">
              <a:rPr lang="id-ID" smtClean="0"/>
              <a:t>‹#›</a:t>
            </a:fld>
            <a:endParaRPr lang="id-ID"/>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9B941FF6-2FBD-4017-B5BC-B31BE294316B}" type="slidenum">
              <a:rPr lang="id-ID" smtClean="0"/>
              <a:t>16</a:t>
            </a:fld>
            <a:endParaRPr lang="id-I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4B3082DB-1FD2-4C9F-BDE2-A2EEF4E8C832}" type="datetimeFigureOut">
              <a:rPr lang="id-ID" smtClean="0"/>
              <a:t>25/01/2023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C5CF82A-1BCB-4C93-B13B-A206B68CEBC2}" type="slidenum">
              <a:rPr lang="id-ID" smtClean="0"/>
              <a:t>‹#›</a:t>
            </a:fld>
            <a:endParaRPr lang="id-ID"/>
          </a:p>
        </p:txBody>
      </p:sp>
    </p:spTree>
  </p:cSld>
  <p:clrMapOvr>
    <a:masterClrMapping/>
  </p:clrMapOvr>
  <p:transition advTm="4000">
    <p:randomBa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4B3082DB-1FD2-4C9F-BDE2-A2EEF4E8C832}" type="datetimeFigureOut">
              <a:rPr lang="id-ID" smtClean="0"/>
              <a:t>25/01/2023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C5CF82A-1BCB-4C93-B13B-A206B68CEBC2}" type="slidenum">
              <a:rPr lang="id-ID" smtClean="0"/>
              <a:t>‹#›</a:t>
            </a:fld>
            <a:endParaRPr lang="id-ID"/>
          </a:p>
        </p:txBody>
      </p:sp>
    </p:spTree>
  </p:cSld>
  <p:clrMapOvr>
    <a:masterClrMapping/>
  </p:clrMapOvr>
  <p:transition advTm="4000">
    <p:randomBa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4B3082DB-1FD2-4C9F-BDE2-A2EEF4E8C832}" type="datetimeFigureOut">
              <a:rPr lang="id-ID" smtClean="0"/>
              <a:t>25/01/2023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C5CF82A-1BCB-4C93-B13B-A206B68CEBC2}" type="slidenum">
              <a:rPr lang="id-ID" smtClean="0"/>
              <a:t>‹#›</a:t>
            </a:fld>
            <a:endParaRPr lang="id-ID"/>
          </a:p>
        </p:txBody>
      </p:sp>
    </p:spTree>
  </p:cSld>
  <p:clrMapOvr>
    <a:masterClrMapping/>
  </p:clrMapOvr>
  <p:transition advTm="4000">
    <p:randomBa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4B3082DB-1FD2-4C9F-BDE2-A2EEF4E8C832}" type="datetimeFigureOut">
              <a:rPr lang="id-ID" smtClean="0"/>
              <a:t>25/01/2023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C5CF82A-1BCB-4C93-B13B-A206B68CEBC2}" type="slidenum">
              <a:rPr lang="id-ID" smtClean="0"/>
              <a:t>‹#›</a:t>
            </a:fld>
            <a:endParaRPr lang="id-ID"/>
          </a:p>
        </p:txBody>
      </p:sp>
    </p:spTree>
  </p:cSld>
  <p:clrMapOvr>
    <a:masterClrMapping/>
  </p:clrMapOvr>
  <p:transition advTm="4000">
    <p:randomBa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3082DB-1FD2-4C9F-BDE2-A2EEF4E8C832}" type="datetimeFigureOut">
              <a:rPr lang="id-ID" smtClean="0"/>
              <a:t>25/01/2023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C5CF82A-1BCB-4C93-B13B-A206B68CEBC2}" type="slidenum">
              <a:rPr lang="id-ID" smtClean="0"/>
              <a:t>‹#›</a:t>
            </a:fld>
            <a:endParaRPr lang="id-ID"/>
          </a:p>
        </p:txBody>
      </p:sp>
    </p:spTree>
  </p:cSld>
  <p:clrMapOvr>
    <a:masterClrMapping/>
  </p:clrMapOvr>
  <p:transition advTm="4000">
    <p:randomBa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4B3082DB-1FD2-4C9F-BDE2-A2EEF4E8C832}" type="datetimeFigureOut">
              <a:rPr lang="id-ID" smtClean="0"/>
              <a:t>25/01/2023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C5CF82A-1BCB-4C93-B13B-A206B68CEBC2}" type="slidenum">
              <a:rPr lang="id-ID" smtClean="0"/>
              <a:t>‹#›</a:t>
            </a:fld>
            <a:endParaRPr lang="id-ID"/>
          </a:p>
        </p:txBody>
      </p:sp>
    </p:spTree>
  </p:cSld>
  <p:clrMapOvr>
    <a:masterClrMapping/>
  </p:clrMapOvr>
  <p:transition advTm="4000">
    <p:randomBa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4B3082DB-1FD2-4C9F-BDE2-A2EEF4E8C832}" type="datetimeFigureOut">
              <a:rPr lang="id-ID" smtClean="0"/>
              <a:t>25/01/2023</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9C5CF82A-1BCB-4C93-B13B-A206B68CEBC2}" type="slidenum">
              <a:rPr lang="id-ID" smtClean="0"/>
              <a:t>‹#›</a:t>
            </a:fld>
            <a:endParaRPr lang="id-ID"/>
          </a:p>
        </p:txBody>
      </p:sp>
    </p:spTree>
  </p:cSld>
  <p:clrMapOvr>
    <a:masterClrMapping/>
  </p:clrMapOvr>
  <p:transition advTm="4000">
    <p:randomBa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4B3082DB-1FD2-4C9F-BDE2-A2EEF4E8C832}" type="datetimeFigureOut">
              <a:rPr lang="id-ID" smtClean="0"/>
              <a:t>25/01/2023</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9C5CF82A-1BCB-4C93-B13B-A206B68CEBC2}" type="slidenum">
              <a:rPr lang="id-ID" smtClean="0"/>
              <a:t>‹#›</a:t>
            </a:fld>
            <a:endParaRPr lang="id-ID"/>
          </a:p>
        </p:txBody>
      </p:sp>
    </p:spTree>
  </p:cSld>
  <p:clrMapOvr>
    <a:masterClrMapping/>
  </p:clrMapOvr>
  <p:transition advTm="4000">
    <p:randomBa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3082DB-1FD2-4C9F-BDE2-A2EEF4E8C832}" type="datetimeFigureOut">
              <a:rPr lang="id-ID" smtClean="0"/>
              <a:t>25/01/2023</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9C5CF82A-1BCB-4C93-B13B-A206B68CEBC2}" type="slidenum">
              <a:rPr lang="id-ID" smtClean="0"/>
              <a:t>‹#›</a:t>
            </a:fld>
            <a:endParaRPr lang="id-ID"/>
          </a:p>
        </p:txBody>
      </p:sp>
    </p:spTree>
  </p:cSld>
  <p:clrMapOvr>
    <a:masterClrMapping/>
  </p:clrMapOvr>
  <p:transition advTm="4000">
    <p:randomBa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3082DB-1FD2-4C9F-BDE2-A2EEF4E8C832}" type="datetimeFigureOut">
              <a:rPr lang="id-ID" smtClean="0"/>
              <a:t>25/01/2023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C5CF82A-1BCB-4C93-B13B-A206B68CEBC2}" type="slidenum">
              <a:rPr lang="id-ID" smtClean="0"/>
              <a:t>‹#›</a:t>
            </a:fld>
            <a:endParaRPr lang="id-ID"/>
          </a:p>
        </p:txBody>
      </p:sp>
    </p:spTree>
  </p:cSld>
  <p:clrMapOvr>
    <a:masterClrMapping/>
  </p:clrMapOvr>
  <p:transition advTm="4000">
    <p:randomBa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3082DB-1FD2-4C9F-BDE2-A2EEF4E8C832}" type="datetimeFigureOut">
              <a:rPr lang="id-ID" smtClean="0"/>
              <a:t>25/01/2023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C5CF82A-1BCB-4C93-B13B-A206B68CEBC2}" type="slidenum">
              <a:rPr lang="id-ID" smtClean="0"/>
              <a:t>‹#›</a:t>
            </a:fld>
            <a:endParaRPr lang="id-ID"/>
          </a:p>
        </p:txBody>
      </p:sp>
    </p:spTree>
  </p:cSld>
  <p:clrMapOvr>
    <a:masterClrMapping/>
  </p:clrMapOvr>
  <p:transition advTm="4000">
    <p:randomBa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11000" r="-1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3082DB-1FD2-4C9F-BDE2-A2EEF4E8C832}" type="datetimeFigureOut">
              <a:rPr lang="id-ID" smtClean="0"/>
              <a:t>25/01/2023</a:t>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5CF82A-1BCB-4C93-B13B-A206B68CEBC2}" type="slidenum">
              <a:rPr lang="id-ID" smtClean="0"/>
              <a:t>‹#›</a:t>
            </a:fld>
            <a:endParaRPr lang="id-I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advTm="4000">
    <p:randomBa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6673"/>
            <a:ext cx="7772400" cy="1512167"/>
          </a:xfrm>
        </p:spPr>
        <p:txBody>
          <a:bodyPr>
            <a:normAutofit/>
          </a:bodyPr>
          <a:lstStyle/>
          <a:p>
            <a:pPr fontAlgn="base"/>
            <a:r>
              <a:rPr lang="fi-FI" b="1" dirty="0"/>
              <a:t>Semangat Kebangkitan Nasional Tahun 1908</a:t>
            </a:r>
          </a:p>
        </p:txBody>
      </p:sp>
      <p:sp>
        <p:nvSpPr>
          <p:cNvPr id="4" name="Subtitle 3"/>
          <p:cNvSpPr>
            <a:spLocks noGrp="1"/>
          </p:cNvSpPr>
          <p:nvPr>
            <p:ph type="subTitle" idx="1"/>
          </p:nvPr>
        </p:nvSpPr>
        <p:spPr>
          <a:xfrm>
            <a:off x="755576" y="2132856"/>
            <a:ext cx="7560840" cy="4536504"/>
          </a:xfrm>
        </p:spPr>
        <p:txBody>
          <a:bodyPr>
            <a:noAutofit/>
          </a:bodyPr>
          <a:lstStyle/>
          <a:p>
            <a:pPr fontAlgn="base"/>
            <a:r>
              <a:rPr lang="id-ID" sz="1800" b="1" dirty="0" smtClean="0"/>
              <a:t>A.  Kondisi Bangsa Indonesia Sebelum Tahun 1908</a:t>
            </a:r>
            <a:endParaRPr lang="id-ID" sz="1800" dirty="0" smtClean="0"/>
          </a:p>
          <a:p>
            <a:pPr fontAlgn="base"/>
            <a:r>
              <a:rPr lang="id-ID" sz="1800" dirty="0" smtClean="0"/>
              <a:t>Awal dimulainya penjajahan Belanda di Indonesia dimulai sejak didirikannya Vereenigde Oost-Indische Compagnie (VOC) pada tanggal 20 Maret 1602. Sejak VOC berdiri, dimulailah berbagai bentuk kekerasan yang menimpa rakyat Indonesia. Penderitaan rakyat Indonesia terjadi dalam berbagai segi kehidupan. Di berbagai daerah, VOC melakukan tindakan dengan melaksanakan politik </a:t>
            </a:r>
            <a:r>
              <a:rPr lang="id-ID" sz="1800" i="1" dirty="0" smtClean="0"/>
              <a:t>devide et impera</a:t>
            </a:r>
            <a:r>
              <a:rPr lang="id-ID" sz="1800" dirty="0" smtClean="0"/>
              <a:t> (adu domba), yaitu saling mengadu domba antara kerajan yang satu dan kerajaan yang lain atau mengadu domba di dalam kerajaan itu sendiri. Politik adu domba makin melemahkan kerajaan-kerajaan di Indonesia dan merusak seluruh sendi kehidupan masyarakat.</a:t>
            </a:r>
          </a:p>
        </p:txBody>
      </p:sp>
    </p:spTree>
  </p:cSld>
  <p:clrMapOvr>
    <a:masterClrMapping/>
  </p:clrMapOvr>
  <p:transition advTm="4000">
    <p:randomBa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764704"/>
            <a:ext cx="8208912" cy="5078313"/>
          </a:xfrm>
          <a:prstGeom prst="rect">
            <a:avLst/>
          </a:prstGeom>
        </p:spPr>
        <p:txBody>
          <a:bodyPr wrap="square">
            <a:spAutoFit/>
          </a:bodyPr>
          <a:lstStyle/>
          <a:p>
            <a:pPr fontAlgn="base"/>
            <a:r>
              <a:rPr lang="id-ID" b="1" dirty="0"/>
              <a:t>2. Kebanggaan sebagai Bangsa Indonesia</a:t>
            </a:r>
            <a:endParaRPr lang="id-ID" dirty="0"/>
          </a:p>
          <a:p>
            <a:pPr fontAlgn="base"/>
            <a:r>
              <a:rPr lang="id-ID" b="1" dirty="0"/>
              <a:t/>
            </a:r>
            <a:br>
              <a:rPr lang="id-ID" b="1" dirty="0"/>
            </a:br>
            <a:endParaRPr lang="id-ID" dirty="0"/>
          </a:p>
          <a:p>
            <a:pPr fontAlgn="base"/>
            <a:r>
              <a:rPr lang="id-ID" dirty="0"/>
              <a:t>Alasan utama kita bangga menjadi bangsa Indonesia adalah karena kita lahir dan  besar di negeri Indonesia. Oleh karenanya, kita harus mempertahankan Negara Kesatuan Republik Indonesia. </a:t>
            </a:r>
          </a:p>
          <a:p>
            <a:pPr fontAlgn="base"/>
            <a:r>
              <a:rPr lang="id-ID" dirty="0"/>
              <a:t/>
            </a:r>
            <a:br>
              <a:rPr lang="id-ID" dirty="0"/>
            </a:br>
            <a:endParaRPr lang="id-ID" dirty="0"/>
          </a:p>
          <a:p>
            <a:pPr fontAlgn="base"/>
            <a:r>
              <a:rPr lang="id-ID" dirty="0"/>
              <a:t>Modal utama untuk tetap tegaknya Negara Kesatuan Republik Indonesia adalah persatuan dan kesatuan di antara bangsa Indonesia. Persatuan sebagai bangsa tidak akan kuat apabila kita tidak memiliki kebanggan terhadap Negara Kesatuan Republik Indonesia. Bangga sebagai bangsa dan bertanah air Indonesia terwujud dalam bentuk merasa besar hati atau merasa bahagia atau merasa gagah menjadi bangsa Indonesia.  Sudah sewajarnya kita bangga bertanah air Indonesia. Indonesia negeri zamrud di khatulistiwa, seperti digambarkan dalam lagu ”Rayuan Pulau Kelapa” karya Ismail Marzuki. Ada pula lagu pop yang menggambarkan indahnya Indonesia seperti dinyanyikan Koes Plus yang berudul ”Nusantara” dan ”Kolam Susu</a:t>
            </a:r>
            <a:r>
              <a:rPr lang="id-ID" dirty="0" smtClean="0"/>
              <a:t>”. </a:t>
            </a:r>
            <a:r>
              <a:rPr lang="id-ID" dirty="0"/>
              <a:t>Bangsa Indonesia mempunyai berbagai keunggulan.</a:t>
            </a:r>
          </a:p>
        </p:txBody>
      </p:sp>
    </p:spTree>
  </p:cSld>
  <p:clrMapOvr>
    <a:masterClrMapping/>
  </p:clrMapOvr>
  <p:transition advTm="4000">
    <p:randomBa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260648"/>
            <a:ext cx="8352928" cy="7294305"/>
          </a:xfrm>
          <a:prstGeom prst="rect">
            <a:avLst/>
          </a:prstGeom>
        </p:spPr>
        <p:txBody>
          <a:bodyPr wrap="square">
            <a:spAutoFit/>
          </a:bodyPr>
          <a:lstStyle/>
          <a:p>
            <a:pPr fontAlgn="base"/>
            <a:r>
              <a:rPr lang="id-ID" dirty="0" smtClean="0"/>
              <a:t>Keunggulan-keunggulan yang dimiliki bangsa Indonesia, di antaranya adalah:</a:t>
            </a:r>
          </a:p>
          <a:p>
            <a:pPr fontAlgn="base"/>
            <a:r>
              <a:rPr lang="id-ID" dirty="0"/>
              <a:t>Jumlah dan potensi penduduknya yang cukup besar, yaitu menempati urutan keempat di dunia setelah RRC, India, dan Amerika Serikat.</a:t>
            </a:r>
          </a:p>
          <a:p>
            <a:pPr fontAlgn="base"/>
            <a:r>
              <a:rPr lang="id-ID" dirty="0"/>
              <a:t>Semangat Kebangkitan Nasional dan Sumpah Pemuda mendorong bangsa Indonesia menjadi salah satu negara pertama yang lepas dari penjajahan. </a:t>
            </a:r>
          </a:p>
          <a:p>
            <a:pPr fontAlgn="base"/>
            <a:r>
              <a:rPr lang="id-ID" dirty="0"/>
              <a:t>Memiliki keanekaragaman dalam berbagai aspek kehidupan sosial budaya, seperti adat istiadat, bahasa, agama, kesenian.</a:t>
            </a:r>
          </a:p>
          <a:p>
            <a:pPr fontAlgn="base"/>
            <a:r>
              <a:rPr lang="id-ID" dirty="0"/>
              <a:t>Semboyan Bhinneka Tunggal Ika menyatukan bangsa Indonesia sehingga sekalipun terdapat berbagai keanekaragaman namun prinsipnya kita tetap satu pandangan.</a:t>
            </a:r>
          </a:p>
          <a:p>
            <a:pPr fontAlgn="base"/>
            <a:r>
              <a:rPr lang="id-ID" dirty="0"/>
              <a:t>Memiliki tata krama atau keramahan yang tidak dimiliki oleh bangsa lain sehingga sangat menarik bangsa-bangsa lain di dunia untuk datang ke Indonesia.</a:t>
            </a:r>
          </a:p>
          <a:p>
            <a:pPr fontAlgn="base"/>
            <a:r>
              <a:rPr lang="id-ID" dirty="0"/>
              <a:t>Letak wilayahnya yang amat strategis, yaitu di antara dua benua (Asia dan Australia) dan di antara dua samudera (Hindia dan Pasifik) menyebabkan Indonesia berada pada posisi silang dunia sehingga Indonesia menjadi wilayah yang amat ramai dan mudah disinggahi oleh bangsa-bangsa lain.</a:t>
            </a:r>
          </a:p>
          <a:p>
            <a:pPr fontAlgn="base"/>
            <a:r>
              <a:rPr lang="id-ID" dirty="0"/>
              <a:t>Keindahan alam Indonesia tidak disangsikan lagi. Keanekaragaman flora dan faunanya membuat bangsa Indonesia juga sering dikunjungi oleh bangsa-bangsa lain.</a:t>
            </a:r>
          </a:p>
          <a:p>
            <a:pPr fontAlgn="base"/>
            <a:r>
              <a:rPr lang="id-ID" dirty="0"/>
              <a:t>Wilayah darat dan laut Indonesia sangat luas. Hal ini menjadi modal bagi kesejahteraan bangsa Indonesia.</a:t>
            </a:r>
          </a:p>
          <a:p>
            <a:pPr fontAlgn="base"/>
            <a:r>
              <a:rPr lang="id-ID" dirty="0"/>
              <a:t>Tanahnya amat subur dan kaya akan sumber alam dengan matahari yang bersinar sepanjang tahun. </a:t>
            </a:r>
          </a:p>
          <a:p>
            <a:pPr fontAlgn="base"/>
            <a:r>
              <a:rPr lang="id-ID" dirty="0" smtClean="0"/>
              <a:t>Keunggulan yang dimiliki bangsa Indonesia membuat kita bangga sebagai bangsa Indonesia.</a:t>
            </a:r>
          </a:p>
          <a:p>
            <a:r>
              <a:rPr lang="id-ID" dirty="0" smtClean="0"/>
              <a:t/>
            </a:r>
            <a:br>
              <a:rPr lang="id-ID" dirty="0" smtClean="0"/>
            </a:br>
            <a:endParaRPr lang="id-ID" dirty="0"/>
          </a:p>
        </p:txBody>
      </p:sp>
    </p:spTree>
  </p:cSld>
  <p:clrMapOvr>
    <a:masterClrMapping/>
  </p:clrMapOvr>
  <p:transition advTm="4000">
    <p:randomBa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836712"/>
            <a:ext cx="8064896" cy="3139321"/>
          </a:xfrm>
          <a:prstGeom prst="rect">
            <a:avLst/>
          </a:prstGeom>
        </p:spPr>
        <p:txBody>
          <a:bodyPr wrap="square">
            <a:spAutoFit/>
          </a:bodyPr>
          <a:lstStyle/>
          <a:p>
            <a:pPr fontAlgn="base"/>
            <a:r>
              <a:rPr lang="id-ID" dirty="0"/>
              <a:t>Kebanggaan terhadap bangsa dan negara Indonesia lebih jauh dibuktikan dengan karya-karya nyata, baik dalam bentuk mengejar pendidikan dan berpartisipasi dalam pembangunan di masa datang.</a:t>
            </a:r>
          </a:p>
          <a:p>
            <a:pPr fontAlgn="base"/>
            <a:r>
              <a:rPr lang="id-ID" dirty="0"/>
              <a:t/>
            </a:r>
            <a:br>
              <a:rPr lang="id-ID" dirty="0"/>
            </a:br>
            <a:endParaRPr lang="id-ID" dirty="0"/>
          </a:p>
          <a:p>
            <a:pPr fontAlgn="base"/>
            <a:r>
              <a:rPr lang="id-ID" dirty="0"/>
              <a:t>Memajukan bangsa Indonesia bagi seorang pelajar dimulai dengan belajar sungguh-sungguh. Apabila kita kaji, prestasi anak Indonesia dalam dunia pendidikan sudah sangat luar biasa. Prestasi tersebut bukan hanya akan menjadi kebanggaan pribadi, tetapi menjadi kebanggaan bagi bangsa dan negara. </a:t>
            </a:r>
          </a:p>
          <a:p>
            <a:pPr fontAlgn="base"/>
            <a:r>
              <a:rPr lang="id-ID" dirty="0"/>
              <a:t>Mengenai prestasi pelajar Indonesia Kemdikbud pernah mendata di antaranya seperti berikut ini.</a:t>
            </a:r>
          </a:p>
        </p:txBody>
      </p:sp>
    </p:spTree>
  </p:cSld>
  <p:clrMapOvr>
    <a:masterClrMapping/>
  </p:clrMapOvr>
  <p:transition advTm="4000">
    <p:randomBa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908720"/>
            <a:ext cx="7776864" cy="5078313"/>
          </a:xfrm>
          <a:prstGeom prst="rect">
            <a:avLst/>
          </a:prstGeom>
        </p:spPr>
        <p:txBody>
          <a:bodyPr wrap="square">
            <a:spAutoFit/>
          </a:bodyPr>
          <a:lstStyle/>
          <a:p>
            <a:pPr fontAlgn="base">
              <a:buFont typeface="Arial" pitchFamily="34" charset="0"/>
              <a:buChar char="•"/>
            </a:pPr>
            <a:r>
              <a:rPr lang="id-ID" dirty="0"/>
              <a:t>Kontingen Indonesia tampil sebagai Juara Umum ASEAN Primary School Sport Olympiad (APSSO) II Tahun 2008 dengan meraih total perolehan medali sebanyak 32 medali dengan rincian adalah  12 medali emas, 9 perak dan 11 perunggu dari lima cabang olahraga yang dipertandingkan.</a:t>
            </a:r>
          </a:p>
          <a:p>
            <a:pPr fontAlgn="base">
              <a:buFont typeface="Arial" pitchFamily="34" charset="0"/>
              <a:buChar char="•"/>
            </a:pPr>
            <a:r>
              <a:rPr lang="id-ID" dirty="0"/>
              <a:t>Indonesia menjadi Juara Umum International Conference of Young Scientists (ICYS) ke-16 yang berlangsung di Pszczyna, Polandia, 24–28 April 2009.</a:t>
            </a:r>
          </a:p>
          <a:p>
            <a:pPr fontAlgn="base">
              <a:buFont typeface="Arial" pitchFamily="34" charset="0"/>
              <a:buChar char="•"/>
            </a:pPr>
            <a:r>
              <a:rPr lang="id-ID" dirty="0"/>
              <a:t>Tim Olimpiade Komputer Indonesia (TOKI) 2009 yang terdiri dari Angelina Veni Johanna (SMA 1 BPK Penabur, Jakarta), Reinardus Surya Pradhitya (SMA Kanisius, Jakarta), Risan (SMAN 1 Tangerang), dan Christanto Handojo (SMA Kanisius, Jakarta), berhasil memenangkan dua medali perak dan satu medali perunggu dari ajang International Olympiad in Informatics (IOI) 2009 di Plovdiv, Bulgaria.</a:t>
            </a:r>
          </a:p>
          <a:p>
            <a:pPr fontAlgn="base">
              <a:buFont typeface="Arial" pitchFamily="34" charset="0"/>
              <a:buChar char="•"/>
            </a:pPr>
            <a:r>
              <a:rPr lang="id-ID" dirty="0"/>
              <a:t>Angelina Venni Johanna, siswi SMAK 1 BPK Penabur Jakarta dan Reinardus Surya Pradhitya, dari SMA Kanisius Jakarta berhasil meraih medali perak pada the ”21st International Olympic in Informatics (IOI)” yang diadakan di Kota Plovdiv, Bulgaria, dari 8 hingga 14 Agustus 2000.</a:t>
            </a:r>
          </a:p>
          <a:p>
            <a:pPr fontAlgn="base">
              <a:buFont typeface="Arial" pitchFamily="34" charset="0"/>
              <a:buChar char="•"/>
            </a:pPr>
            <a:r>
              <a:rPr lang="id-ID" dirty="0"/>
              <a:t>Indonesia berhasil menyabet satu medali emas, dalam International Biology Olympiad (Olimpiade Biologi Internasional/IBO) ke-20 yang digelar 1218 Juli 2009 di Tsukuba, Jepang.</a:t>
            </a:r>
          </a:p>
        </p:txBody>
      </p:sp>
    </p:spTree>
  </p:cSld>
  <p:clrMapOvr>
    <a:masterClrMapping/>
  </p:clrMapOvr>
  <p:transition advTm="4000">
    <p:randomBa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88640"/>
            <a:ext cx="8136904" cy="6740307"/>
          </a:xfrm>
          <a:prstGeom prst="rect">
            <a:avLst/>
          </a:prstGeom>
        </p:spPr>
        <p:txBody>
          <a:bodyPr wrap="square">
            <a:spAutoFit/>
          </a:bodyPr>
          <a:lstStyle/>
          <a:p>
            <a:pPr fontAlgn="base">
              <a:buFont typeface="Arial" pitchFamily="34" charset="0"/>
              <a:buChar char="•"/>
            </a:pPr>
            <a:r>
              <a:rPr lang="id-ID" dirty="0"/>
              <a:t>Profesor Dr. Ken Kawan Soetanto. Pria kelahiran Surabaya ini berhasil menggondol gelar profesor dan empat doktor dari sejumlah universitas di Jepang. Lebih hebatnya, puncak penghargaan akademis itu dicapainya pada usia 37 tahun.</a:t>
            </a:r>
          </a:p>
          <a:p>
            <a:pPr fontAlgn="base">
              <a:buFont typeface="Arial" pitchFamily="34" charset="0"/>
              <a:buChar char="•"/>
            </a:pPr>
            <a:r>
              <a:rPr lang="id-ID" dirty="0"/>
              <a:t>Tim Olimpiade Matematika Indonesia berhasil mem bawa pulang satu medali perak, empat perunggu, dan satu honorable mention dari ajang International Mathematics Olympiad (IMO) ke-51 di Astana, Kazakhstan, yang berlangsung pada 2–14 Juli 2010 ini diikuti oleh 96 negara yang terdiri dari 517 peserta. Satu medali perak berhasil di raih Ahmad Zaky. Empat medali perunggu diraih oleh Johan Gunardi, Stefanus, Raja Oktovin Tobi Moektijono dan Ronald Widjojo harus puas dengan raihan Honorable Mention.</a:t>
            </a:r>
          </a:p>
          <a:p>
            <a:pPr fontAlgn="base">
              <a:buFont typeface="Arial" pitchFamily="34" charset="0"/>
              <a:buChar char="•"/>
            </a:pPr>
            <a:r>
              <a:rPr lang="id-ID" dirty="0"/>
              <a:t>Di ajang Olimpiade Fisika Internasional/International Physics Olympiad (Ipho 2010) yang diadakan di Zagreb, Kroatia. Lima siswa SMA Indonesia meraih prestasi membanggakan dengan berhasil meraih empat medali emas dan satu perak. Medali emas diraih Sohibul Maromi, Christian George Emor, Kevin Soedyatmiko, dan David Giovanni. Sementara perak diraih Ahmad Ataka Awwalur Rizqi.</a:t>
            </a:r>
          </a:p>
          <a:p>
            <a:pPr fontAlgn="base">
              <a:buFont typeface="Arial" pitchFamily="34" charset="0"/>
              <a:buChar char="•"/>
            </a:pPr>
            <a:r>
              <a:rPr lang="id-ID" dirty="0"/>
              <a:t>Di ajang Olimpiade Kimia Internasional/International Chemistry Olympiad (IChO) ke-42 yang diselenggarakan di Tokyo, Jepang pada 15-27 Juli 2010, Tim Olimpiade Kimia Indonesia kembali menorehkan prestasi dengan meraih 1 medali emas,1 perak, dan 2 perunggu. Medali emas untuk Indonesia diraih atas nama Manoel Manuputty, medali perak oleh Alimun Nashira, serta perunggu oleh Stephen Haniel dan Agung Hartoko. Perolehan ini merupakan rekor terbaik selama Indonesia mengikuti ajang IChO selama 14 tahun. Sementara itu, tuan rumah Jepang memperoleh 2 emas dan 2 perak. China menjadi pemenang absolut dengan menyabet 4 medali emas.</a:t>
            </a:r>
          </a:p>
          <a:p>
            <a:pPr fontAlgn="base">
              <a:buFont typeface="Arial" pitchFamily="34" charset="0"/>
              <a:buChar char="•"/>
            </a:pPr>
            <a:r>
              <a:rPr lang="id-ID" dirty="0" smtClean="0"/>
              <a:t> </a:t>
            </a:r>
            <a:endParaRPr lang="id-ID" dirty="0"/>
          </a:p>
        </p:txBody>
      </p:sp>
    </p:spTree>
  </p:cSld>
  <p:clrMapOvr>
    <a:masterClrMapping/>
  </p:clrMapOvr>
  <p:transition advTm="4000">
    <p:randomBa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1340768"/>
            <a:ext cx="7704856" cy="4247317"/>
          </a:xfrm>
          <a:prstGeom prst="rect">
            <a:avLst/>
          </a:prstGeom>
        </p:spPr>
        <p:txBody>
          <a:bodyPr wrap="square">
            <a:spAutoFit/>
          </a:bodyPr>
          <a:lstStyle/>
          <a:p>
            <a:pPr fontAlgn="base"/>
            <a:r>
              <a:rPr lang="id-ID" dirty="0"/>
              <a:t>Indonesia berhasil menjadi juara umum pada Lomba Penelitian Ilmiah Remaja Tingkat Dunia ke-17 atau 17th International Conferenceof Young Scientists (ICYS) pada 12-17 April 2010 di Denpasar, Bali. Tim Indonesia yang berkompetisi di semua bidang lomba, yakni Ilmu Fisika, Matematika, Komputer, dan Ekologi meraih tujuh medali emas, satu medali perak, dan tiga medali perunggu. (sumber: Kemdikbud). </a:t>
            </a:r>
          </a:p>
          <a:p>
            <a:pPr fontAlgn="base"/>
            <a:r>
              <a:rPr lang="id-ID" dirty="0"/>
              <a:t>Bangsa Indonesia merupakan bangsa besar dan kita banggakan. Kalau bukan kita, siapa lagi yang akan membanggakannya. Apabila sesuatu yang negatif terjadi di Indonesia, kita semua berusaha mencari solusinya tanpa menjelek-jelekan bangsa sendiri. Apabila prestasi yang diraih, sepatutnya kita bangga dan mensyukurinya sebagai perwujudan rasa cinta tanah air (nasionalisme). Rasa nasionalisme yang</a:t>
            </a:r>
          </a:p>
          <a:p>
            <a:pPr fontAlgn="base"/>
            <a:r>
              <a:rPr lang="id-ID" dirty="0"/>
              <a:t>tinggi akan membawa kita menjadi bangsa yang lebih baik dengan terus berkarya dan membangun kebanggaan untuk bangsa dan negeri tercinta Indonesia.</a:t>
            </a:r>
          </a:p>
        </p:txBody>
      </p:sp>
    </p:spTree>
  </p:cSld>
  <p:clrMapOvr>
    <a:masterClrMapping/>
  </p:clrMapOvr>
  <p:transition advTm="4000">
    <p:randomBa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685800" y="836713"/>
            <a:ext cx="7772400" cy="1728191"/>
          </a:xfrm>
        </p:spPr>
        <p:txBody>
          <a:bodyPr/>
          <a:lstStyle/>
          <a:p>
            <a:r>
              <a:rPr lang="id-ID" dirty="0" smtClean="0"/>
              <a:t>Terimakasih.</a:t>
            </a:r>
            <a:endParaRPr lang="id-ID" dirty="0"/>
          </a:p>
        </p:txBody>
      </p:sp>
      <p:sp>
        <p:nvSpPr>
          <p:cNvPr id="4" name="Subtitle 3"/>
          <p:cNvSpPr>
            <a:spLocks noGrp="1"/>
          </p:cNvSpPr>
          <p:nvPr>
            <p:ph type="subTitle" idx="1"/>
          </p:nvPr>
        </p:nvSpPr>
        <p:spPr>
          <a:xfrm>
            <a:off x="1371600" y="2924944"/>
            <a:ext cx="6400800" cy="2713856"/>
          </a:xfrm>
        </p:spPr>
        <p:txBody>
          <a:bodyPr/>
          <a:lstStyle/>
          <a:p>
            <a:r>
              <a:rPr lang="id-ID" dirty="0" smtClean="0"/>
              <a:t>Demikianlah Rangkuman Tentang Bab 4 Tentang “Semangat Kebangkitan Nasional” Kami Dari Kelompok PDIP Season 2 Mengucapkan Terimakasih</a:t>
            </a:r>
            <a:endParaRPr lang="id-ID" dirty="0"/>
          </a:p>
        </p:txBody>
      </p:sp>
    </p:spTree>
  </p:cSld>
  <p:clrMapOvr>
    <a:masterClrMapping/>
  </p:clrMapOvr>
  <p:transition advTm="4000">
    <p:randomBa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433467"/>
          </a:xfrm>
        </p:spPr>
        <p:txBody>
          <a:bodyPr>
            <a:normAutofit/>
          </a:bodyPr>
          <a:lstStyle/>
          <a:p>
            <a:pPr>
              <a:buNone/>
            </a:pPr>
            <a:r>
              <a:rPr lang="id-ID" sz="1800" dirty="0" smtClean="0"/>
              <a:t>      Bangsa </a:t>
            </a:r>
            <a:r>
              <a:rPr lang="id-ID" sz="1800" dirty="0"/>
              <a:t>Indonesia makin menderita ketika Daendels (1808–1811) berkuasa. Upaya kerja paksa (rodi) guna membangun jalan sepanjang pulau Jawa (Anyer-Panarukan) untuk kepentingan militer, membuat rakyat makin menderita. Penderitaan berlanjut karena  Belanda  kemudian  menerapkan  Cultuurstelsel (tanam  paksa).  Peraturan Tanam Paksa diterapkan oleh Gubernur Jenderal Hindia Belanda Van Den Bosch tahun 1828. Sistem Tanam Paksa mewajibkan rakyat menanami sebagian dari sawah dan atau ladangnya dengan tanaman yang </a:t>
            </a:r>
            <a:r>
              <a:rPr lang="id-ID" sz="1800" dirty="0" smtClean="0"/>
              <a:t>ditentukan </a:t>
            </a:r>
            <a:r>
              <a:rPr lang="id-ID" sz="1800" dirty="0"/>
              <a:t>oleh pemerintah dan hasilnya diserahkan kepada pemerintah</a:t>
            </a:r>
            <a:r>
              <a:rPr lang="id-ID" sz="1800" dirty="0" smtClean="0"/>
              <a:t>.</a:t>
            </a:r>
          </a:p>
          <a:p>
            <a:pPr>
              <a:buNone/>
            </a:pPr>
            <a:endParaRPr lang="id-ID" sz="1800" dirty="0"/>
          </a:p>
          <a:p>
            <a:pPr fontAlgn="base">
              <a:buNone/>
            </a:pPr>
            <a:r>
              <a:rPr lang="id-ID" sz="1800" b="1" dirty="0" smtClean="0"/>
              <a:t>     B</a:t>
            </a:r>
            <a:r>
              <a:rPr lang="id-ID" sz="1800" b="1" dirty="0"/>
              <a:t>.  Perintis Kebangkitan Nasional dalam Perjuangan Kemerdekaan Republik Indonesia</a:t>
            </a:r>
            <a:endParaRPr lang="id-ID" sz="1800" dirty="0"/>
          </a:p>
          <a:p>
            <a:pPr fontAlgn="base">
              <a:buNone/>
            </a:pPr>
            <a:r>
              <a:rPr lang="id-ID" sz="1800" dirty="0" smtClean="0"/>
              <a:t>      Boedi </a:t>
            </a:r>
            <a:r>
              <a:rPr lang="id-ID" sz="1800" dirty="0"/>
              <a:t>Oetomo (Budi Utomo) merupakan organisasi pertama di Indonesia yang bersifat nasional berbentuk modern, yaitu organisasi dengan pengurus yang tetap, ada anggota, tujuan, dan program kerja. Boedi Oetomo didirikan oleh dr. Soetomo pada tanggal 20 Mei 1908. Pendirian Boedi Oetomo, tidak terlepas dari penggagas atau pendorong lahirnya Boedi Oetomo yaitu dr. Wahidin Soedirohusodo.</a:t>
            </a:r>
          </a:p>
          <a:p>
            <a:pPr>
              <a:buNone/>
            </a:pPr>
            <a:endParaRPr lang="id-ID" sz="1800" dirty="0"/>
          </a:p>
        </p:txBody>
      </p:sp>
    </p:spTree>
  </p:cSld>
  <p:clrMapOvr>
    <a:masterClrMapping/>
  </p:clrMapOvr>
  <p:transition advTm="4000">
    <p:randomBa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12777"/>
            <a:ext cx="8229600" cy="3600400"/>
          </a:xfrm>
        </p:spPr>
        <p:txBody>
          <a:bodyPr>
            <a:normAutofit/>
          </a:bodyPr>
          <a:lstStyle/>
          <a:p>
            <a:pPr fontAlgn="base">
              <a:buNone/>
            </a:pPr>
            <a:r>
              <a:rPr lang="id-ID" sz="1800" dirty="0" smtClean="0"/>
              <a:t>       Budi Utomo berasal dari kata Sansekerta, yaitu bodhi atau  budhi berarti ”keterbukaan jiwa”, ”pikiran”,</a:t>
            </a:r>
          </a:p>
          <a:p>
            <a:pPr fontAlgn="base">
              <a:buNone/>
            </a:pPr>
            <a:r>
              <a:rPr lang="id-ID" sz="1800" dirty="0" smtClean="0"/>
              <a:t>      ”akal”, atau ”pengadilan”, yang juga bisa berarti “daya untuk membentuk dan menjunjung konsepsi dan ide-ide umum”.  Adapun perkataan utomo berasal dari utama, yang dalam Bahasa Sanskerta berarti ”tingkat pertama” atau ”sangat baik”.</a:t>
            </a:r>
          </a:p>
          <a:p>
            <a:pPr fontAlgn="base"/>
            <a:r>
              <a:rPr lang="id-ID" sz="1800" dirty="0" smtClean="0"/>
              <a:t>Program   Budi   Utomo   adalah   mengusahakan  perbaikan  pendidikan  dan  pengajaran. Akan tetapi, programnya lebih bersifat sosial  karena  saat  itu  belum  dimungkinkan melaksanakan  gerakan  yang  bersifat  politik.</a:t>
            </a:r>
            <a:r>
              <a:rPr lang="id-ID" dirty="0" smtClean="0"/>
              <a:t/>
            </a:r>
            <a:br>
              <a:rPr lang="id-ID" dirty="0" smtClean="0"/>
            </a:br>
            <a:endParaRPr lang="id-ID" sz="2900" dirty="0"/>
          </a:p>
        </p:txBody>
      </p:sp>
    </p:spTree>
  </p:cSld>
  <p:clrMapOvr>
    <a:masterClrMapping/>
  </p:clrMapOvr>
  <p:transition advTm="4000">
    <p:randomBa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39552" y="476250"/>
            <a:ext cx="8136904" cy="5937250"/>
          </a:xfrm>
        </p:spPr>
        <p:txBody>
          <a:bodyPr>
            <a:normAutofit/>
          </a:bodyPr>
          <a:lstStyle/>
          <a:p>
            <a:pPr fontAlgn="base">
              <a:buNone/>
            </a:pPr>
            <a:r>
              <a:rPr lang="id-ID" sz="1800" b="1" dirty="0"/>
              <a:t>C.  Mewujudkan Persatuan dan Kebanggan sebagai Bangsa Wujud Nilai Kebangkitan </a:t>
            </a:r>
            <a:r>
              <a:rPr lang="id-ID" sz="1800" b="1" dirty="0" smtClean="0"/>
              <a:t>Nasional</a:t>
            </a:r>
            <a:r>
              <a:rPr lang="id-ID" sz="1800" b="1" dirty="0"/>
              <a:t/>
            </a:r>
            <a:br>
              <a:rPr lang="id-ID" sz="1800" b="1" dirty="0"/>
            </a:br>
            <a:endParaRPr lang="id-ID" sz="1800" dirty="0"/>
          </a:p>
          <a:p>
            <a:pPr fontAlgn="base">
              <a:buNone/>
            </a:pPr>
            <a:r>
              <a:rPr lang="id-ID" sz="1800" b="1" dirty="0" smtClean="0"/>
              <a:t>    1</a:t>
            </a:r>
            <a:r>
              <a:rPr lang="id-ID" sz="1800" b="1" dirty="0"/>
              <a:t>.    Mewujudkan Persatuan </a:t>
            </a:r>
            <a:r>
              <a:rPr lang="id-ID" sz="1800" b="1" dirty="0" smtClean="0"/>
              <a:t>Indonesia</a:t>
            </a:r>
            <a:endParaRPr lang="id-ID" sz="1800" dirty="0" smtClean="0"/>
          </a:p>
          <a:p>
            <a:pPr fontAlgn="base"/>
            <a:endParaRPr lang="id-ID" sz="1800" dirty="0"/>
          </a:p>
          <a:p>
            <a:pPr fontAlgn="base">
              <a:buNone/>
            </a:pPr>
            <a:r>
              <a:rPr lang="id-ID" sz="1800" dirty="0" smtClean="0"/>
              <a:t>     Berdasarkan </a:t>
            </a:r>
            <a:r>
              <a:rPr lang="id-ID" sz="1800" dirty="0"/>
              <a:t>istilah, persatuan dan kesatuan berasal dari kata satu yang berarti utuh atau tidak terpecah-belah. Persatuan dapat diartikan sebagai perkumpulan dari berbagai komponen yang membentuk menjadi satu. Kesatuan merupakan hasil perkumpulan tersebut yang telah menjadi satu dan utuh dengan demikian, kesatuan erat hubungannya dengan keutuhan. Persatuan dan kesatuan mengandung arti bersatunya macam-macam corak yang beraneka ragam menjadi satu kebulatan yang utuh dan serasi.</a:t>
            </a:r>
          </a:p>
          <a:p>
            <a:pPr>
              <a:buNone/>
            </a:pPr>
            <a:endParaRPr lang="id-ID" sz="1800" dirty="0" smtClean="0"/>
          </a:p>
          <a:p>
            <a:pPr>
              <a:buNone/>
            </a:pPr>
            <a:r>
              <a:rPr lang="id-ID" sz="1800" dirty="0" smtClean="0"/>
              <a:t>       Tahap-tahap </a:t>
            </a:r>
            <a:r>
              <a:rPr lang="id-ID" sz="1800" dirty="0"/>
              <a:t>pembinaan persatuan bangsa Indonesia itu yang paling menonjol ialah sebagai berikut.</a:t>
            </a:r>
          </a:p>
        </p:txBody>
      </p:sp>
    </p:spTree>
  </p:cSld>
  <p:clrMapOvr>
    <a:masterClrMapping/>
  </p:clrMapOvr>
  <p:transition advTm="4000">
    <p:randomBa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620688"/>
            <a:ext cx="7920880" cy="5632311"/>
          </a:xfrm>
          <a:prstGeom prst="rect">
            <a:avLst/>
          </a:prstGeom>
        </p:spPr>
        <p:txBody>
          <a:bodyPr wrap="square">
            <a:spAutoFit/>
          </a:bodyPr>
          <a:lstStyle/>
          <a:p>
            <a:pPr fontAlgn="base"/>
            <a:r>
              <a:rPr lang="id-ID" i="1" dirty="0"/>
              <a:t>a) Perasaan Senasib</a:t>
            </a:r>
            <a:endParaRPr lang="id-ID" dirty="0"/>
          </a:p>
          <a:p>
            <a:pPr fontAlgn="base"/>
            <a:r>
              <a:rPr lang="id-ID" dirty="0"/>
              <a:t>Perasaan senasib sebagai bangsa akan meningkatkan rasa persatuan dalam seluruh rakyat Indonesia. Perasaan senasib dapat muncul karena faktor keterikatan terhadap tempat kelahiran atau menghadapi suatu masalah tertentu. Dalam kurun sejarah, bangsa Indonesia pernah menjadi bangsa terjajah. Kondisi ini mendorong perasaan senasib bagi bangsa Indonesia.</a:t>
            </a:r>
          </a:p>
          <a:p>
            <a:pPr fontAlgn="base"/>
            <a:r>
              <a:rPr lang="id-ID" dirty="0"/>
              <a:t/>
            </a:r>
            <a:br>
              <a:rPr lang="id-ID" dirty="0"/>
            </a:br>
            <a:endParaRPr lang="id-ID" dirty="0"/>
          </a:p>
          <a:p>
            <a:pPr fontAlgn="base"/>
            <a:r>
              <a:rPr lang="id-ID" i="1" dirty="0"/>
              <a:t>b) Kebangkitan Nasional</a:t>
            </a:r>
            <a:endParaRPr lang="id-ID" dirty="0"/>
          </a:p>
          <a:p>
            <a:pPr fontAlgn="base"/>
            <a:r>
              <a:rPr lang="id-ID" dirty="0"/>
              <a:t>Kebangkitan nasional adalah sesi pergerakan perjuangan bangsa Indonesia yang mulai menyadari kondisi dan potensi sebagai suatu bangsa. Kebangkitan nasional Indonesia  dipelopori  dengan  kelahiran  Budi  Utomo  pada  tahun  1908.  Ciri dari kebangkitan nasional adalah perjuangan bangsa Indonesia lebih diwarnai perjuangan untuk kepentingan nasional bukan hanya kepentingan daerah</a:t>
            </a:r>
            <a:r>
              <a:rPr lang="id-ID" dirty="0" smtClean="0"/>
              <a:t>.</a:t>
            </a:r>
          </a:p>
          <a:p>
            <a:pPr fontAlgn="base"/>
            <a:endParaRPr lang="id-ID" dirty="0"/>
          </a:p>
          <a:p>
            <a:pPr fontAlgn="base"/>
            <a:endParaRPr lang="id-ID" dirty="0" smtClean="0"/>
          </a:p>
          <a:p>
            <a:pPr fontAlgn="base"/>
            <a:r>
              <a:rPr lang="id-ID" i="1" dirty="0"/>
              <a:t>c) Sumpah Pemuda</a:t>
            </a:r>
            <a:endParaRPr lang="id-ID" dirty="0"/>
          </a:p>
          <a:p>
            <a:pPr fontAlgn="base"/>
            <a:r>
              <a:rPr lang="id-ID" dirty="0"/>
              <a:t>Sumpah Pemuda merupakan penegas bagi bangsa Indonesia untuk mewujudkan sebuah negara yang memiliki identitas dan dicintai rakyatnya</a:t>
            </a:r>
          </a:p>
          <a:p>
            <a:pPr fontAlgn="base"/>
            <a:endParaRPr lang="id-ID" dirty="0"/>
          </a:p>
        </p:txBody>
      </p:sp>
    </p:spTree>
  </p:cSld>
  <p:clrMapOvr>
    <a:masterClrMapping/>
  </p:clrMapOvr>
  <p:transition advTm="4000">
    <p:randomBa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548680"/>
            <a:ext cx="8136904" cy="5078313"/>
          </a:xfrm>
          <a:prstGeom prst="rect">
            <a:avLst/>
          </a:prstGeom>
        </p:spPr>
        <p:txBody>
          <a:bodyPr wrap="square">
            <a:spAutoFit/>
          </a:bodyPr>
          <a:lstStyle/>
          <a:p>
            <a:pPr fontAlgn="base"/>
            <a:r>
              <a:rPr lang="id-ID" i="1" dirty="0"/>
              <a:t>d) Proklamasi Kemerdekaan</a:t>
            </a:r>
            <a:endParaRPr lang="id-ID" dirty="0"/>
          </a:p>
          <a:p>
            <a:pPr fontAlgn="base"/>
            <a:r>
              <a:rPr lang="id-ID" dirty="0"/>
              <a:t>Proklamasi Kemerdekaan tanggal 17 Agustus 1945 merupakan titik puncak perjuangan rakyat Indonesia.</a:t>
            </a:r>
          </a:p>
          <a:p>
            <a:pPr fontAlgn="base"/>
            <a:r>
              <a:rPr lang="id-ID" dirty="0"/>
              <a:t/>
            </a:r>
            <a:br>
              <a:rPr lang="id-ID" dirty="0"/>
            </a:br>
            <a:endParaRPr lang="id-ID" dirty="0"/>
          </a:p>
          <a:p>
            <a:pPr fontAlgn="base"/>
            <a:r>
              <a:rPr lang="id-ID" dirty="0"/>
              <a:t>Contoh sikap positif yang berkaitan dengan nilai-nilai kebangsaan yang terkandung dalam Undang-Undang Dasar Negara Republik Indonesia Tahun 1945 adalah sebagai berikut</a:t>
            </a:r>
            <a:r>
              <a:rPr lang="id-ID" dirty="0" smtClean="0"/>
              <a:t>.</a:t>
            </a:r>
          </a:p>
          <a:p>
            <a:pPr fontAlgn="base"/>
            <a:endParaRPr lang="id-ID" dirty="0"/>
          </a:p>
          <a:p>
            <a:pPr fontAlgn="base"/>
            <a:r>
              <a:rPr lang="id-ID" dirty="0"/>
              <a:t>1)   Nilai Religius</a:t>
            </a:r>
          </a:p>
          <a:p>
            <a:pPr fontAlgn="base">
              <a:buFont typeface="Arial" pitchFamily="34" charset="0"/>
              <a:buChar char="•"/>
            </a:pPr>
            <a:r>
              <a:rPr lang="id-ID" dirty="0" smtClean="0"/>
              <a:t> Percaya </a:t>
            </a:r>
            <a:r>
              <a:rPr lang="id-ID" dirty="0"/>
              <a:t>dan takwa kepada Tuhan Yang Maha Esa sesuai dengan agama dan kepercayaannya masing-masing menurut dasar kemanusiaan yang adil dan beradab.</a:t>
            </a:r>
          </a:p>
          <a:p>
            <a:pPr fontAlgn="base">
              <a:buFont typeface="Arial" pitchFamily="34" charset="0"/>
              <a:buChar char="•"/>
            </a:pPr>
            <a:r>
              <a:rPr lang="id-ID" dirty="0" smtClean="0"/>
              <a:t> Hormat </a:t>
            </a:r>
            <a:r>
              <a:rPr lang="id-ID" dirty="0"/>
              <a:t>dan menghormati serta bekerja sama antara pemeluk agama dan penganut-penganut kepercayaan yang berbeda-beda sehingga terbina ke- rukunan hidup.</a:t>
            </a:r>
          </a:p>
          <a:p>
            <a:pPr fontAlgn="base"/>
            <a:r>
              <a:rPr lang="id-ID" dirty="0"/>
              <a:t>Saling menghormati kebebasan menjalankan ibadah sesuai dengan agama dan kepercayaan masing-masing.</a:t>
            </a:r>
          </a:p>
          <a:p>
            <a:pPr fontAlgn="base">
              <a:buFont typeface="Arial" pitchFamily="34" charset="0"/>
              <a:buChar char="•"/>
            </a:pPr>
            <a:r>
              <a:rPr lang="id-ID" dirty="0" smtClean="0"/>
              <a:t> Tidak </a:t>
            </a:r>
            <a:r>
              <a:rPr lang="id-ID" dirty="0"/>
              <a:t>memaksakan suatu agama atau kepercayaan kepada orang lain.</a:t>
            </a:r>
          </a:p>
          <a:p>
            <a:pPr fontAlgn="base"/>
            <a:endParaRPr lang="id-ID" dirty="0"/>
          </a:p>
        </p:txBody>
      </p:sp>
    </p:spTree>
  </p:cSld>
  <p:clrMapOvr>
    <a:masterClrMapping/>
  </p:clrMapOvr>
  <p:transition advTm="4000">
    <p:randomBa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548680"/>
            <a:ext cx="8208912" cy="5632311"/>
          </a:xfrm>
          <a:prstGeom prst="rect">
            <a:avLst/>
          </a:prstGeom>
        </p:spPr>
        <p:txBody>
          <a:bodyPr wrap="square">
            <a:spAutoFit/>
          </a:bodyPr>
          <a:lstStyle/>
          <a:p>
            <a:pPr fontAlgn="base"/>
            <a:r>
              <a:rPr lang="id-ID" dirty="0"/>
              <a:t>2)    Nilai Kemanusiaan</a:t>
            </a:r>
          </a:p>
          <a:p>
            <a:pPr fontAlgn="base">
              <a:buFont typeface="Arial" pitchFamily="34" charset="0"/>
              <a:buChar char="•"/>
            </a:pPr>
            <a:r>
              <a:rPr lang="id-ID" dirty="0" smtClean="0"/>
              <a:t> Mengakui </a:t>
            </a:r>
            <a:r>
              <a:rPr lang="id-ID" dirty="0"/>
              <a:t>persamaan derajat, persamaan hak, dan persamaan kewajiban antara sesama manusia.</a:t>
            </a:r>
          </a:p>
          <a:p>
            <a:pPr fontAlgn="base">
              <a:buFont typeface="Arial" pitchFamily="34" charset="0"/>
              <a:buChar char="•"/>
            </a:pPr>
            <a:r>
              <a:rPr lang="id-ID" dirty="0" smtClean="0"/>
              <a:t> Saling </a:t>
            </a:r>
            <a:r>
              <a:rPr lang="id-ID" dirty="0"/>
              <a:t>mencintai sesama manusia.</a:t>
            </a:r>
          </a:p>
          <a:p>
            <a:pPr fontAlgn="base">
              <a:buFont typeface="Arial" pitchFamily="34" charset="0"/>
              <a:buChar char="•"/>
            </a:pPr>
            <a:r>
              <a:rPr lang="id-ID" dirty="0" smtClean="0"/>
              <a:t> Mengembangkan </a:t>
            </a:r>
            <a:r>
              <a:rPr lang="id-ID" dirty="0"/>
              <a:t>sikap tenggang rasa.</a:t>
            </a:r>
          </a:p>
          <a:p>
            <a:pPr fontAlgn="base">
              <a:buFont typeface="Arial" pitchFamily="34" charset="0"/>
              <a:buChar char="•"/>
            </a:pPr>
            <a:r>
              <a:rPr lang="id-ID" dirty="0" smtClean="0"/>
              <a:t> Tidak </a:t>
            </a:r>
            <a:r>
              <a:rPr lang="id-ID" dirty="0"/>
              <a:t>semena-mena terhadap orang lain.</a:t>
            </a:r>
          </a:p>
          <a:p>
            <a:pPr fontAlgn="base">
              <a:buFont typeface="Arial" pitchFamily="34" charset="0"/>
              <a:buChar char="•"/>
            </a:pPr>
            <a:r>
              <a:rPr lang="id-ID" dirty="0" smtClean="0"/>
              <a:t> Menjunjung </a:t>
            </a:r>
            <a:r>
              <a:rPr lang="id-ID" dirty="0"/>
              <a:t>tinggi nilai kemanusiaan.</a:t>
            </a:r>
          </a:p>
          <a:p>
            <a:pPr fontAlgn="base">
              <a:buFont typeface="Arial" pitchFamily="34" charset="0"/>
              <a:buChar char="•"/>
            </a:pPr>
            <a:r>
              <a:rPr lang="id-ID" dirty="0" smtClean="0"/>
              <a:t> Gemar </a:t>
            </a:r>
            <a:r>
              <a:rPr lang="id-ID" dirty="0"/>
              <a:t>melakukan kegiatan kemanusiaan.</a:t>
            </a:r>
          </a:p>
          <a:p>
            <a:pPr fontAlgn="base">
              <a:buFont typeface="Arial" pitchFamily="34" charset="0"/>
              <a:buChar char="•"/>
            </a:pPr>
            <a:r>
              <a:rPr lang="id-ID" dirty="0" smtClean="0"/>
              <a:t> Berani </a:t>
            </a:r>
            <a:r>
              <a:rPr lang="id-ID" dirty="0"/>
              <a:t>membela kebenaran dan keadilan.</a:t>
            </a:r>
          </a:p>
          <a:p>
            <a:pPr fontAlgn="base">
              <a:buFont typeface="Arial" pitchFamily="34" charset="0"/>
              <a:buChar char="•"/>
            </a:pPr>
            <a:r>
              <a:rPr lang="id-ID" dirty="0" smtClean="0"/>
              <a:t> Bangsa </a:t>
            </a:r>
            <a:r>
              <a:rPr lang="id-ID" dirty="0"/>
              <a:t>Indonesia merasa dirinya sebagai bagian dari masyarakat dunia internasional dan dengan itu harus mengembangkan sikap saling hormat-menghormati dan bekerja sama dengan bangsa lain</a:t>
            </a:r>
            <a:r>
              <a:rPr lang="id-ID" dirty="0" smtClean="0"/>
              <a:t>.</a:t>
            </a:r>
          </a:p>
          <a:p>
            <a:pPr fontAlgn="base"/>
            <a:endParaRPr lang="id-ID" dirty="0"/>
          </a:p>
          <a:p>
            <a:pPr fontAlgn="base"/>
            <a:endParaRPr lang="id-ID" dirty="0" smtClean="0"/>
          </a:p>
          <a:p>
            <a:pPr fontAlgn="base"/>
            <a:r>
              <a:rPr lang="id-ID" dirty="0"/>
              <a:t>3)    Nilai Produktivitas</a:t>
            </a:r>
          </a:p>
          <a:p>
            <a:pPr fontAlgn="base">
              <a:buFont typeface="Arial" pitchFamily="34" charset="0"/>
              <a:buChar char="•"/>
            </a:pPr>
            <a:r>
              <a:rPr lang="id-ID" dirty="0" smtClean="0"/>
              <a:t> Perlindungan </a:t>
            </a:r>
            <a:r>
              <a:rPr lang="id-ID" dirty="0"/>
              <a:t>terhadap masyarakat dalam beraktivitas menuju kemakmuran.</a:t>
            </a:r>
          </a:p>
          <a:p>
            <a:pPr fontAlgn="base">
              <a:buFont typeface="Arial" pitchFamily="34" charset="0"/>
              <a:buChar char="•"/>
            </a:pPr>
            <a:r>
              <a:rPr lang="id-ID" dirty="0" smtClean="0"/>
              <a:t> Sarana </a:t>
            </a:r>
            <a:r>
              <a:rPr lang="id-ID" dirty="0"/>
              <a:t>dan prasarana yang mampu mendorong masyarakat untuk kreatif dan produktif.</a:t>
            </a:r>
          </a:p>
          <a:p>
            <a:pPr fontAlgn="base">
              <a:buFont typeface="Arial" pitchFamily="34" charset="0"/>
              <a:buChar char="•"/>
            </a:pPr>
            <a:r>
              <a:rPr lang="id-ID" dirty="0" smtClean="0"/>
              <a:t> Terciptanya </a:t>
            </a:r>
            <a:r>
              <a:rPr lang="id-ID" dirty="0"/>
              <a:t>undang-undang untuk meningkatkan kesejahteraan masyarakat.</a:t>
            </a:r>
          </a:p>
          <a:p>
            <a:pPr fontAlgn="base"/>
            <a:endParaRPr lang="id-ID" dirty="0"/>
          </a:p>
        </p:txBody>
      </p:sp>
    </p:spTree>
  </p:cSld>
  <p:clrMapOvr>
    <a:masterClrMapping/>
  </p:clrMapOvr>
  <p:transition advTm="4000">
    <p:randomBa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548680"/>
            <a:ext cx="8280920" cy="5909310"/>
          </a:xfrm>
          <a:prstGeom prst="rect">
            <a:avLst/>
          </a:prstGeom>
        </p:spPr>
        <p:txBody>
          <a:bodyPr wrap="square">
            <a:spAutoFit/>
          </a:bodyPr>
          <a:lstStyle/>
          <a:p>
            <a:pPr indent="360000" fontAlgn="base"/>
            <a:r>
              <a:rPr lang="id-ID" dirty="0"/>
              <a:t>4)   Nilai Keseimbangan</a:t>
            </a:r>
          </a:p>
          <a:p>
            <a:pPr indent="360000" fontAlgn="base">
              <a:buFont typeface="Arial" pitchFamily="34" charset="0"/>
              <a:buChar char="•"/>
            </a:pPr>
            <a:r>
              <a:rPr lang="id-ID" dirty="0"/>
              <a:t>Menjalankan hak dan kewajiban sebagai warga negara yang proporsional, tidak memaksakan kehendak, saling toleransi, tolong-menolong, rukun, damai, menghormati, perbedaan agama dan kepercayaan, persahabatan, serta membela dan melindungi yang lemah.</a:t>
            </a:r>
          </a:p>
          <a:p>
            <a:pPr indent="360000" fontAlgn="base">
              <a:buFont typeface="Arial" pitchFamily="34" charset="0"/>
              <a:buChar char="•"/>
            </a:pPr>
            <a:r>
              <a:rPr lang="id-ID" dirty="0"/>
              <a:t>Keseimbangan antara kehidupan jasmani dan rohani.</a:t>
            </a:r>
          </a:p>
          <a:p>
            <a:pPr indent="360000" fontAlgn="base"/>
            <a:r>
              <a:rPr lang="id-ID" dirty="0"/>
              <a:t/>
            </a:r>
            <a:br>
              <a:rPr lang="id-ID" dirty="0"/>
            </a:br>
            <a:endParaRPr lang="id-ID" dirty="0"/>
          </a:p>
          <a:p>
            <a:pPr indent="360000" fontAlgn="base"/>
            <a:r>
              <a:rPr lang="id-ID" dirty="0"/>
              <a:t>5) Nilai Demokrasi</a:t>
            </a:r>
          </a:p>
          <a:p>
            <a:pPr indent="360000" fontAlgn="base"/>
            <a:r>
              <a:rPr lang="id-ID" dirty="0"/>
              <a:t/>
            </a:r>
            <a:br>
              <a:rPr lang="id-ID" dirty="0"/>
            </a:br>
            <a:endParaRPr lang="id-ID" dirty="0"/>
          </a:p>
          <a:p>
            <a:pPr indent="360000" fontAlgn="base"/>
            <a:r>
              <a:rPr lang="id-ID" dirty="0"/>
              <a:t>Kedaulatan berada di tangan rakyat, berarti setiap warga negara memiliki kebebasan yang bertanggung jawab terhadap penyelenggaraan pemerintahan sehingga dapat terwujud persatuan dan kesatuan Indonesia. Pilar utama dalam membangun persatuan dan kesatuan bangsa dalam masyarakat, adalah sebagai berikut.</a:t>
            </a:r>
          </a:p>
          <a:p>
            <a:pPr indent="360000" fontAlgn="base">
              <a:buFont typeface="Arial" pitchFamily="34" charset="0"/>
              <a:buChar char="•"/>
            </a:pPr>
            <a:r>
              <a:rPr lang="id-ID" dirty="0"/>
              <a:t>Rasa cinta tanah air.</a:t>
            </a:r>
          </a:p>
          <a:p>
            <a:pPr indent="360000" fontAlgn="base">
              <a:buFont typeface="Arial" pitchFamily="34" charset="0"/>
              <a:buChar char="•"/>
            </a:pPr>
            <a:r>
              <a:rPr lang="id-ID" dirty="0"/>
              <a:t>Jiwa patriot bangsa.</a:t>
            </a:r>
          </a:p>
          <a:p>
            <a:pPr indent="360000" fontAlgn="base">
              <a:buFont typeface="Arial" pitchFamily="34" charset="0"/>
              <a:buChar char="•"/>
            </a:pPr>
            <a:r>
              <a:rPr lang="id-ID" dirty="0"/>
              <a:t>Tercapainya kesejahteraan bagi seluruh rakyat Indonesia.</a:t>
            </a:r>
          </a:p>
          <a:p>
            <a:pPr indent="360000" fontAlgn="base">
              <a:buFont typeface="Arial" pitchFamily="34" charset="0"/>
              <a:buChar char="•"/>
            </a:pPr>
            <a:r>
              <a:rPr lang="id-ID" dirty="0"/>
              <a:t>Pemahaman yang benar atas realitas adanya perbedaan dalam keberagaman.</a:t>
            </a:r>
          </a:p>
          <a:p>
            <a:pPr indent="360000" fontAlgn="base">
              <a:buFont typeface="Arial" pitchFamily="34" charset="0"/>
              <a:buChar char="•"/>
            </a:pPr>
            <a:r>
              <a:rPr lang="id-ID" dirty="0"/>
              <a:t>Tumbuhnya kebanggaan sebagai bangsa Indonesia</a:t>
            </a:r>
          </a:p>
        </p:txBody>
      </p:sp>
    </p:spTree>
  </p:cSld>
  <p:clrMapOvr>
    <a:masterClrMapping/>
  </p:clrMapOvr>
  <p:transition advTm="4000">
    <p:randomBa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620688"/>
            <a:ext cx="8352928" cy="5078313"/>
          </a:xfrm>
          <a:prstGeom prst="rect">
            <a:avLst/>
          </a:prstGeom>
        </p:spPr>
        <p:txBody>
          <a:bodyPr wrap="square">
            <a:spAutoFit/>
          </a:bodyPr>
          <a:lstStyle/>
          <a:p>
            <a:pPr fontAlgn="base"/>
            <a:r>
              <a:rPr lang="id-ID" dirty="0"/>
              <a:t>6) Nilai Kesamaan Derajat</a:t>
            </a:r>
          </a:p>
          <a:p>
            <a:pPr fontAlgn="base"/>
            <a:r>
              <a:rPr lang="id-ID" dirty="0"/>
              <a:t/>
            </a:r>
            <a:br>
              <a:rPr lang="id-ID" dirty="0"/>
            </a:br>
            <a:endParaRPr lang="id-ID" dirty="0"/>
          </a:p>
          <a:p>
            <a:pPr fontAlgn="base"/>
            <a:r>
              <a:rPr lang="id-ID" dirty="0"/>
              <a:t>Setiap warga negara memiliki hak, kewajiban, dan kedudukan yang sama di depan hukum. Masyarakat menilai bahwa upaya penegakkan HAM yang paling menonjol adalah penegakan hak mengeluarkan pendapat, kebebasan beragama, perlindungan dan kepastian hukum, serta bebas dari perlakuan tidak manusiawi. Hak untuk mendapatkan kehidupan yang layak, mendapatkan pendidikan dan pelayanan kesehatan, serta aman dari ancaman ketakutan.</a:t>
            </a:r>
          </a:p>
          <a:p>
            <a:pPr fontAlgn="base"/>
            <a:r>
              <a:rPr lang="id-ID" dirty="0"/>
              <a:t/>
            </a:r>
            <a:br>
              <a:rPr lang="id-ID" dirty="0"/>
            </a:br>
            <a:endParaRPr lang="id-ID" dirty="0"/>
          </a:p>
          <a:p>
            <a:pPr fontAlgn="base"/>
            <a:r>
              <a:rPr lang="id-ID" dirty="0"/>
              <a:t>7)    Nilai Ketaatan Hukum</a:t>
            </a:r>
          </a:p>
          <a:p>
            <a:pPr fontAlgn="base"/>
            <a:r>
              <a:rPr lang="id-ID" dirty="0"/>
              <a:t/>
            </a:r>
            <a:br>
              <a:rPr lang="id-ID" dirty="0"/>
            </a:br>
            <a:endParaRPr lang="id-ID" dirty="0"/>
          </a:p>
          <a:p>
            <a:pPr fontAlgn="base"/>
            <a:r>
              <a:rPr lang="id-ID" dirty="0"/>
              <a:t>Setiap warga negara tanpa pandang bulu wajib menaati setiap hukum dan peraturan   yang   berlaku.   Begitupun   terhadap   lembaga-lembaga   penegak hukum, agar lebih independen, tidak terkontaminasi dengan kekuasaan/politik praktis agar adanya persamaan di depan hukum (equality before the law) dapat terwujud.</a:t>
            </a:r>
          </a:p>
        </p:txBody>
      </p:sp>
    </p:spTree>
  </p:cSld>
  <p:clrMapOvr>
    <a:masterClrMapping/>
  </p:clrMapOvr>
  <p:transition advTm="4000">
    <p:randomBa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624</Words>
  <Application>Microsoft Office PowerPoint</Application>
  <PresentationFormat>On-screen Show (4:3)</PresentationFormat>
  <Paragraphs>106</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Semangat Kebangkitan Nasional Tahun 1908</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Terimakasih.</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Semangat Kebangkitan Nasional Tahun 1908</dc:title>
  <dc:creator>user</dc:creator>
  <cp:lastModifiedBy>user</cp:lastModifiedBy>
  <cp:revision>5</cp:revision>
  <dcterms:created xsi:type="dcterms:W3CDTF">2023-01-25T09:44:51Z</dcterms:created>
  <dcterms:modified xsi:type="dcterms:W3CDTF">2023-01-25T10:28:04Z</dcterms:modified>
</cp:coreProperties>
</file>