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2" r:id="rId9"/>
    <p:sldId id="314" r:id="rId10"/>
    <p:sldId id="317" r:id="rId11"/>
    <p:sldId id="316" r:id="rId12"/>
    <p:sldId id="318" r:id="rId13"/>
    <p:sldId id="319"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6B6B0-77A8-4328-AAAE-E1D271667D14}" v="2" dt="2021-11-20T03:10:42.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4"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Ekwere" userId="d237231f04f5e5d2" providerId="LiveId" clId="{50B6B6B0-77A8-4328-AAAE-E1D271667D14}"/>
    <pc:docChg chg="undo custSel modSld">
      <pc:chgData name="Victoria Ekwere" userId="d237231f04f5e5d2" providerId="LiveId" clId="{50B6B6B0-77A8-4328-AAAE-E1D271667D14}" dt="2021-11-20T03:13:39.573" v="72" actId="1076"/>
      <pc:docMkLst>
        <pc:docMk/>
      </pc:docMkLst>
      <pc:sldChg chg="addSp delSp modSp mod setBg setClrOvrMap">
        <pc:chgData name="Victoria Ekwere" userId="d237231f04f5e5d2" providerId="LiveId" clId="{50B6B6B0-77A8-4328-AAAE-E1D271667D14}" dt="2021-11-20T03:13:39.573" v="72" actId="1076"/>
        <pc:sldMkLst>
          <pc:docMk/>
          <pc:sldMk cId="2475930523" sldId="318"/>
        </pc:sldMkLst>
        <pc:spChg chg="mod">
          <ac:chgData name="Victoria Ekwere" userId="d237231f04f5e5d2" providerId="LiveId" clId="{50B6B6B0-77A8-4328-AAAE-E1D271667D14}" dt="2021-11-20T03:13:15.213" v="64" actId="26606"/>
          <ac:spMkLst>
            <pc:docMk/>
            <pc:sldMk cId="2475930523" sldId="318"/>
            <ac:spMk id="2" creationId="{FA6FB6C6-6397-42F4-AC83-051B1A73ABF9}"/>
          </ac:spMkLst>
        </pc:spChg>
        <pc:spChg chg="mod ord">
          <ac:chgData name="Victoria Ekwere" userId="d237231f04f5e5d2" providerId="LiveId" clId="{50B6B6B0-77A8-4328-AAAE-E1D271667D14}" dt="2021-11-20T03:13:35.435" v="71" actId="20577"/>
          <ac:spMkLst>
            <pc:docMk/>
            <pc:sldMk cId="2475930523" sldId="318"/>
            <ac:spMk id="3" creationId="{922593E7-9559-49E1-9F73-D88A2B48C47C}"/>
          </ac:spMkLst>
        </pc:spChg>
        <pc:spChg chg="add del">
          <ac:chgData name="Victoria Ekwere" userId="d237231f04f5e5d2" providerId="LiveId" clId="{50B6B6B0-77A8-4328-AAAE-E1D271667D14}" dt="2021-11-20T03:13:05.307" v="59" actId="26606"/>
          <ac:spMkLst>
            <pc:docMk/>
            <pc:sldMk cId="2475930523" sldId="318"/>
            <ac:spMk id="13" creationId="{416A0E3C-60E6-4F39-BC55-5F7C224E1F7C}"/>
          </ac:spMkLst>
        </pc:spChg>
        <pc:spChg chg="add del">
          <ac:chgData name="Victoria Ekwere" userId="d237231f04f5e5d2" providerId="LiveId" clId="{50B6B6B0-77A8-4328-AAAE-E1D271667D14}" dt="2021-11-20T03:13:05.307" v="59" actId="26606"/>
          <ac:spMkLst>
            <pc:docMk/>
            <pc:sldMk cId="2475930523" sldId="318"/>
            <ac:spMk id="17" creationId="{61B2A784-4501-42A8-86DF-DB27DE395089}"/>
          </ac:spMkLst>
        </pc:spChg>
        <pc:spChg chg="add del">
          <ac:chgData name="Victoria Ekwere" userId="d237231f04f5e5d2" providerId="LiveId" clId="{50B6B6B0-77A8-4328-AAAE-E1D271667D14}" dt="2021-11-20T03:13:05.307" v="59" actId="26606"/>
          <ac:spMkLst>
            <pc:docMk/>
            <pc:sldMk cId="2475930523" sldId="318"/>
            <ac:spMk id="19" creationId="{8A330AB8-A767-46C8-ABEF-2477854EF61D}"/>
          </ac:spMkLst>
        </pc:spChg>
        <pc:spChg chg="add del">
          <ac:chgData name="Victoria Ekwere" userId="d237231f04f5e5d2" providerId="LiveId" clId="{50B6B6B0-77A8-4328-AAAE-E1D271667D14}" dt="2021-11-20T03:13:05.307" v="59" actId="26606"/>
          <ac:spMkLst>
            <pc:docMk/>
            <pc:sldMk cId="2475930523" sldId="318"/>
            <ac:spMk id="23" creationId="{88E62604-C40E-4D56-9D66-FD94B0CA40CB}"/>
          </ac:spMkLst>
        </pc:spChg>
        <pc:spChg chg="add del">
          <ac:chgData name="Victoria Ekwere" userId="d237231f04f5e5d2" providerId="LiveId" clId="{50B6B6B0-77A8-4328-AAAE-E1D271667D14}" dt="2021-11-20T03:13:09.529" v="61" actId="26606"/>
          <ac:spMkLst>
            <pc:docMk/>
            <pc:sldMk cId="2475930523" sldId="318"/>
            <ac:spMk id="25" creationId="{416A0E3C-60E6-4F39-BC55-5F7C224E1F7C}"/>
          </ac:spMkLst>
        </pc:spChg>
        <pc:spChg chg="add del">
          <ac:chgData name="Victoria Ekwere" userId="d237231f04f5e5d2" providerId="LiveId" clId="{50B6B6B0-77A8-4328-AAAE-E1D271667D14}" dt="2021-11-20T03:13:09.529" v="61" actId="26606"/>
          <ac:spMkLst>
            <pc:docMk/>
            <pc:sldMk cId="2475930523" sldId="318"/>
            <ac:spMk id="27" creationId="{D40791F6-715D-481A-9C4A-3645AECFD5A0}"/>
          </ac:spMkLst>
        </pc:spChg>
        <pc:spChg chg="add del">
          <ac:chgData name="Victoria Ekwere" userId="d237231f04f5e5d2" providerId="LiveId" clId="{50B6B6B0-77A8-4328-AAAE-E1D271667D14}" dt="2021-11-20T03:13:09.529" v="61" actId="26606"/>
          <ac:spMkLst>
            <pc:docMk/>
            <pc:sldMk cId="2475930523" sldId="318"/>
            <ac:spMk id="29" creationId="{811CBAFA-D7E0-40A7-BB94-2C05304B407B}"/>
          </ac:spMkLst>
        </pc:spChg>
        <pc:spChg chg="add del">
          <ac:chgData name="Victoria Ekwere" userId="d237231f04f5e5d2" providerId="LiveId" clId="{50B6B6B0-77A8-4328-AAAE-E1D271667D14}" dt="2021-11-20T03:13:15.213" v="64" actId="26606"/>
          <ac:spMkLst>
            <pc:docMk/>
            <pc:sldMk cId="2475930523" sldId="318"/>
            <ac:spMk id="31" creationId="{416A0E3C-60E6-4F39-BC55-5F7C224E1F7C}"/>
          </ac:spMkLst>
        </pc:spChg>
        <pc:spChg chg="add del">
          <ac:chgData name="Victoria Ekwere" userId="d237231f04f5e5d2" providerId="LiveId" clId="{50B6B6B0-77A8-4328-AAAE-E1D271667D14}" dt="2021-11-20T03:13:15.213" v="64" actId="26606"/>
          <ac:spMkLst>
            <pc:docMk/>
            <pc:sldMk cId="2475930523" sldId="318"/>
            <ac:spMk id="33" creationId="{0A913F90-4522-4E66-98B7-DC02FD8BBE9F}"/>
          </ac:spMkLst>
        </pc:spChg>
        <pc:spChg chg="add del">
          <ac:chgData name="Victoria Ekwere" userId="d237231f04f5e5d2" providerId="LiveId" clId="{50B6B6B0-77A8-4328-AAAE-E1D271667D14}" dt="2021-11-20T03:13:15.213" v="64" actId="26606"/>
          <ac:spMkLst>
            <pc:docMk/>
            <pc:sldMk cId="2475930523" sldId="318"/>
            <ac:spMk id="35" creationId="{6344C6FC-AA4A-4CB4-835E-C976EBC08E63}"/>
          </ac:spMkLst>
        </pc:spChg>
        <pc:picChg chg="mod ord">
          <ac:chgData name="Victoria Ekwere" userId="d237231f04f5e5d2" providerId="LiveId" clId="{50B6B6B0-77A8-4328-AAAE-E1D271667D14}" dt="2021-11-20T03:13:39.573" v="72" actId="1076"/>
          <ac:picMkLst>
            <pc:docMk/>
            <pc:sldMk cId="2475930523" sldId="318"/>
            <ac:picMk id="5" creationId="{9AB7FABA-9CE1-4339-98DF-B0F66C9A6ED1}"/>
          </ac:picMkLst>
        </pc:picChg>
        <pc:picChg chg="add mod ord">
          <ac:chgData name="Victoria Ekwere" userId="d237231f04f5e5d2" providerId="LiveId" clId="{50B6B6B0-77A8-4328-AAAE-E1D271667D14}" dt="2021-11-20T03:13:29.231" v="67" actId="1076"/>
          <ac:picMkLst>
            <pc:docMk/>
            <pc:sldMk cId="2475930523" sldId="318"/>
            <ac:picMk id="6" creationId="{B6EF44C8-3659-4B85-8148-34B0A7C46840}"/>
          </ac:picMkLst>
        </pc:picChg>
        <pc:picChg chg="add mod">
          <ac:chgData name="Victoria Ekwere" userId="d237231f04f5e5d2" providerId="LiveId" clId="{50B6B6B0-77A8-4328-AAAE-E1D271667D14}" dt="2021-11-20T03:13:31.205" v="68" actId="1076"/>
          <ac:picMkLst>
            <pc:docMk/>
            <pc:sldMk cId="2475930523" sldId="318"/>
            <ac:picMk id="8" creationId="{3ECFFFDA-7218-4E6C-8CE5-45FABDD70A12}"/>
          </ac:picMkLst>
        </pc:picChg>
        <pc:cxnChg chg="add del">
          <ac:chgData name="Victoria Ekwere" userId="d237231f04f5e5d2" providerId="LiveId" clId="{50B6B6B0-77A8-4328-AAAE-E1D271667D14}" dt="2021-11-20T03:13:05.307" v="59" actId="26606"/>
          <ac:cxnSpMkLst>
            <pc:docMk/>
            <pc:sldMk cId="2475930523" sldId="318"/>
            <ac:cxnSpMk id="15" creationId="{C5025DAC-8B93-4160-B017-3A274A5828C0}"/>
          </ac:cxnSpMkLst>
        </pc:cxnChg>
        <pc:cxnChg chg="add del">
          <ac:chgData name="Victoria Ekwere" userId="d237231f04f5e5d2" providerId="LiveId" clId="{50B6B6B0-77A8-4328-AAAE-E1D271667D14}" dt="2021-11-20T03:13:05.307" v="59" actId="26606"/>
          <ac:cxnSpMkLst>
            <pc:docMk/>
            <pc:sldMk cId="2475930523" sldId="318"/>
            <ac:cxnSpMk id="21" creationId="{B474F2E1-A22D-4188-A64E-E1A5F5C2026A}"/>
          </ac:cxnSpMkLst>
        </pc:cxnChg>
        <pc:cxnChg chg="add del">
          <ac:chgData name="Victoria Ekwere" userId="d237231f04f5e5d2" providerId="LiveId" clId="{50B6B6B0-77A8-4328-AAAE-E1D271667D14}" dt="2021-11-20T03:13:09.529" v="61" actId="26606"/>
          <ac:cxnSpMkLst>
            <pc:docMk/>
            <pc:sldMk cId="2475930523" sldId="318"/>
            <ac:cxnSpMk id="26" creationId="{C5025DAC-8B93-4160-B017-3A274A5828C0}"/>
          </ac:cxnSpMkLst>
        </pc:cxnChg>
        <pc:cxnChg chg="add del">
          <ac:chgData name="Victoria Ekwere" userId="d237231f04f5e5d2" providerId="LiveId" clId="{50B6B6B0-77A8-4328-AAAE-E1D271667D14}" dt="2021-11-20T03:13:09.529" v="61" actId="26606"/>
          <ac:cxnSpMkLst>
            <pc:docMk/>
            <pc:sldMk cId="2475930523" sldId="318"/>
            <ac:cxnSpMk id="28" creationId="{740F83A4-FAC4-4867-95A5-BBFD280C7BF5}"/>
          </ac:cxnSpMkLst>
        </pc:cxnChg>
        <pc:cxnChg chg="add del">
          <ac:chgData name="Victoria Ekwere" userId="d237231f04f5e5d2" providerId="LiveId" clId="{50B6B6B0-77A8-4328-AAAE-E1D271667D14}" dt="2021-11-20T03:13:15.213" v="64" actId="26606"/>
          <ac:cxnSpMkLst>
            <pc:docMk/>
            <pc:sldMk cId="2475930523" sldId="318"/>
            <ac:cxnSpMk id="32" creationId="{C5025DAC-8B93-4160-B017-3A274A5828C0}"/>
          </ac:cxnSpMkLst>
        </pc:cxnChg>
        <pc:cxnChg chg="add del">
          <ac:chgData name="Victoria Ekwere" userId="d237231f04f5e5d2" providerId="LiveId" clId="{50B6B6B0-77A8-4328-AAAE-E1D271667D14}" dt="2021-11-20T03:13:15.213" v="64" actId="26606"/>
          <ac:cxnSpMkLst>
            <pc:docMk/>
            <pc:sldMk cId="2475930523" sldId="318"/>
            <ac:cxnSpMk id="34" creationId="{6B55B8CC-0F92-4837-A535-00875F255E1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thebrownviking20/k-means-clustering-of-1-million-headlines" TargetMode="External"/><Relationship Id="rId2" Type="http://schemas.openxmlformats.org/officeDocument/2006/relationships/hyperlink" Target="https://www.kaggle.com/gargmanas/sentimental-analysis-for-tweets" TargetMode="External"/><Relationship Id="rId1" Type="http://schemas.openxmlformats.org/officeDocument/2006/relationships/slideLayout" Target="../slideLayouts/slideLayout6.xml"/><Relationship Id="rId6" Type="http://schemas.openxmlformats.org/officeDocument/2006/relationships/hyperlink" Target="https://towardsdatascience.com/sentiment-classification-in-python-da31833da01b" TargetMode="External"/><Relationship Id="rId5" Type="http://schemas.openxmlformats.org/officeDocument/2006/relationships/hyperlink" Target="https://towardsdatascience.com/a-guide-to-text-classification-and-sentiment-analysis-2ab021796317" TargetMode="External"/><Relationship Id="rId4" Type="http://schemas.openxmlformats.org/officeDocument/2006/relationships/hyperlink" Target="https://www.lexalytics.com/technology/sentiment-analysi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thebrownviking20/k-means-clustering-of-1-million-headlines" TargetMode="External"/><Relationship Id="rId2" Type="http://schemas.openxmlformats.org/officeDocument/2006/relationships/hyperlink" Target="https://monkeylearn.com/blog/sentiment-classification/" TargetMode="External"/><Relationship Id="rId1" Type="http://schemas.openxmlformats.org/officeDocument/2006/relationships/slideLayout" Target="../slideLayouts/slideLayout6.xml"/><Relationship Id="rId4" Type="http://schemas.openxmlformats.org/officeDocument/2006/relationships/hyperlink" Target="https://link.springer.com/chapter/10.1007/978-3-642-39146-0_8"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805053" y="779834"/>
            <a:ext cx="4813072" cy="3494791"/>
          </a:xfrm>
        </p:spPr>
        <p:txBody>
          <a:bodyPr>
            <a:normAutofit/>
          </a:bodyPr>
          <a:lstStyle/>
          <a:p>
            <a:r>
              <a:rPr lang="en-US" sz="7200" dirty="0"/>
              <a:t>Twitter Sentiment Classification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958683" y="4297871"/>
            <a:ext cx="4926992" cy="1313487"/>
          </a:xfrm>
        </p:spPr>
        <p:txBody>
          <a:bodyPr>
            <a:normAutofit/>
          </a:bodyPr>
          <a:lstStyle/>
          <a:p>
            <a:r>
              <a:rPr lang="en-US" sz="2000" dirty="0">
                <a:latin typeface="Algerian" panose="04020705040A02060702" pitchFamily="82" charset="0"/>
              </a:rPr>
              <a:t>Predictive data mining</a:t>
            </a: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68A1CDF-6634-4F39-BEAA-F156EB33E9D4}"/>
              </a:ext>
            </a:extLst>
          </p:cNvPr>
          <p:cNvSpPr txBox="1"/>
          <p:nvPr/>
        </p:nvSpPr>
        <p:spPr>
          <a:xfrm>
            <a:off x="9106519" y="5111384"/>
            <a:ext cx="2981325" cy="523220"/>
          </a:xfrm>
          <a:prstGeom prst="rect">
            <a:avLst/>
          </a:prstGeom>
          <a:noFill/>
        </p:spPr>
        <p:txBody>
          <a:bodyPr wrap="square" rtlCol="0">
            <a:spAutoFit/>
          </a:bodyPr>
          <a:lstStyle/>
          <a:p>
            <a:r>
              <a:rPr lang="en-US" sz="2800" dirty="0" err="1"/>
              <a:t>Iyanuoluwa</a:t>
            </a:r>
            <a:r>
              <a:rPr lang="en-US" sz="2800" dirty="0"/>
              <a:t> </a:t>
            </a:r>
            <a:r>
              <a:rPr lang="en-US" sz="2800" dirty="0" err="1"/>
              <a:t>Shode</a:t>
            </a:r>
            <a:endParaRPr lang="en-US" sz="2800" dirty="0"/>
          </a:p>
        </p:txBody>
      </p:sp>
      <p:pic>
        <p:nvPicPr>
          <p:cNvPr id="1026" name="Picture 2" descr="Twitter Sentiment Analysis using Python - GeeksforGeeks">
            <a:extLst>
              <a:ext uri="{FF2B5EF4-FFF2-40B4-BE49-F238E27FC236}">
                <a16:creationId xmlns:a16="http://schemas.microsoft.com/office/drawing/2014/main" id="{0A47E93C-99CE-4AB1-B18C-82AA7582D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 y="186506"/>
            <a:ext cx="6638783" cy="61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D6AA-4465-4888-B518-D31D2A726291}"/>
              </a:ext>
            </a:extLst>
          </p:cNvPr>
          <p:cNvSpPr>
            <a:spLocks noGrp="1"/>
          </p:cNvSpPr>
          <p:nvPr>
            <p:ph type="title"/>
          </p:nvPr>
        </p:nvSpPr>
        <p:spPr>
          <a:xfrm>
            <a:off x="1097280" y="267553"/>
            <a:ext cx="10058400" cy="1450757"/>
          </a:xfrm>
        </p:spPr>
        <p:txBody>
          <a:bodyPr/>
          <a:lstStyle/>
          <a:p>
            <a:r>
              <a:rPr lang="en-US" dirty="0"/>
              <a:t>References</a:t>
            </a:r>
          </a:p>
        </p:txBody>
      </p:sp>
      <p:sp>
        <p:nvSpPr>
          <p:cNvPr id="3" name="TextBox 2">
            <a:extLst>
              <a:ext uri="{FF2B5EF4-FFF2-40B4-BE49-F238E27FC236}">
                <a16:creationId xmlns:a16="http://schemas.microsoft.com/office/drawing/2014/main" id="{27B7CA5D-7ACE-4863-9A71-CDA9713FDC2F}"/>
              </a:ext>
            </a:extLst>
          </p:cNvPr>
          <p:cNvSpPr txBox="1"/>
          <p:nvPr/>
        </p:nvSpPr>
        <p:spPr>
          <a:xfrm>
            <a:off x="1091565" y="1984590"/>
            <a:ext cx="10069830" cy="4801314"/>
          </a:xfrm>
          <a:prstGeom prst="rect">
            <a:avLst/>
          </a:prstGeom>
          <a:noFill/>
        </p:spPr>
        <p:txBody>
          <a:bodyPr wrap="square" rtlCol="0">
            <a:spAutoFit/>
          </a:bodyPr>
          <a:lstStyle/>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Garg, M. (2021). </a:t>
            </a:r>
            <a:r>
              <a:rPr lang="en-US" i="1" dirty="0">
                <a:solidFill>
                  <a:srgbClr val="000000"/>
                </a:solidFill>
                <a:latin typeface="Arial" panose="020B0604020202020204" pitchFamily="34" charset="0"/>
              </a:rPr>
              <a:t>Sentiment Analysis for Tweets. </a:t>
            </a:r>
            <a:r>
              <a:rPr lang="en-US" dirty="0">
                <a:solidFill>
                  <a:srgbClr val="000000"/>
                </a:solidFill>
                <a:latin typeface="Arial" panose="020B0604020202020204" pitchFamily="34" charset="0"/>
              </a:rPr>
              <a:t>Retrieved November 16 2021, from</a:t>
            </a:r>
          </a:p>
          <a:p>
            <a:r>
              <a:rPr lang="en-US" i="1" dirty="0">
                <a:solidFill>
                  <a:srgbClr val="000000"/>
                </a:solidFill>
                <a:latin typeface="Arial" panose="020B0604020202020204" pitchFamily="34" charset="0"/>
                <a:hlinkClick r:id="rId2"/>
              </a:rPr>
              <a:t>https://www.kaggle.com/gargmanas/sentimental-analysis-for-tweets</a:t>
            </a:r>
            <a:endParaRPr lang="en-US" i="1" dirty="0">
              <a:solidFill>
                <a:srgbClr val="000000"/>
              </a:solidFill>
              <a:latin typeface="Arial" panose="020B0604020202020204" pitchFamily="34" charset="0"/>
            </a:endParaRPr>
          </a:p>
          <a:p>
            <a:endParaRPr lang="en-US" i="1" u="sng" dirty="0">
              <a:solidFill>
                <a:srgbClr val="000000"/>
              </a:solidFill>
              <a:latin typeface="Arial" panose="020B0604020202020204" pitchFamily="34" charset="0"/>
            </a:endParaRPr>
          </a:p>
          <a:p>
            <a:r>
              <a:rPr lang="en-US" sz="1800" b="0" i="0" u="none" strike="noStrike" dirty="0" err="1">
                <a:solidFill>
                  <a:srgbClr val="000000"/>
                </a:solidFill>
                <a:effectLst/>
                <a:latin typeface="Arial" panose="020B0604020202020204" pitchFamily="34" charset="0"/>
              </a:rPr>
              <a:t>Lexalytics</a:t>
            </a:r>
            <a:r>
              <a:rPr lang="en-US" sz="1800" b="0" i="0" u="none" strike="noStrike"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Sentiment Analysis Explained </a:t>
            </a:r>
            <a:r>
              <a:rPr lang="en-US" sz="1800" b="0" i="0" u="none" strike="noStrike" dirty="0">
                <a:solidFill>
                  <a:srgbClr val="000000"/>
                </a:solidFill>
                <a:effectLst/>
                <a:latin typeface="Arial" panose="020B0604020202020204" pitchFamily="34" charset="0"/>
              </a:rPr>
              <a:t>Retrieved November 17 2021, from</a:t>
            </a:r>
            <a:r>
              <a:rPr lang="en-US" sz="1800" b="0" i="0" u="none" strike="noStrike" dirty="0">
                <a:solidFill>
                  <a:srgbClr val="000000"/>
                </a:solidFill>
                <a:effectLst/>
                <a:latin typeface="Arial" panose="020B0604020202020204" pitchFamily="34" charset="0"/>
                <a:hlinkClick r:id="rId3"/>
              </a:rPr>
              <a:t> </a:t>
            </a:r>
            <a:r>
              <a:rPr lang="en-US" sz="1800" b="0" i="0" u="sng" strike="noStrike" dirty="0">
                <a:solidFill>
                  <a:srgbClr val="1C3AA9"/>
                </a:solidFill>
                <a:effectLst/>
                <a:latin typeface="Arial" panose="020B0604020202020204" pitchFamily="34" charset="0"/>
                <a:hlinkClick r:id="rId4"/>
              </a:rPr>
              <a:t>https://www.lexalytics.com/technology/sentiment-analysis</a:t>
            </a:r>
            <a:endParaRPr lang="en-US" sz="1800" b="0" i="0" u="sng" strike="noStrike" dirty="0">
              <a:solidFill>
                <a:srgbClr val="1C3AA9"/>
              </a:solidFill>
              <a:effectLst/>
              <a:latin typeface="Arial" panose="020B0604020202020204" pitchFamily="34" charset="0"/>
            </a:endParaRPr>
          </a:p>
          <a:p>
            <a:endParaRPr lang="en-US" u="sng" dirty="0">
              <a:solidFill>
                <a:srgbClr val="1C3AA9"/>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Roy, A. (July 10, 2020). </a:t>
            </a:r>
            <a:r>
              <a:rPr lang="en-US" i="1" dirty="0">
                <a:solidFill>
                  <a:srgbClr val="000000"/>
                </a:solidFill>
                <a:latin typeface="Arial" panose="020B0604020202020204" pitchFamily="34" charset="0"/>
              </a:rPr>
              <a:t>A Guide to Text Classification and Sentiment Analysis. </a:t>
            </a:r>
            <a:r>
              <a:rPr lang="en-US" dirty="0">
                <a:solidFill>
                  <a:srgbClr val="000000"/>
                </a:solidFill>
                <a:latin typeface="Arial" panose="020B0604020202020204" pitchFamily="34" charset="0"/>
              </a:rPr>
              <a:t>Retrieved November 16 2021, from</a:t>
            </a:r>
          </a:p>
          <a:p>
            <a:r>
              <a:rPr lang="en-US" i="1" dirty="0">
                <a:solidFill>
                  <a:srgbClr val="000000"/>
                </a:solidFill>
                <a:latin typeface="Arial" panose="020B0604020202020204" pitchFamily="34" charset="0"/>
                <a:hlinkClick r:id="rId5"/>
              </a:rPr>
              <a:t>https://towardsdatascience.com/a-guide-to-text-classification-and-sentiment-analysis-2ab021796317</a:t>
            </a:r>
            <a:endParaRPr lang="en-US" i="1" dirty="0">
              <a:solidFill>
                <a:srgbClr val="000000"/>
              </a:solidFill>
              <a:latin typeface="Arial" panose="020B0604020202020204" pitchFamily="34" charset="0"/>
            </a:endParaRPr>
          </a:p>
          <a:p>
            <a:endParaRPr lang="en-US" sz="1800" b="0" i="0" u="sng" strike="noStrike" dirty="0">
              <a:solidFill>
                <a:srgbClr val="1C3AA9"/>
              </a:solidFill>
              <a:effectLst/>
              <a:latin typeface="Arial" panose="020B0604020202020204" pitchFamily="34" charset="0"/>
            </a:endParaRPr>
          </a:p>
          <a:p>
            <a:r>
              <a:rPr lang="en-US" dirty="0" err="1">
                <a:solidFill>
                  <a:srgbClr val="000000"/>
                </a:solidFill>
                <a:latin typeface="Arial" panose="020B0604020202020204" pitchFamily="34" charset="0"/>
              </a:rPr>
              <a:t>Luvsandorj</a:t>
            </a:r>
            <a:r>
              <a:rPr lang="en-US" sz="1800" b="0" i="0" u="none" strike="noStrike" dirty="0">
                <a:solidFill>
                  <a:srgbClr val="000000"/>
                </a:solidFill>
                <a:effectLst/>
                <a:latin typeface="Arial" panose="020B0604020202020204" pitchFamily="34" charset="0"/>
              </a:rPr>
              <a:t>, Z. (Sep 11, 2020). </a:t>
            </a:r>
            <a:r>
              <a:rPr lang="en-US" i="1" dirty="0">
                <a:solidFill>
                  <a:srgbClr val="000000"/>
                </a:solidFill>
                <a:latin typeface="Arial" panose="020B0604020202020204" pitchFamily="34" charset="0"/>
              </a:rPr>
              <a:t>Sentiment classification in Python. </a:t>
            </a:r>
            <a:r>
              <a:rPr lang="en-US" dirty="0">
                <a:solidFill>
                  <a:srgbClr val="000000"/>
                </a:solidFill>
                <a:latin typeface="Arial" panose="020B0604020202020204" pitchFamily="34" charset="0"/>
              </a:rPr>
              <a:t>Retrieved November 18 2021, from</a:t>
            </a:r>
            <a:endParaRPr lang="en-US" u="sng" dirty="0">
              <a:solidFill>
                <a:srgbClr val="1C3AA9"/>
              </a:solidFill>
              <a:latin typeface="Arial" panose="020B0604020202020204" pitchFamily="34" charset="0"/>
            </a:endParaRPr>
          </a:p>
          <a:p>
            <a:r>
              <a:rPr lang="en-US" u="sng" dirty="0">
                <a:solidFill>
                  <a:srgbClr val="1C3AA9"/>
                </a:solidFill>
                <a:latin typeface="Arial" panose="020B0604020202020204" pitchFamily="34" charset="0"/>
                <a:hlinkClick r:id="rId6"/>
              </a:rPr>
              <a:t>https://towardsdatascience.com/sentiment-classification-in-python-da31833da01b</a:t>
            </a:r>
            <a:endParaRPr lang="en-US" u="sng" dirty="0">
              <a:solidFill>
                <a:srgbClr val="1C3AA9"/>
              </a:solidFill>
              <a:latin typeface="Arial" panose="020B0604020202020204" pitchFamily="34" charset="0"/>
            </a:endParaRPr>
          </a:p>
          <a:p>
            <a:endParaRPr lang="en-US" u="sng" dirty="0">
              <a:solidFill>
                <a:srgbClr val="1C3AA9"/>
              </a:solidFill>
              <a:latin typeface="Arial" panose="020B0604020202020204" pitchFamily="34" charset="0"/>
            </a:endParaRPr>
          </a:p>
          <a:p>
            <a:endParaRPr lang="en-US" u="sng" dirty="0">
              <a:solidFill>
                <a:srgbClr val="1C3AA9"/>
              </a:solidFill>
              <a:latin typeface="Arial" panose="020B0604020202020204" pitchFamily="34" charset="0"/>
            </a:endParaRPr>
          </a:p>
        </p:txBody>
      </p:sp>
    </p:spTree>
    <p:extLst>
      <p:ext uri="{BB962C8B-B14F-4D97-AF65-F5344CB8AC3E}">
        <p14:creationId xmlns:p14="http://schemas.microsoft.com/office/powerpoint/2010/main" val="85575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06B7-9D37-4152-9395-589DEBC46414}"/>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D6A3FECA-A3BA-4134-AF9D-ADB6AAAE9C4D}"/>
              </a:ext>
            </a:extLst>
          </p:cNvPr>
          <p:cNvSpPr txBox="1"/>
          <p:nvPr/>
        </p:nvSpPr>
        <p:spPr>
          <a:xfrm>
            <a:off x="1091565" y="1984590"/>
            <a:ext cx="10069830" cy="2585323"/>
          </a:xfrm>
          <a:prstGeom prst="rect">
            <a:avLst/>
          </a:prstGeom>
          <a:noFill/>
        </p:spPr>
        <p:txBody>
          <a:bodyPr wrap="square" rtlCol="0">
            <a:spAutoFit/>
          </a:bodyPr>
          <a:lstStyle/>
          <a:p>
            <a:endParaRPr lang="en-US" sz="1800" b="0" i="0" u="none" strike="noStrike" dirty="0">
              <a:solidFill>
                <a:srgbClr val="000000"/>
              </a:solidFill>
              <a:effectLst/>
              <a:latin typeface="Arial" panose="020B0604020202020204" pitchFamily="34" charset="0"/>
            </a:endParaRPr>
          </a:p>
          <a:p>
            <a:r>
              <a:rPr lang="en-US" dirty="0" err="1">
                <a:solidFill>
                  <a:srgbClr val="000000"/>
                </a:solidFill>
                <a:latin typeface="Arial" panose="020B0604020202020204" pitchFamily="34" charset="0"/>
              </a:rPr>
              <a:t>Mesevage</a:t>
            </a:r>
            <a:r>
              <a:rPr lang="en-US" sz="1800" b="0" i="0" u="none" strike="noStrike"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 (April 30, 2020). </a:t>
            </a:r>
            <a:r>
              <a:rPr lang="en-US" i="1" dirty="0">
                <a:solidFill>
                  <a:srgbClr val="000000"/>
                </a:solidFill>
                <a:latin typeface="Arial" panose="020B0604020202020204" pitchFamily="34" charset="0"/>
              </a:rPr>
              <a:t>Sentiment Classification – The Low-Down. </a:t>
            </a:r>
            <a:r>
              <a:rPr lang="en-US" dirty="0">
                <a:solidFill>
                  <a:srgbClr val="000000"/>
                </a:solidFill>
                <a:latin typeface="Arial" panose="020B0604020202020204" pitchFamily="34" charset="0"/>
              </a:rPr>
              <a:t>Retrieved November 18 2021, from</a:t>
            </a:r>
          </a:p>
          <a:p>
            <a:r>
              <a:rPr lang="en-US" i="1" dirty="0">
                <a:solidFill>
                  <a:srgbClr val="000000"/>
                </a:solidFill>
                <a:latin typeface="Arial" panose="020B0604020202020204" pitchFamily="34" charset="0"/>
                <a:hlinkClick r:id="rId2"/>
              </a:rPr>
              <a:t>https://monkeylearn.com/blog/sentiment-classification/</a:t>
            </a:r>
            <a:endParaRPr lang="en-US" i="1" dirty="0">
              <a:solidFill>
                <a:srgbClr val="000000"/>
              </a:solidFill>
              <a:latin typeface="Arial" panose="020B0604020202020204" pitchFamily="34" charset="0"/>
            </a:endParaRPr>
          </a:p>
          <a:p>
            <a:endParaRPr lang="en-US" i="1" u="sng" dirty="0">
              <a:solidFill>
                <a:srgbClr val="000000"/>
              </a:solidFill>
              <a:latin typeface="Arial" panose="020B0604020202020204" pitchFamily="34" charset="0"/>
            </a:endParaRPr>
          </a:p>
          <a:p>
            <a:r>
              <a:rPr lang="en-US" dirty="0" err="1">
                <a:solidFill>
                  <a:srgbClr val="000000"/>
                </a:solidFill>
                <a:latin typeface="Arial" panose="020B0604020202020204" pitchFamily="34" charset="0"/>
              </a:rPr>
              <a:t>Smailovic</a:t>
            </a:r>
            <a:r>
              <a:rPr lang="en-US" dirty="0">
                <a:solidFill>
                  <a:srgbClr val="000000"/>
                </a:solidFill>
                <a:latin typeface="Arial" panose="020B0604020202020204" pitchFamily="34" charset="0"/>
              </a:rPr>
              <a:t>, J et.al. (2013). </a:t>
            </a:r>
            <a:r>
              <a:rPr lang="en-US" sz="1800" b="0" i="1" u="none" strike="noStrike" dirty="0">
                <a:solidFill>
                  <a:srgbClr val="000000"/>
                </a:solidFill>
                <a:effectLst/>
                <a:latin typeface="Arial" panose="020B0604020202020204" pitchFamily="34" charset="0"/>
              </a:rPr>
              <a:t>Predictive Sentiment Analysis of Tweets: A Stock Market Application </a:t>
            </a:r>
            <a:r>
              <a:rPr lang="en-US" sz="1800" b="0" i="0" u="none" strike="noStrike" dirty="0">
                <a:solidFill>
                  <a:srgbClr val="000000"/>
                </a:solidFill>
                <a:effectLst/>
                <a:latin typeface="Arial" panose="020B0604020202020204" pitchFamily="34" charset="0"/>
              </a:rPr>
              <a:t>Retrieved November 17 2021, from</a:t>
            </a:r>
            <a:r>
              <a:rPr lang="en-US" sz="1800" b="0" i="0" u="none" strike="noStrike" dirty="0">
                <a:solidFill>
                  <a:srgbClr val="000000"/>
                </a:solidFill>
                <a:effectLst/>
                <a:latin typeface="Arial" panose="020B0604020202020204" pitchFamily="34" charset="0"/>
                <a:hlinkClick r:id="rId3"/>
              </a:rPr>
              <a:t> </a:t>
            </a:r>
            <a:r>
              <a:rPr lang="en-US" sz="1800" b="0" i="0" u="sng" strike="noStrike" dirty="0">
                <a:solidFill>
                  <a:srgbClr val="1C3AA9"/>
                </a:solidFill>
                <a:effectLst/>
                <a:latin typeface="Arial" panose="020B0604020202020204" pitchFamily="34" charset="0"/>
                <a:hlinkClick r:id="rId4"/>
              </a:rPr>
              <a:t>https://link.springer.com/chapter/10.1007/978-3-642-39146-0_8</a:t>
            </a:r>
            <a:endParaRPr lang="en-US" sz="1800" b="0" i="0" u="sng" strike="noStrike" dirty="0">
              <a:solidFill>
                <a:srgbClr val="1C3AA9"/>
              </a:solidFill>
              <a:effectLst/>
              <a:latin typeface="Arial" panose="020B0604020202020204" pitchFamily="34" charset="0"/>
            </a:endParaRPr>
          </a:p>
          <a:p>
            <a:endParaRPr lang="en-US" u="sng" dirty="0">
              <a:solidFill>
                <a:srgbClr val="1C3AA9"/>
              </a:solidFill>
              <a:latin typeface="Arial" panose="020B0604020202020204" pitchFamily="34" charset="0"/>
            </a:endParaRPr>
          </a:p>
        </p:txBody>
      </p:sp>
    </p:spTree>
    <p:extLst>
      <p:ext uri="{BB962C8B-B14F-4D97-AF65-F5344CB8AC3E}">
        <p14:creationId xmlns:p14="http://schemas.microsoft.com/office/powerpoint/2010/main" val="42730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Sentiment Analysis</a:t>
            </a:r>
          </a:p>
        </p:txBody>
      </p:sp>
      <p:sp>
        <p:nvSpPr>
          <p:cNvPr id="5" name="Content Placeholder 4">
            <a:extLst>
              <a:ext uri="{FF2B5EF4-FFF2-40B4-BE49-F238E27FC236}">
                <a16:creationId xmlns:a16="http://schemas.microsoft.com/office/drawing/2014/main" id="{BAD89AEA-FD2C-4358-A767-BCF1FA31127E}"/>
              </a:ext>
            </a:extLst>
          </p:cNvPr>
          <p:cNvSpPr>
            <a:spLocks noGrp="1"/>
          </p:cNvSpPr>
          <p:nvPr>
            <p:ph idx="1"/>
          </p:nvPr>
        </p:nvSpPr>
        <p:spPr>
          <a:xfrm>
            <a:off x="5231958" y="605896"/>
            <a:ext cx="5923721" cy="5646208"/>
          </a:xfrm>
        </p:spPr>
        <p:txBody>
          <a:bodyPr anchor="ctr">
            <a:normAutofit/>
          </a:bodyPr>
          <a:lstStyle/>
          <a:p>
            <a:pPr>
              <a:lnSpc>
                <a:spcPct val="100000"/>
              </a:lnSpc>
            </a:pPr>
            <a:r>
              <a:rPr lang="en-US" sz="1700"/>
              <a:t>This analysis is a supervised classification model that detects people’s sentiments or opinion about a product, an event, or societal issue such as elections, racism, social media, government policies and so on. Sentiment analysis is a predictive analysis that foretells the </a:t>
            </a:r>
            <a:r>
              <a:rPr lang="en-US" sz="1700" b="0" i="0">
                <a:effectLst/>
              </a:rPr>
              <a:t>changes in the phenomenon of interests.</a:t>
            </a:r>
          </a:p>
          <a:p>
            <a:pPr>
              <a:lnSpc>
                <a:spcPct val="100000"/>
              </a:lnSpc>
            </a:pPr>
            <a:r>
              <a:rPr lang="en-US" sz="1700"/>
              <a:t>Data analysts in major organizations uses sentiment analysis in gauging public sentiment, doing detailed market research, monitoring brand and product reputation, and comprehending customer experiences. Companies use this analysis to predict the sales of their products based on the analysis of the negative or positive reviews garnered from their consumers. Also, who wins elections can be easily predicted by examining the opinions of the electorates.</a:t>
            </a:r>
          </a:p>
          <a:p>
            <a:pPr>
              <a:lnSpc>
                <a:spcPct val="100000"/>
              </a:lnSpc>
            </a:pPr>
            <a:r>
              <a:rPr lang="en-US" sz="1700"/>
              <a:t>In this analysis, a </a:t>
            </a:r>
            <a:r>
              <a:rPr lang="en-US" sz="1700" b="0" i="0">
                <a:effectLst/>
              </a:rPr>
              <a:t>classifier is built and fed a text that returns a category which could be positive, negative, or neutral. </a:t>
            </a:r>
          </a:p>
          <a:p>
            <a:pPr>
              <a:lnSpc>
                <a:spcPct val="100000"/>
              </a:lnSpc>
            </a:pPr>
            <a:r>
              <a:rPr lang="en-US" sz="1700" b="0" i="0">
                <a:effectLst/>
              </a:rPr>
              <a:t> </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0DCE2-4C81-4FFB-BFD8-E2023B85F78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The Dataset</a:t>
            </a:r>
          </a:p>
        </p:txBody>
      </p:sp>
      <p:pic>
        <p:nvPicPr>
          <p:cNvPr id="5" name="Picture 4" descr="Graphical user interface, text&#10;&#10;Description automatically generated">
            <a:extLst>
              <a:ext uri="{FF2B5EF4-FFF2-40B4-BE49-F238E27FC236}">
                <a16:creationId xmlns:a16="http://schemas.microsoft.com/office/drawing/2014/main" id="{EBA906F7-46F0-4652-A9F8-2C3871FF47DA}"/>
              </a:ext>
            </a:extLst>
          </p:cNvPr>
          <p:cNvPicPr>
            <a:picLocks noChangeAspect="1"/>
          </p:cNvPicPr>
          <p:nvPr/>
        </p:nvPicPr>
        <p:blipFill>
          <a:blip r:embed="rId2"/>
          <a:stretch>
            <a:fillRect/>
          </a:stretch>
        </p:blipFill>
        <p:spPr>
          <a:xfrm>
            <a:off x="643192" y="2313396"/>
            <a:ext cx="5115347" cy="1911166"/>
          </a:xfrm>
          <a:prstGeom prst="rect">
            <a:avLst/>
          </a:prstGeom>
        </p:spPr>
      </p:pic>
      <p:cxnSp>
        <p:nvCxnSpPr>
          <p:cNvPr id="36" name="Straight Connector 2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B06287-F9EA-4DFA-B976-BC31D851AEB8}"/>
              </a:ext>
            </a:extLst>
          </p:cNvPr>
          <p:cNvSpPr txBox="1"/>
          <p:nvPr/>
        </p:nvSpPr>
        <p:spPr>
          <a:xfrm>
            <a:off x="6411684" y="2407436"/>
            <a:ext cx="5127172" cy="3461658"/>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en-US" sz="1700" dirty="0">
                <a:solidFill>
                  <a:schemeClr val="tx1">
                    <a:lumMod val="75000"/>
                    <a:lumOff val="25000"/>
                  </a:schemeClr>
                </a:solidFill>
              </a:rPr>
              <a:t>This assignment focuses on a popular social media platform, Twitter. Twitter is an interactive application where its users share their opinions regarding several topics across the globe. </a:t>
            </a:r>
          </a:p>
          <a:p>
            <a:pPr>
              <a:lnSpc>
                <a:spcPct val="90000"/>
              </a:lnSpc>
              <a:spcAft>
                <a:spcPts val="600"/>
              </a:spcAft>
              <a:buFont typeface="Calibri" panose="020F0502020204030204" pitchFamily="34" charset="0"/>
            </a:pPr>
            <a:endParaRPr lang="en-US" sz="1700" dirty="0">
              <a:solidFill>
                <a:schemeClr val="tx1">
                  <a:lumMod val="75000"/>
                  <a:lumOff val="25000"/>
                </a:schemeClr>
              </a:solidFill>
            </a:endParaRPr>
          </a:p>
          <a:p>
            <a:pPr>
              <a:lnSpc>
                <a:spcPct val="90000"/>
              </a:lnSpc>
              <a:spcAft>
                <a:spcPts val="600"/>
              </a:spcAft>
              <a:buFont typeface="Calibri" panose="020F0502020204030204" pitchFamily="34" charset="0"/>
            </a:pPr>
            <a:r>
              <a:rPr lang="en-US" sz="1700" dirty="0">
                <a:solidFill>
                  <a:schemeClr val="tx1">
                    <a:lumMod val="75000"/>
                    <a:lumOff val="25000"/>
                  </a:schemeClr>
                </a:solidFill>
              </a:rPr>
              <a:t>The dataset used for this assignment was obtained from Kaggle. Manas Garg, the originator of this dataset compiled a CSV file of over 10000 tweets in order to be able to detect the state of the mental health of Twitter users. The CSV file contains the annotated text that is labelled with 0 and 1. 0 means positive sentiment to show that the user is in a stable mental state while 1 means negative sentiment which denotes depression.</a:t>
            </a:r>
          </a:p>
          <a:p>
            <a:pPr>
              <a:lnSpc>
                <a:spcPct val="90000"/>
              </a:lnSpc>
              <a:spcAft>
                <a:spcPts val="600"/>
              </a:spcAft>
              <a:buFont typeface="Calibri" panose="020F0502020204030204" pitchFamily="34" charset="0"/>
            </a:pPr>
            <a:endParaRPr lang="en-US" sz="1700" dirty="0">
              <a:solidFill>
                <a:schemeClr val="tx1">
                  <a:lumMod val="75000"/>
                  <a:lumOff val="25000"/>
                </a:schemeClr>
              </a:solidFill>
            </a:endParaRPr>
          </a:p>
          <a:p>
            <a:pPr>
              <a:lnSpc>
                <a:spcPct val="90000"/>
              </a:lnSpc>
              <a:spcAft>
                <a:spcPts val="600"/>
              </a:spcAft>
              <a:buFont typeface="Calibri" panose="020F0502020204030204" pitchFamily="34" charset="0"/>
            </a:pPr>
            <a:endParaRPr lang="en-US" sz="1700" dirty="0">
              <a:solidFill>
                <a:schemeClr val="tx1">
                  <a:lumMod val="75000"/>
                  <a:lumOff val="25000"/>
                </a:schemeClr>
              </a:solidFill>
            </a:endParaRPr>
          </a:p>
        </p:txBody>
      </p:sp>
      <p:sp>
        <p:nvSpPr>
          <p:cNvPr id="37" name="Rectangle 3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042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57D14-814B-4440-84ED-10DFE6457B79}"/>
              </a:ext>
            </a:extLst>
          </p:cNvPr>
          <p:cNvSpPr>
            <a:spLocks noGrp="1"/>
          </p:cNvSpPr>
          <p:nvPr>
            <p:ph type="title"/>
          </p:nvPr>
        </p:nvSpPr>
        <p:spPr>
          <a:xfrm>
            <a:off x="359442" y="709299"/>
            <a:ext cx="6998063" cy="1450757"/>
          </a:xfrm>
        </p:spPr>
        <p:txBody>
          <a:bodyPr vert="horz" lIns="91440" tIns="45720" rIns="91440" bIns="45720" rtlCol="0" anchor="b">
            <a:normAutofit/>
          </a:bodyPr>
          <a:lstStyle/>
          <a:p>
            <a:r>
              <a:rPr lang="en-US" sz="4800" dirty="0"/>
              <a:t>Data Preprocessing/Analysis</a:t>
            </a:r>
          </a:p>
        </p:txBody>
      </p:sp>
      <p:cxnSp>
        <p:nvCxnSpPr>
          <p:cNvPr id="25" name="Straight Connector 17">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C474649-5C24-45CF-8571-971275805790}"/>
              </a:ext>
            </a:extLst>
          </p:cNvPr>
          <p:cNvSpPr txBox="1"/>
          <p:nvPr/>
        </p:nvSpPr>
        <p:spPr>
          <a:xfrm>
            <a:off x="642257" y="2407436"/>
            <a:ext cx="6432434"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After importing the necessary python packages, dependencies and the dataset, the next step was data preprocessing where the unnecessary stop words, usernames, </a:t>
            </a:r>
            <a:r>
              <a:rPr lang="en-US" dirty="0" err="1">
                <a:solidFill>
                  <a:schemeClr val="tx1">
                    <a:lumMod val="75000"/>
                    <a:lumOff val="25000"/>
                  </a:schemeClr>
                </a:solidFill>
              </a:rPr>
              <a:t>urls</a:t>
            </a:r>
            <a:r>
              <a:rPr lang="en-US" dirty="0">
                <a:solidFill>
                  <a:schemeClr val="tx1">
                    <a:lumMod val="75000"/>
                    <a:lumOff val="25000"/>
                  </a:schemeClr>
                </a:solidFill>
              </a:rPr>
              <a:t>, non-alphanumeric characters were removed. Followed by the lemmatization step which converted the words to their base forms. </a:t>
            </a:r>
          </a:p>
          <a:p>
            <a:pPr>
              <a:spcAft>
                <a:spcPts val="600"/>
              </a:spcAft>
              <a:buFont typeface="Calibri" panose="020F0502020204030204" pitchFamily="34" charset="0"/>
            </a:pPr>
            <a:endParaRPr lang="en-US" dirty="0">
              <a:solidFill>
                <a:schemeClr val="tx1">
                  <a:lumMod val="75000"/>
                  <a:lumOff val="25000"/>
                </a:schemeClr>
              </a:solidFill>
            </a:endParaRPr>
          </a:p>
          <a:p>
            <a:pPr>
              <a:spcAft>
                <a:spcPts val="600"/>
              </a:spcAft>
              <a:buFont typeface="Calibri" panose="020F0502020204030204" pitchFamily="34" charset="0"/>
            </a:pPr>
            <a:r>
              <a:rPr lang="en-US" dirty="0">
                <a:solidFill>
                  <a:schemeClr val="tx1">
                    <a:lumMod val="75000"/>
                    <a:lumOff val="25000"/>
                  </a:schemeClr>
                </a:solidFill>
              </a:rPr>
              <a:t>The dataset was split into two – training and test set. Then, TFIDF Vectorization took place to show the importance of the word in a document into consideration.</a:t>
            </a:r>
          </a:p>
          <a:p>
            <a:pPr>
              <a:spcAft>
                <a:spcPts val="600"/>
              </a:spcAft>
              <a:buFont typeface="Calibri" panose="020F0502020204030204" pitchFamily="34" charset="0"/>
            </a:pPr>
            <a:endParaRPr lang="en-US" dirty="0">
              <a:solidFill>
                <a:schemeClr val="tx1">
                  <a:lumMod val="75000"/>
                  <a:lumOff val="25000"/>
                </a:schemeClr>
              </a:solidFill>
            </a:endParaRPr>
          </a:p>
          <a:p>
            <a:pPr>
              <a:spcAft>
                <a:spcPts val="600"/>
              </a:spcAft>
              <a:buFont typeface="Calibri" panose="020F0502020204030204" pitchFamily="34" charset="0"/>
            </a:pPr>
            <a:endParaRPr lang="en-US" dirty="0">
              <a:solidFill>
                <a:schemeClr val="tx1">
                  <a:lumMod val="75000"/>
                  <a:lumOff val="25000"/>
                </a:schemeClr>
              </a:solidFill>
            </a:endParaRPr>
          </a:p>
          <a:p>
            <a:pPr>
              <a:spcAft>
                <a:spcPts val="600"/>
              </a:spcAft>
              <a:buFont typeface="Calibri" panose="020F0502020204030204" pitchFamily="34" charset="0"/>
            </a:pPr>
            <a:endParaRPr lang="en-US" dirty="0">
              <a:solidFill>
                <a:schemeClr val="tx1">
                  <a:lumMod val="75000"/>
                  <a:lumOff val="25000"/>
                </a:schemeClr>
              </a:solidFill>
            </a:endParaRPr>
          </a:p>
        </p:txBody>
      </p:sp>
      <p:pic>
        <p:nvPicPr>
          <p:cNvPr id="5" name="Picture 4" descr="Text&#10;&#10;Description automatically generated">
            <a:extLst>
              <a:ext uri="{FF2B5EF4-FFF2-40B4-BE49-F238E27FC236}">
                <a16:creationId xmlns:a16="http://schemas.microsoft.com/office/drawing/2014/main" id="{51730933-9BDF-4990-9054-DD8A2CEB9B1D}"/>
              </a:ext>
            </a:extLst>
          </p:cNvPr>
          <p:cNvPicPr>
            <a:picLocks noChangeAspect="1"/>
          </p:cNvPicPr>
          <p:nvPr/>
        </p:nvPicPr>
        <p:blipFill>
          <a:blip r:embed="rId2"/>
          <a:stretch>
            <a:fillRect/>
          </a:stretch>
        </p:blipFill>
        <p:spPr>
          <a:xfrm>
            <a:off x="7556687" y="1379295"/>
            <a:ext cx="4001315" cy="1030339"/>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0DCCD15-C506-43C3-A47C-2C13A26CCD8F}"/>
              </a:ext>
            </a:extLst>
          </p:cNvPr>
          <p:cNvPicPr>
            <a:picLocks noChangeAspect="1"/>
          </p:cNvPicPr>
          <p:nvPr/>
        </p:nvPicPr>
        <p:blipFill>
          <a:blip r:embed="rId3"/>
          <a:stretch>
            <a:fillRect/>
          </a:stretch>
        </p:blipFill>
        <p:spPr>
          <a:xfrm>
            <a:off x="7548428" y="2595577"/>
            <a:ext cx="4009574" cy="1510495"/>
          </a:xfrm>
          <a:prstGeom prst="rect">
            <a:avLst/>
          </a:prstGeom>
        </p:spPr>
      </p:pic>
      <p:sp>
        <p:nvSpPr>
          <p:cNvPr id="26" name="Rectangle 19">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Graphical user interface, text, application, email&#10;&#10;Description automatically generated">
            <a:extLst>
              <a:ext uri="{FF2B5EF4-FFF2-40B4-BE49-F238E27FC236}">
                <a16:creationId xmlns:a16="http://schemas.microsoft.com/office/drawing/2014/main" id="{D431C59F-B459-4D58-B084-9E9E3554B7A7}"/>
              </a:ext>
            </a:extLst>
          </p:cNvPr>
          <p:cNvPicPr>
            <a:picLocks noChangeAspect="1"/>
          </p:cNvPicPr>
          <p:nvPr/>
        </p:nvPicPr>
        <p:blipFill>
          <a:blip r:embed="rId4"/>
          <a:stretch>
            <a:fillRect/>
          </a:stretch>
        </p:blipFill>
        <p:spPr>
          <a:xfrm>
            <a:off x="7454777" y="4320802"/>
            <a:ext cx="4196875" cy="1872788"/>
          </a:xfrm>
          <a:prstGeom prst="rect">
            <a:avLst/>
          </a:prstGeom>
        </p:spPr>
      </p:pic>
    </p:spTree>
    <p:extLst>
      <p:ext uri="{BB962C8B-B14F-4D97-AF65-F5344CB8AC3E}">
        <p14:creationId xmlns:p14="http://schemas.microsoft.com/office/powerpoint/2010/main" val="97751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41C04A-8D5C-4197-B452-6A64CFB7B868}"/>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solidFill>
                  <a:srgbClr val="FFFFFF"/>
                </a:solidFill>
              </a:rPr>
              <a:t>Classification Models</a:t>
            </a:r>
          </a:p>
        </p:txBody>
      </p:sp>
      <p:sp>
        <p:nvSpPr>
          <p:cNvPr id="3" name="TextBox 2">
            <a:extLst>
              <a:ext uri="{FF2B5EF4-FFF2-40B4-BE49-F238E27FC236}">
                <a16:creationId xmlns:a16="http://schemas.microsoft.com/office/drawing/2014/main" id="{D8A06D12-4159-4D4B-B401-52BAC4CA4FE7}"/>
              </a:ext>
            </a:extLst>
          </p:cNvPr>
          <p:cNvSpPr txBox="1"/>
          <p:nvPr/>
        </p:nvSpPr>
        <p:spPr>
          <a:xfrm>
            <a:off x="5231958" y="605896"/>
            <a:ext cx="5923721" cy="5646208"/>
          </a:xfrm>
          <a:prstGeom prst="rect">
            <a:avLst/>
          </a:prstGeom>
        </p:spPr>
        <p:txBody>
          <a:bodyPr vert="horz" lIns="0" tIns="45720" rIns="0" bIns="45720" rtlCol="0" anchor="ctr">
            <a:normAutofit fontScale="92500" lnSpcReduction="10000"/>
          </a:bodyPr>
          <a:lstStyle/>
          <a:p>
            <a:pPr>
              <a:spcAft>
                <a:spcPts val="600"/>
              </a:spcAft>
              <a:buFont typeface="Calibri" panose="020F0502020204030204" pitchFamily="34" charset="0"/>
            </a:pPr>
            <a:r>
              <a:rPr lang="en-US" sz="2400" dirty="0">
                <a:solidFill>
                  <a:schemeClr val="tx1">
                    <a:lumMod val="75000"/>
                    <a:lumOff val="25000"/>
                  </a:schemeClr>
                </a:solidFill>
              </a:rPr>
              <a:t>Three classifying models were built in order to analyze the dataset. The classification models used were:</a:t>
            </a:r>
          </a:p>
          <a:p>
            <a:pPr marL="285750" indent="-285750">
              <a:spcAft>
                <a:spcPts val="600"/>
              </a:spcAft>
              <a:buFont typeface="Calibri" panose="020F0502020204030204" pitchFamily="34" charset="0"/>
              <a:buChar char="•"/>
            </a:pPr>
            <a:r>
              <a:rPr lang="en-US" sz="2400" dirty="0">
                <a:solidFill>
                  <a:schemeClr val="tx1">
                    <a:lumMod val="75000"/>
                    <a:lumOff val="25000"/>
                  </a:schemeClr>
                </a:solidFill>
              </a:rPr>
              <a:t>Bernoulli Naive Bayes (</a:t>
            </a:r>
            <a:r>
              <a:rPr lang="en-US" sz="2400" dirty="0" err="1">
                <a:solidFill>
                  <a:schemeClr val="tx1">
                    <a:lumMod val="75000"/>
                    <a:lumOff val="25000"/>
                  </a:schemeClr>
                </a:solidFill>
              </a:rPr>
              <a:t>BernoulliNB</a:t>
            </a:r>
            <a:r>
              <a:rPr lang="en-US" sz="2400" dirty="0">
                <a:solidFill>
                  <a:schemeClr val="tx1">
                    <a:lumMod val="75000"/>
                    <a:lumOff val="25000"/>
                  </a:schemeClr>
                </a:solidFill>
              </a:rPr>
              <a:t>)</a:t>
            </a:r>
          </a:p>
          <a:p>
            <a:pPr marL="285750" indent="-285750">
              <a:spcAft>
                <a:spcPts val="600"/>
              </a:spcAft>
              <a:buFont typeface="Calibri" panose="020F0502020204030204" pitchFamily="34" charset="0"/>
              <a:buChar char="•"/>
            </a:pPr>
            <a:r>
              <a:rPr lang="en-US" sz="2400" dirty="0">
                <a:solidFill>
                  <a:schemeClr val="tx1">
                    <a:lumMod val="75000"/>
                    <a:lumOff val="25000"/>
                  </a:schemeClr>
                </a:solidFill>
              </a:rPr>
              <a:t>Linear Support Vector Classification (</a:t>
            </a:r>
            <a:r>
              <a:rPr lang="en-US" sz="2400" dirty="0" err="1">
                <a:solidFill>
                  <a:schemeClr val="tx1">
                    <a:lumMod val="75000"/>
                    <a:lumOff val="25000"/>
                  </a:schemeClr>
                </a:solidFill>
              </a:rPr>
              <a:t>LinearSVC</a:t>
            </a:r>
            <a:r>
              <a:rPr lang="en-US" sz="2400" dirty="0">
                <a:solidFill>
                  <a:schemeClr val="tx1">
                    <a:lumMod val="75000"/>
                    <a:lumOff val="25000"/>
                  </a:schemeClr>
                </a:solidFill>
              </a:rPr>
              <a:t>)</a:t>
            </a:r>
          </a:p>
          <a:p>
            <a:pPr marL="285750" indent="-285750">
              <a:spcAft>
                <a:spcPts val="600"/>
              </a:spcAft>
              <a:buFont typeface="Calibri" panose="020F0502020204030204" pitchFamily="34" charset="0"/>
              <a:buChar char="•"/>
            </a:pPr>
            <a:r>
              <a:rPr lang="en-US" sz="2400" dirty="0">
                <a:solidFill>
                  <a:schemeClr val="tx1">
                    <a:lumMod val="75000"/>
                    <a:lumOff val="25000"/>
                  </a:schemeClr>
                </a:solidFill>
              </a:rPr>
              <a:t>Logistic Regression (LR)</a:t>
            </a:r>
          </a:p>
          <a:p>
            <a:pPr>
              <a:spcAft>
                <a:spcPts val="600"/>
              </a:spcAft>
              <a:buFont typeface="Calibri" panose="020F0502020204030204" pitchFamily="34" charset="0"/>
            </a:pPr>
            <a:endParaRPr lang="en-US" sz="2400" dirty="0">
              <a:solidFill>
                <a:schemeClr val="tx1">
                  <a:lumMod val="75000"/>
                  <a:lumOff val="25000"/>
                </a:schemeClr>
              </a:solidFill>
            </a:endParaRPr>
          </a:p>
          <a:p>
            <a:pPr>
              <a:spcAft>
                <a:spcPts val="600"/>
              </a:spcAft>
              <a:buFont typeface="Calibri" panose="020F0502020204030204" pitchFamily="34" charset="0"/>
            </a:pPr>
            <a:r>
              <a:rPr lang="en-US" sz="2400" dirty="0">
                <a:solidFill>
                  <a:schemeClr val="tx1">
                    <a:lumMod val="75000"/>
                    <a:lumOff val="25000"/>
                  </a:schemeClr>
                </a:solidFill>
              </a:rPr>
              <a:t>These models showed the precision, recall and f1-score metrics. Confusion matrix displayed how our models performed. It </a:t>
            </a:r>
            <a:r>
              <a:rPr lang="en-US" sz="2400" b="0" i="0" dirty="0">
                <a:solidFill>
                  <a:srgbClr val="1D2228"/>
                </a:solidFill>
                <a:effectLst/>
              </a:rPr>
              <a:t>shows where the model performs well and where it underperforms. For example, the </a:t>
            </a:r>
            <a:r>
              <a:rPr lang="en-US" sz="2400" b="0" i="0" dirty="0" err="1">
                <a:solidFill>
                  <a:srgbClr val="1D2228"/>
                </a:solidFill>
                <a:effectLst/>
              </a:rPr>
              <a:t>BernoulliNB</a:t>
            </a:r>
            <a:r>
              <a:rPr lang="en-US" sz="2400" b="0" i="0" dirty="0">
                <a:solidFill>
                  <a:srgbClr val="1D2228"/>
                </a:solidFill>
                <a:effectLst/>
              </a:rPr>
              <a:t> confusion matrix is informative since it shows that all the misclassifications occur as false negatives and never as false positives (when in doubt, it just predicts negative).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81545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87BAF-1AD9-4DA4-9D0A-EDD56458A840}"/>
              </a:ext>
            </a:extLst>
          </p:cNvPr>
          <p:cNvSpPr>
            <a:spLocks noGrp="1"/>
          </p:cNvSpPr>
          <p:nvPr>
            <p:ph type="title"/>
          </p:nvPr>
        </p:nvSpPr>
        <p:spPr>
          <a:xfrm>
            <a:off x="5396248" y="758952"/>
            <a:ext cx="5759431" cy="3566160"/>
          </a:xfrm>
        </p:spPr>
        <p:txBody>
          <a:bodyPr vert="horz" lIns="91440" tIns="45720" rIns="91440" bIns="45720" rtlCol="0" anchor="b">
            <a:normAutofit/>
          </a:bodyPr>
          <a:lstStyle/>
          <a:p>
            <a:r>
              <a:rPr lang="en-US" sz="5400" dirty="0">
                <a:solidFill>
                  <a:schemeClr val="tx1">
                    <a:lumMod val="85000"/>
                    <a:lumOff val="15000"/>
                  </a:schemeClr>
                </a:solidFill>
              </a:rPr>
              <a:t>Bernoulli </a:t>
            </a:r>
            <a:br>
              <a:rPr lang="en-US" sz="5400" dirty="0">
                <a:solidFill>
                  <a:schemeClr val="tx1">
                    <a:lumMod val="85000"/>
                    <a:lumOff val="15000"/>
                  </a:schemeClr>
                </a:solidFill>
              </a:rPr>
            </a:br>
            <a:r>
              <a:rPr lang="en-US" sz="5400" dirty="0">
                <a:solidFill>
                  <a:schemeClr val="tx1">
                    <a:lumMod val="85000"/>
                    <a:lumOff val="15000"/>
                  </a:schemeClr>
                </a:solidFill>
              </a:rPr>
              <a:t>Naive Bayes (</a:t>
            </a:r>
            <a:r>
              <a:rPr lang="en-US" sz="5400" dirty="0" err="1">
                <a:solidFill>
                  <a:schemeClr val="tx1">
                    <a:lumMod val="85000"/>
                    <a:lumOff val="15000"/>
                  </a:schemeClr>
                </a:solidFill>
              </a:rPr>
              <a:t>BernoulliNB</a:t>
            </a:r>
            <a:r>
              <a:rPr lang="en-US" sz="5400" dirty="0">
                <a:solidFill>
                  <a:schemeClr val="tx1">
                    <a:lumMod val="85000"/>
                    <a:lumOff val="15000"/>
                  </a:schemeClr>
                </a:solidFill>
              </a:rPr>
              <a:t>)</a:t>
            </a:r>
          </a:p>
        </p:txBody>
      </p:sp>
      <p:pic>
        <p:nvPicPr>
          <p:cNvPr id="6" name="Picture 5" descr="Chart, waterfall chart&#10;&#10;Description automatically generated">
            <a:extLst>
              <a:ext uri="{FF2B5EF4-FFF2-40B4-BE49-F238E27FC236}">
                <a16:creationId xmlns:a16="http://schemas.microsoft.com/office/drawing/2014/main" id="{A0C08990-0EF1-4E8E-9F63-20FBA2D1210A}"/>
              </a:ext>
            </a:extLst>
          </p:cNvPr>
          <p:cNvPicPr>
            <a:picLocks noChangeAspect="1"/>
          </p:cNvPicPr>
          <p:nvPr/>
        </p:nvPicPr>
        <p:blipFill>
          <a:blip r:embed="rId2"/>
          <a:stretch>
            <a:fillRect/>
          </a:stretch>
        </p:blipFill>
        <p:spPr>
          <a:xfrm>
            <a:off x="298573" y="967515"/>
            <a:ext cx="4955364" cy="4630641"/>
          </a:xfrm>
          <a:prstGeom prst="rect">
            <a:avLst/>
          </a:prstGeom>
        </p:spPr>
      </p:pic>
      <p:cxnSp>
        <p:nvCxnSpPr>
          <p:cNvPr id="17" name="Straight Connector 16">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362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CCCC-90D5-43DD-99C3-1B89263EF4A3}"/>
              </a:ext>
            </a:extLst>
          </p:cNvPr>
          <p:cNvSpPr>
            <a:spLocks noGrp="1"/>
          </p:cNvSpPr>
          <p:nvPr>
            <p:ph type="title"/>
          </p:nvPr>
        </p:nvSpPr>
        <p:spPr>
          <a:xfrm>
            <a:off x="1097280" y="267553"/>
            <a:ext cx="10058400" cy="1450757"/>
          </a:xfrm>
        </p:spPr>
        <p:txBody>
          <a:bodyPr/>
          <a:lstStyle/>
          <a:p>
            <a:endParaRPr lang="en-US"/>
          </a:p>
        </p:txBody>
      </p:sp>
      <p:sp>
        <p:nvSpPr>
          <p:cNvPr id="3" name="Rectangle 2">
            <a:extLst>
              <a:ext uri="{FF2B5EF4-FFF2-40B4-BE49-F238E27FC236}">
                <a16:creationId xmlns:a16="http://schemas.microsoft.com/office/drawing/2014/main" id="{732A1A9D-5D88-444A-B3D8-486C4ABC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 name="Straight Connector 3">
            <a:extLst>
              <a:ext uri="{FF2B5EF4-FFF2-40B4-BE49-F238E27FC236}">
                <a16:creationId xmlns:a16="http://schemas.microsoft.com/office/drawing/2014/main" id="{94287D41-6A16-40E1-917E-0F018373E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 name="Rectangle 4">
            <a:extLst>
              <a:ext uri="{FF2B5EF4-FFF2-40B4-BE49-F238E27FC236}">
                <a16:creationId xmlns:a16="http://schemas.microsoft.com/office/drawing/2014/main" id="{40CE0057-73B5-4B08-AC51-639C08A2D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A31C60-489B-4F3C-A6ED-E5E544E7B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00D52C15-D7FC-4E36-A505-8CEE309A1A75}"/>
              </a:ext>
            </a:extLst>
          </p:cNvPr>
          <p:cNvSpPr txBox="1">
            <a:spLocks/>
          </p:cNvSpPr>
          <p:nvPr/>
        </p:nvSpPr>
        <p:spPr>
          <a:xfrm>
            <a:off x="492369" y="605896"/>
            <a:ext cx="3642309" cy="56462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4400" dirty="0">
                <a:solidFill>
                  <a:srgbClr val="FFFFFF"/>
                </a:solidFill>
              </a:rPr>
              <a:t>Linear Support Vector Classification     (</a:t>
            </a:r>
            <a:r>
              <a:rPr lang="en-US" sz="4400" dirty="0" err="1">
                <a:solidFill>
                  <a:srgbClr val="FFFFFF"/>
                </a:solidFill>
              </a:rPr>
              <a:t>LinearSVC</a:t>
            </a:r>
            <a:r>
              <a:rPr lang="en-US" sz="4400" dirty="0">
                <a:solidFill>
                  <a:srgbClr val="FFFFFF"/>
                </a:solidFill>
              </a:rPr>
              <a:t>)</a:t>
            </a:r>
          </a:p>
        </p:txBody>
      </p:sp>
      <p:pic>
        <p:nvPicPr>
          <p:cNvPr id="9" name="Picture 8" descr="Chart, waterfall chart&#10;&#10;Description automatically generated">
            <a:extLst>
              <a:ext uri="{FF2B5EF4-FFF2-40B4-BE49-F238E27FC236}">
                <a16:creationId xmlns:a16="http://schemas.microsoft.com/office/drawing/2014/main" id="{29E9588F-BB4D-44B1-9E80-62D02641B9DB}"/>
              </a:ext>
            </a:extLst>
          </p:cNvPr>
          <p:cNvPicPr>
            <a:picLocks noChangeAspect="1"/>
          </p:cNvPicPr>
          <p:nvPr/>
        </p:nvPicPr>
        <p:blipFill>
          <a:blip r:embed="rId2"/>
          <a:stretch>
            <a:fillRect/>
          </a:stretch>
        </p:blipFill>
        <p:spPr>
          <a:xfrm>
            <a:off x="5496560" y="640080"/>
            <a:ext cx="5659120" cy="5577840"/>
          </a:xfrm>
          <a:prstGeom prst="rect">
            <a:avLst/>
          </a:prstGeom>
        </p:spPr>
      </p:pic>
    </p:spTree>
    <p:extLst>
      <p:ext uri="{BB962C8B-B14F-4D97-AF65-F5344CB8AC3E}">
        <p14:creationId xmlns:p14="http://schemas.microsoft.com/office/powerpoint/2010/main" val="42562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F3723-163B-4F7B-AA29-FAD9B2B5BD7B}"/>
              </a:ext>
            </a:extLst>
          </p:cNvPr>
          <p:cNvSpPr>
            <a:spLocks noGrp="1"/>
          </p:cNvSpPr>
          <p:nvPr>
            <p:ph type="title"/>
          </p:nvPr>
        </p:nvSpPr>
        <p:spPr>
          <a:xfrm>
            <a:off x="5833241" y="758952"/>
            <a:ext cx="5322438" cy="3566160"/>
          </a:xfrm>
        </p:spPr>
        <p:txBody>
          <a:bodyPr vert="horz" lIns="91440" tIns="45720" rIns="91440" bIns="45720" rtlCol="0" anchor="b">
            <a:normAutofit/>
          </a:bodyPr>
          <a:lstStyle/>
          <a:p>
            <a:r>
              <a:rPr lang="en-US" sz="8000" dirty="0">
                <a:solidFill>
                  <a:schemeClr val="tx1">
                    <a:lumMod val="85000"/>
                    <a:lumOff val="15000"/>
                  </a:schemeClr>
                </a:solidFill>
              </a:rPr>
              <a:t>Linear Regression </a:t>
            </a:r>
          </a:p>
        </p:txBody>
      </p:sp>
      <p:pic>
        <p:nvPicPr>
          <p:cNvPr id="4" name="Picture 3" descr="Chart, waterfall chart&#10;&#10;Description automatically generated">
            <a:extLst>
              <a:ext uri="{FF2B5EF4-FFF2-40B4-BE49-F238E27FC236}">
                <a16:creationId xmlns:a16="http://schemas.microsoft.com/office/drawing/2014/main" id="{723DB6C2-804C-4F1B-806C-829C58602422}"/>
              </a:ext>
            </a:extLst>
          </p:cNvPr>
          <p:cNvPicPr>
            <a:picLocks noChangeAspect="1"/>
          </p:cNvPicPr>
          <p:nvPr/>
        </p:nvPicPr>
        <p:blipFill>
          <a:blip r:embed="rId2"/>
          <a:stretch>
            <a:fillRect/>
          </a:stretch>
        </p:blipFill>
        <p:spPr>
          <a:xfrm>
            <a:off x="633999" y="782451"/>
            <a:ext cx="4762249" cy="5669344"/>
          </a:xfrm>
          <a:prstGeom prst="rect">
            <a:avLst/>
          </a:prstGeom>
        </p:spPr>
      </p:pic>
      <p:cxnSp>
        <p:nvCxnSpPr>
          <p:cNvPr id="15" name="Straight Connector 14">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23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B6C6-6397-42F4-AC83-051B1A73ABF9}"/>
              </a:ext>
            </a:extLst>
          </p:cNvPr>
          <p:cNvSpPr>
            <a:spLocks noGrp="1"/>
          </p:cNvSpPr>
          <p:nvPr>
            <p:ph type="title"/>
          </p:nvPr>
        </p:nvSpPr>
        <p:spPr/>
        <p:txBody>
          <a:bodyPr/>
          <a:lstStyle/>
          <a:p>
            <a:r>
              <a:rPr lang="en-US"/>
              <a:t>Model Predictions</a:t>
            </a:r>
            <a:endParaRPr lang="en-US" dirty="0"/>
          </a:p>
        </p:txBody>
      </p:sp>
      <p:sp>
        <p:nvSpPr>
          <p:cNvPr id="3" name="TextBox 2">
            <a:extLst>
              <a:ext uri="{FF2B5EF4-FFF2-40B4-BE49-F238E27FC236}">
                <a16:creationId xmlns:a16="http://schemas.microsoft.com/office/drawing/2014/main" id="{922593E7-9559-49E1-9F73-D88A2B48C47C}"/>
              </a:ext>
            </a:extLst>
          </p:cNvPr>
          <p:cNvSpPr txBox="1"/>
          <p:nvPr/>
        </p:nvSpPr>
        <p:spPr>
          <a:xfrm>
            <a:off x="1140142" y="2012117"/>
            <a:ext cx="9972675" cy="4031873"/>
          </a:xfrm>
          <a:prstGeom prst="rect">
            <a:avLst/>
          </a:prstGeom>
          <a:noFill/>
        </p:spPr>
        <p:txBody>
          <a:bodyPr wrap="square" rtlCol="0">
            <a:spAutoFit/>
          </a:bodyPr>
          <a:lstStyle/>
          <a:p>
            <a:r>
              <a:rPr lang="en-US" dirty="0"/>
              <a:t>To get sentiments for future predictions, </a:t>
            </a:r>
            <a:r>
              <a:rPr lang="en-US" i="0" dirty="0">
                <a:effectLst/>
              </a:rPr>
              <a:t>the </a:t>
            </a:r>
            <a:r>
              <a:rPr lang="en-US" i="0" dirty="0" err="1">
                <a:effectLst/>
              </a:rPr>
              <a:t>Vectoriser</a:t>
            </a:r>
            <a:r>
              <a:rPr lang="en-US" i="0" dirty="0">
                <a:effectLst/>
              </a:rPr>
              <a:t> and LR Model using Pickle</a:t>
            </a:r>
            <a:r>
              <a:rPr lang="en-US" dirty="0"/>
              <a:t> were imported to save the model and classify the new input data.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a:r>
            <a:r>
              <a:rPr lang="en-US" sz="2000" i="0" dirty="0">
                <a:effectLst/>
              </a:rPr>
              <a:t>The result can be seen below:</a:t>
            </a:r>
          </a:p>
          <a:p>
            <a:endParaRPr lang="en-US" sz="2000" i="0" dirty="0">
              <a:effectLst/>
            </a:endParaRPr>
          </a:p>
          <a:p>
            <a:endParaRPr lang="en-US" sz="2000" dirty="0"/>
          </a:p>
          <a:p>
            <a:endParaRPr lang="en-US" sz="2000" dirty="0"/>
          </a:p>
        </p:txBody>
      </p:sp>
      <p:pic>
        <p:nvPicPr>
          <p:cNvPr id="5" name="Picture 4">
            <a:extLst>
              <a:ext uri="{FF2B5EF4-FFF2-40B4-BE49-F238E27FC236}">
                <a16:creationId xmlns:a16="http://schemas.microsoft.com/office/drawing/2014/main" id="{9AB7FABA-9CE1-4339-98DF-B0F66C9A6ED1}"/>
              </a:ext>
            </a:extLst>
          </p:cNvPr>
          <p:cNvPicPr>
            <a:picLocks noChangeAspect="1"/>
          </p:cNvPicPr>
          <p:nvPr/>
        </p:nvPicPr>
        <p:blipFill>
          <a:blip r:embed="rId2"/>
          <a:stretch>
            <a:fillRect/>
          </a:stretch>
        </p:blipFill>
        <p:spPr>
          <a:xfrm>
            <a:off x="1079183" y="5054389"/>
            <a:ext cx="3382328" cy="989601"/>
          </a:xfrm>
          <a:prstGeom prst="rect">
            <a:avLst/>
          </a:prstGeom>
        </p:spPr>
      </p:pic>
      <p:pic>
        <p:nvPicPr>
          <p:cNvPr id="6" name="Picture 5" descr="Text&#10;&#10;Description automatically generated">
            <a:extLst>
              <a:ext uri="{FF2B5EF4-FFF2-40B4-BE49-F238E27FC236}">
                <a16:creationId xmlns:a16="http://schemas.microsoft.com/office/drawing/2014/main" id="{B6EF44C8-3659-4B85-8148-34B0A7C46840}"/>
              </a:ext>
            </a:extLst>
          </p:cNvPr>
          <p:cNvPicPr>
            <a:picLocks noChangeAspect="1"/>
          </p:cNvPicPr>
          <p:nvPr/>
        </p:nvPicPr>
        <p:blipFill>
          <a:blip r:embed="rId3"/>
          <a:stretch>
            <a:fillRect/>
          </a:stretch>
        </p:blipFill>
        <p:spPr>
          <a:xfrm>
            <a:off x="802639" y="2638409"/>
            <a:ext cx="4905057" cy="2124634"/>
          </a:xfrm>
          <a:prstGeom prst="rect">
            <a:avLst/>
          </a:prstGeom>
        </p:spPr>
      </p:pic>
      <p:pic>
        <p:nvPicPr>
          <p:cNvPr id="8" name="Picture 7" descr="Text&#10;&#10;Description automatically generated">
            <a:extLst>
              <a:ext uri="{FF2B5EF4-FFF2-40B4-BE49-F238E27FC236}">
                <a16:creationId xmlns:a16="http://schemas.microsoft.com/office/drawing/2014/main" id="{3ECFFFDA-7218-4E6C-8CE5-45FABDD70A12}"/>
              </a:ext>
            </a:extLst>
          </p:cNvPr>
          <p:cNvPicPr>
            <a:picLocks noChangeAspect="1"/>
          </p:cNvPicPr>
          <p:nvPr/>
        </p:nvPicPr>
        <p:blipFill>
          <a:blip r:embed="rId4"/>
          <a:stretch>
            <a:fillRect/>
          </a:stretch>
        </p:blipFill>
        <p:spPr>
          <a:xfrm>
            <a:off x="6228080" y="2638409"/>
            <a:ext cx="4927600" cy="2150654"/>
          </a:xfrm>
          <a:prstGeom prst="rect">
            <a:avLst/>
          </a:prstGeom>
        </p:spPr>
      </p:pic>
    </p:spTree>
    <p:extLst>
      <p:ext uri="{BB962C8B-B14F-4D97-AF65-F5344CB8AC3E}">
        <p14:creationId xmlns:p14="http://schemas.microsoft.com/office/powerpoint/2010/main" val="247593052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{3D04EE17-A4AD-48E8-B06B-0528DD5E7C89}tf11437505_win32</Template>
  <TotalTime>203</TotalTime>
  <Words>699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Georgia Pro Cond Light</vt:lpstr>
      <vt:lpstr>Speak Pro</vt:lpstr>
      <vt:lpstr>RetrospectVTI</vt:lpstr>
      <vt:lpstr>Twitter Sentiment Classification</vt:lpstr>
      <vt:lpstr>Sentiment Analysis</vt:lpstr>
      <vt:lpstr>The Dataset</vt:lpstr>
      <vt:lpstr>Data Preprocessing/Analysis</vt:lpstr>
      <vt:lpstr>Classification Models</vt:lpstr>
      <vt:lpstr>Bernoulli  Naive Bayes (BernoulliNB)</vt:lpstr>
      <vt:lpstr>PowerPoint Presentation</vt:lpstr>
      <vt:lpstr>Linear Regression </vt:lpstr>
      <vt:lpstr>Model Predictions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Classification</dc:title>
  <dc:creator>Victoria Ekwere</dc:creator>
  <cp:lastModifiedBy>Victoria Ekwere</cp:lastModifiedBy>
  <cp:revision>1</cp:revision>
  <dcterms:created xsi:type="dcterms:W3CDTF">2021-11-19T23:48:31Z</dcterms:created>
  <dcterms:modified xsi:type="dcterms:W3CDTF">2021-11-20T03:13:42Z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