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1 Bold" panose="020B0604020202020204" charset="0"/>
      <p:regular r:id="rId13"/>
    </p:embeddedFont>
    <p:embeddedFont>
      <p:font typeface="Poppins" panose="00000500000000000000" pitchFamily="2" charset="0"/>
      <p:regular r:id="rId14"/>
    </p:embeddedFont>
    <p:embeddedFont>
      <p:font typeface="Poppins Bold" panose="00000800000000000000" charset="0"/>
      <p:regular r:id="rId15"/>
    </p:embeddedFont>
    <p:embeddedFont>
      <p:font typeface="Roboto Condensed" panose="02000000000000000000" pitchFamily="2" charset="0"/>
      <p:regular r:id="rId16"/>
    </p:embeddedFont>
    <p:embeddedFont>
      <p:font typeface="Roboto Condense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109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lk.linkedin.com/in/pasan-kavinda" TargetMode="External"/><Relationship Id="rId3" Type="http://schemas.openxmlformats.org/officeDocument/2006/relationships/image" Target="../media/image15.png"/><Relationship Id="rId7" Type="http://schemas.openxmlformats.org/officeDocument/2006/relationships/hyperlink" Target="mailto:pasankavindaabey@gmail.com" TargetMode="External"/><Relationship Id="rId12" Type="http://schemas.openxmlformats.org/officeDocument/2006/relationships/hyperlink" Target="https://www.linkedin.com/in/mabheesha-fernando-761039212"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hyperlink" Target="mailto:nawomabhee22@gmail.com" TargetMode="External"/><Relationship Id="rId5" Type="http://schemas.openxmlformats.org/officeDocument/2006/relationships/image" Target="../media/image17.png"/><Relationship Id="rId10" Type="http://schemas.openxmlformats.org/officeDocument/2006/relationships/hyperlink" Target="http://linkedin.com/in/taneesha-iyenshi" TargetMode="External"/><Relationship Id="rId4" Type="http://schemas.openxmlformats.org/officeDocument/2006/relationships/image" Target="../media/image16.svg"/><Relationship Id="rId9" Type="http://schemas.openxmlformats.org/officeDocument/2006/relationships/hyperlink" Target="http://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9462977" y="0"/>
            <a:ext cx="8825023" cy="10287000"/>
            <a:chOff x="0" y="0"/>
            <a:chExt cx="8432800" cy="9829800"/>
          </a:xfrm>
        </p:grpSpPr>
        <p:sp>
          <p:nvSpPr>
            <p:cNvPr id="3" name="Freeform 3"/>
            <p:cNvSpPr/>
            <p:nvPr/>
          </p:nvSpPr>
          <p:spPr>
            <a:xfrm>
              <a:off x="0" y="0"/>
              <a:ext cx="8432800" cy="9829800"/>
            </a:xfrm>
            <a:custGeom>
              <a:avLst/>
              <a:gdLst/>
              <a:ahLst/>
              <a:cxnLst/>
              <a:rect l="l" t="t" r="r" b="b"/>
              <a:pathLst>
                <a:path w="8432800" h="9829800">
                  <a:moveTo>
                    <a:pt x="0" y="0"/>
                  </a:moveTo>
                  <a:lnTo>
                    <a:pt x="1972691" y="4986909"/>
                  </a:lnTo>
                  <a:lnTo>
                    <a:pt x="0" y="9829800"/>
                  </a:lnTo>
                  <a:lnTo>
                    <a:pt x="8432800" y="9829800"/>
                  </a:lnTo>
                  <a:lnTo>
                    <a:pt x="8432800" y="0"/>
                  </a:lnTo>
                  <a:close/>
                </a:path>
              </a:pathLst>
            </a:custGeom>
            <a:blipFill>
              <a:blip r:embed="rId2"/>
              <a:stretch>
                <a:fillRect l="-37719" r="-37719"/>
              </a:stretch>
            </a:blipFill>
          </p:spPr>
        </p:sp>
      </p:grpSp>
      <p:grpSp>
        <p:nvGrpSpPr>
          <p:cNvPr id="4" name="Group 4"/>
          <p:cNvGrpSpPr/>
          <p:nvPr/>
        </p:nvGrpSpPr>
        <p:grpSpPr>
          <a:xfrm rot="-1328511">
            <a:off x="9940027" y="-1135276"/>
            <a:ext cx="689099" cy="12232770"/>
            <a:chOff x="0" y="0"/>
            <a:chExt cx="181491" cy="3221800"/>
          </a:xfrm>
        </p:grpSpPr>
        <p:sp>
          <p:nvSpPr>
            <p:cNvPr id="5" name="Freeform 5"/>
            <p:cNvSpPr/>
            <p:nvPr/>
          </p:nvSpPr>
          <p:spPr>
            <a:xfrm>
              <a:off x="0" y="0"/>
              <a:ext cx="181491" cy="3221800"/>
            </a:xfrm>
            <a:custGeom>
              <a:avLst/>
              <a:gdLst/>
              <a:ahLst/>
              <a:cxnLst/>
              <a:rect l="l" t="t" r="r" b="b"/>
              <a:pathLst>
                <a:path w="181491" h="3221800">
                  <a:moveTo>
                    <a:pt x="0" y="0"/>
                  </a:moveTo>
                  <a:lnTo>
                    <a:pt x="181491" y="0"/>
                  </a:lnTo>
                  <a:lnTo>
                    <a:pt x="181491" y="3221800"/>
                  </a:lnTo>
                  <a:lnTo>
                    <a:pt x="0" y="3221800"/>
                  </a:lnTo>
                  <a:close/>
                </a:path>
              </a:pathLst>
            </a:custGeom>
            <a:solidFill>
              <a:srgbClr val="F97316"/>
            </a:solidFill>
          </p:spPr>
        </p:sp>
        <p:sp>
          <p:nvSpPr>
            <p:cNvPr id="6" name="TextBox 6"/>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rot="-1328511">
            <a:off x="9536559" y="-1210586"/>
            <a:ext cx="880710" cy="6815740"/>
            <a:chOff x="0" y="0"/>
            <a:chExt cx="231956" cy="1795092"/>
          </a:xfrm>
        </p:grpSpPr>
        <p:sp>
          <p:nvSpPr>
            <p:cNvPr id="8" name="Freeform 8"/>
            <p:cNvSpPr/>
            <p:nvPr/>
          </p:nvSpPr>
          <p:spPr>
            <a:xfrm>
              <a:off x="0" y="0"/>
              <a:ext cx="231956" cy="1795092"/>
            </a:xfrm>
            <a:custGeom>
              <a:avLst/>
              <a:gdLst/>
              <a:ahLst/>
              <a:cxnLst/>
              <a:rect l="l" t="t" r="r" b="b"/>
              <a:pathLst>
                <a:path w="231956" h="1795092">
                  <a:moveTo>
                    <a:pt x="0" y="0"/>
                  </a:moveTo>
                  <a:lnTo>
                    <a:pt x="231956" y="0"/>
                  </a:lnTo>
                  <a:lnTo>
                    <a:pt x="231956" y="1795092"/>
                  </a:lnTo>
                  <a:lnTo>
                    <a:pt x="0" y="1795092"/>
                  </a:lnTo>
                  <a:close/>
                </a:path>
              </a:pathLst>
            </a:custGeom>
            <a:solidFill>
              <a:srgbClr val="000000"/>
            </a:solidFill>
          </p:spPr>
        </p:sp>
        <p:sp>
          <p:nvSpPr>
            <p:cNvPr id="9" name="TextBox 9"/>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1374305">
            <a:off x="9496873" y="4748224"/>
            <a:ext cx="880710" cy="6815740"/>
            <a:chOff x="0" y="0"/>
            <a:chExt cx="231956" cy="1795092"/>
          </a:xfrm>
        </p:grpSpPr>
        <p:sp>
          <p:nvSpPr>
            <p:cNvPr id="11" name="Freeform 11"/>
            <p:cNvSpPr/>
            <p:nvPr/>
          </p:nvSpPr>
          <p:spPr>
            <a:xfrm>
              <a:off x="0" y="0"/>
              <a:ext cx="231956" cy="1795092"/>
            </a:xfrm>
            <a:custGeom>
              <a:avLst/>
              <a:gdLst/>
              <a:ahLst/>
              <a:cxnLst/>
              <a:rect l="l" t="t" r="r" b="b"/>
              <a:pathLst>
                <a:path w="231956" h="1795092">
                  <a:moveTo>
                    <a:pt x="0" y="0"/>
                  </a:moveTo>
                  <a:lnTo>
                    <a:pt x="231956" y="0"/>
                  </a:lnTo>
                  <a:lnTo>
                    <a:pt x="231956" y="1795092"/>
                  </a:lnTo>
                  <a:lnTo>
                    <a:pt x="0" y="1795092"/>
                  </a:lnTo>
                  <a:close/>
                </a:path>
              </a:pathLst>
            </a:custGeom>
            <a:solidFill>
              <a:srgbClr val="000000"/>
            </a:solidFill>
          </p:spPr>
        </p:sp>
        <p:sp>
          <p:nvSpPr>
            <p:cNvPr id="12" name="TextBox 12"/>
            <p:cNvSpPr txBox="1"/>
            <p:nvPr/>
          </p:nvSpPr>
          <p:spPr>
            <a:xfrm>
              <a:off x="0" y="-57150"/>
              <a:ext cx="812800" cy="869950"/>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028700" y="1028700"/>
            <a:ext cx="711169" cy="568935"/>
          </a:xfrm>
          <a:custGeom>
            <a:avLst/>
            <a:gdLst/>
            <a:ahLst/>
            <a:cxnLst/>
            <a:rect l="l" t="t" r="r" b="b"/>
            <a:pathLst>
              <a:path w="711169" h="568935">
                <a:moveTo>
                  <a:pt x="0" y="0"/>
                </a:moveTo>
                <a:lnTo>
                  <a:pt x="711169" y="0"/>
                </a:lnTo>
                <a:lnTo>
                  <a:pt x="711169" y="568935"/>
                </a:lnTo>
                <a:lnTo>
                  <a:pt x="0" y="5689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028700" y="8799031"/>
            <a:ext cx="442759" cy="442759"/>
          </a:xfrm>
          <a:custGeom>
            <a:avLst/>
            <a:gdLst/>
            <a:ahLst/>
            <a:cxnLst/>
            <a:rect l="l" t="t" r="r" b="b"/>
            <a:pathLst>
              <a:path w="442759" h="442759">
                <a:moveTo>
                  <a:pt x="0" y="0"/>
                </a:moveTo>
                <a:lnTo>
                  <a:pt x="442759" y="0"/>
                </a:lnTo>
                <a:lnTo>
                  <a:pt x="442759" y="442759"/>
                </a:lnTo>
                <a:lnTo>
                  <a:pt x="0" y="4427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511764" y="6383265"/>
            <a:ext cx="3545657" cy="3545657"/>
          </a:xfrm>
          <a:custGeom>
            <a:avLst/>
            <a:gdLst/>
            <a:ahLst/>
            <a:cxnLst/>
            <a:rect l="l" t="t" r="r" b="b"/>
            <a:pathLst>
              <a:path w="3545657" h="3545657">
                <a:moveTo>
                  <a:pt x="0" y="0"/>
                </a:moveTo>
                <a:lnTo>
                  <a:pt x="3545657" y="0"/>
                </a:lnTo>
                <a:lnTo>
                  <a:pt x="3545657" y="3545657"/>
                </a:lnTo>
                <a:lnTo>
                  <a:pt x="0" y="3545657"/>
                </a:lnTo>
                <a:lnTo>
                  <a:pt x="0" y="0"/>
                </a:lnTo>
                <a:close/>
              </a:path>
            </a:pathLst>
          </a:custGeom>
          <a:blipFill>
            <a:blip r:embed="rId7"/>
            <a:stretch>
              <a:fillRect/>
            </a:stretch>
          </a:blipFill>
        </p:spPr>
      </p:sp>
      <p:sp>
        <p:nvSpPr>
          <p:cNvPr id="16" name="Freeform 16"/>
          <p:cNvSpPr/>
          <p:nvPr/>
        </p:nvSpPr>
        <p:spPr>
          <a:xfrm>
            <a:off x="511764" y="-238159"/>
            <a:ext cx="4062593" cy="4062593"/>
          </a:xfrm>
          <a:custGeom>
            <a:avLst/>
            <a:gdLst/>
            <a:ahLst/>
            <a:cxnLst/>
            <a:rect l="l" t="t" r="r" b="b"/>
            <a:pathLst>
              <a:path w="4062593" h="4062593">
                <a:moveTo>
                  <a:pt x="0" y="0"/>
                </a:moveTo>
                <a:lnTo>
                  <a:pt x="4062593" y="0"/>
                </a:lnTo>
                <a:lnTo>
                  <a:pt x="4062593" y="4062593"/>
                </a:lnTo>
                <a:lnTo>
                  <a:pt x="0" y="4062593"/>
                </a:lnTo>
                <a:lnTo>
                  <a:pt x="0" y="0"/>
                </a:lnTo>
                <a:close/>
              </a:path>
            </a:pathLst>
          </a:custGeom>
          <a:blipFill>
            <a:blip r:embed="rId8"/>
            <a:stretch>
              <a:fillRect/>
            </a:stretch>
          </a:blipFill>
        </p:spPr>
      </p:sp>
      <p:sp>
        <p:nvSpPr>
          <p:cNvPr id="17" name="TextBox 17"/>
          <p:cNvSpPr txBox="1"/>
          <p:nvPr/>
        </p:nvSpPr>
        <p:spPr>
          <a:xfrm>
            <a:off x="4966548" y="1028700"/>
            <a:ext cx="8354904" cy="1517650"/>
          </a:xfrm>
          <a:prstGeom prst="rect">
            <a:avLst/>
          </a:prstGeom>
        </p:spPr>
        <p:txBody>
          <a:bodyPr lIns="0" tIns="0" rIns="0" bIns="0" rtlCol="0" anchor="t">
            <a:spAutoFit/>
          </a:bodyPr>
          <a:lstStyle/>
          <a:p>
            <a:pPr>
              <a:lnSpc>
                <a:spcPts val="10999"/>
              </a:lnSpc>
            </a:pPr>
            <a:r>
              <a:rPr lang="en-US" sz="9999">
                <a:solidFill>
                  <a:srgbClr val="1B3939"/>
                </a:solidFill>
                <a:latin typeface="Poppins Bold"/>
              </a:rPr>
              <a:t>DMS</a:t>
            </a:r>
          </a:p>
        </p:txBody>
      </p:sp>
      <p:sp>
        <p:nvSpPr>
          <p:cNvPr id="18" name="TextBox 18"/>
          <p:cNvSpPr txBox="1"/>
          <p:nvPr/>
        </p:nvSpPr>
        <p:spPr>
          <a:xfrm>
            <a:off x="520804" y="3710134"/>
            <a:ext cx="841296" cy="7175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Poppins"/>
              </a:rPr>
              <a:t>By: </a:t>
            </a:r>
          </a:p>
        </p:txBody>
      </p:sp>
      <p:sp>
        <p:nvSpPr>
          <p:cNvPr id="19" name="TextBox 19"/>
          <p:cNvSpPr txBox="1"/>
          <p:nvPr/>
        </p:nvSpPr>
        <p:spPr>
          <a:xfrm>
            <a:off x="511764" y="4443571"/>
            <a:ext cx="4326136" cy="1454149"/>
          </a:xfrm>
          <a:prstGeom prst="rect">
            <a:avLst/>
          </a:prstGeom>
        </p:spPr>
        <p:txBody>
          <a:bodyPr lIns="0" tIns="0" rIns="0" bIns="0" rtlCol="0" anchor="t">
            <a:spAutoFit/>
          </a:bodyPr>
          <a:lstStyle/>
          <a:p>
            <a:pPr algn="ctr">
              <a:lnSpc>
                <a:spcPts val="11200"/>
              </a:lnSpc>
              <a:spcBef>
                <a:spcPct val="0"/>
              </a:spcBef>
            </a:pPr>
            <a:r>
              <a:rPr lang="en-US" sz="8000">
                <a:solidFill>
                  <a:srgbClr val="000000"/>
                </a:solidFill>
                <a:latin typeface="Poppins"/>
              </a:rPr>
              <a:t>Bit_Borg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a:off x="-331683" y="1028700"/>
            <a:ext cx="11385734" cy="8229600"/>
            <a:chOff x="0" y="0"/>
            <a:chExt cx="2998712" cy="2167467"/>
          </a:xfrm>
        </p:grpSpPr>
        <p:sp>
          <p:nvSpPr>
            <p:cNvPr id="3" name="Freeform 3"/>
            <p:cNvSpPr/>
            <p:nvPr/>
          </p:nvSpPr>
          <p:spPr>
            <a:xfrm>
              <a:off x="0" y="0"/>
              <a:ext cx="2998712" cy="2167467"/>
            </a:xfrm>
            <a:custGeom>
              <a:avLst/>
              <a:gdLst/>
              <a:ahLst/>
              <a:cxnLst/>
              <a:rect l="l" t="t" r="r" b="b"/>
              <a:pathLst>
                <a:path w="2998712" h="2167467">
                  <a:moveTo>
                    <a:pt x="0" y="0"/>
                  </a:moveTo>
                  <a:lnTo>
                    <a:pt x="2998712" y="0"/>
                  </a:lnTo>
                  <a:lnTo>
                    <a:pt x="2998712" y="2167467"/>
                  </a:lnTo>
                  <a:lnTo>
                    <a:pt x="0" y="2167467"/>
                  </a:lnTo>
                  <a:close/>
                </a:path>
              </a:pathLst>
            </a:custGeom>
            <a:solidFill>
              <a:srgbClr val="EDEDED"/>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a:grpSpLocks noChangeAspect="1"/>
          </p:cNvGrpSpPr>
          <p:nvPr/>
        </p:nvGrpSpPr>
        <p:grpSpPr>
          <a:xfrm>
            <a:off x="11625316" y="1028700"/>
            <a:ext cx="5633984" cy="8229600"/>
            <a:chOff x="0" y="0"/>
            <a:chExt cx="4347210" cy="6350000"/>
          </a:xfrm>
        </p:grpSpPr>
        <p:sp>
          <p:nvSpPr>
            <p:cNvPr id="6" name="Freeform 6"/>
            <p:cNvSpPr/>
            <p:nvPr/>
          </p:nvSpPr>
          <p:spPr>
            <a:xfrm>
              <a:off x="0" y="0"/>
              <a:ext cx="4347210" cy="6350000"/>
            </a:xfrm>
            <a:custGeom>
              <a:avLst/>
              <a:gdLst/>
              <a:ahLst/>
              <a:cxnLst/>
              <a:rect l="l" t="t" r="r" b="b"/>
              <a:pathLst>
                <a:path w="4347210" h="6350000">
                  <a:moveTo>
                    <a:pt x="4347210" y="0"/>
                  </a:moveTo>
                  <a:lnTo>
                    <a:pt x="0" y="1079500"/>
                  </a:lnTo>
                  <a:lnTo>
                    <a:pt x="0" y="6350000"/>
                  </a:lnTo>
                  <a:lnTo>
                    <a:pt x="4347210" y="6350000"/>
                  </a:lnTo>
                  <a:lnTo>
                    <a:pt x="4347210" y="0"/>
                  </a:lnTo>
                  <a:close/>
                </a:path>
              </a:pathLst>
            </a:custGeom>
            <a:blipFill>
              <a:blip r:embed="rId2"/>
              <a:stretch>
                <a:fillRect l="-59621" r="-119782" b="-27440"/>
              </a:stretch>
            </a:blipFill>
          </p:spPr>
        </p:sp>
      </p:grpSp>
      <p:grpSp>
        <p:nvGrpSpPr>
          <p:cNvPr id="7" name="Group 7"/>
          <p:cNvGrpSpPr/>
          <p:nvPr/>
        </p:nvGrpSpPr>
        <p:grpSpPr>
          <a:xfrm rot="5400000">
            <a:off x="5985929" y="-9197016"/>
            <a:ext cx="16912758" cy="5633984"/>
            <a:chOff x="0" y="0"/>
            <a:chExt cx="2409929" cy="802796"/>
          </a:xfrm>
        </p:grpSpPr>
        <p:sp>
          <p:nvSpPr>
            <p:cNvPr id="8" name="Freeform 8"/>
            <p:cNvSpPr/>
            <p:nvPr/>
          </p:nvSpPr>
          <p:spPr>
            <a:xfrm>
              <a:off x="0" y="0"/>
              <a:ext cx="2409929" cy="802796"/>
            </a:xfrm>
            <a:custGeom>
              <a:avLst/>
              <a:gdLst/>
              <a:ahLst/>
              <a:cxnLst/>
              <a:rect l="l" t="t" r="r" b="b"/>
              <a:pathLst>
                <a:path w="2409929" h="802796">
                  <a:moveTo>
                    <a:pt x="2206729" y="0"/>
                  </a:moveTo>
                  <a:lnTo>
                    <a:pt x="0" y="0"/>
                  </a:lnTo>
                  <a:lnTo>
                    <a:pt x="203200" y="802796"/>
                  </a:lnTo>
                  <a:lnTo>
                    <a:pt x="2409929" y="802796"/>
                  </a:lnTo>
                  <a:lnTo>
                    <a:pt x="2206729" y="0"/>
                  </a:lnTo>
                  <a:close/>
                </a:path>
              </a:pathLst>
            </a:custGeom>
            <a:solidFill>
              <a:srgbClr val="000000"/>
            </a:solidFill>
          </p:spPr>
        </p:sp>
        <p:sp>
          <p:nvSpPr>
            <p:cNvPr id="9" name="TextBox 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5400000">
            <a:off x="9910426" y="-1257455"/>
            <a:ext cx="3429780" cy="1142530"/>
            <a:chOff x="0" y="0"/>
            <a:chExt cx="2409929" cy="802796"/>
          </a:xfrm>
        </p:grpSpPr>
        <p:sp>
          <p:nvSpPr>
            <p:cNvPr id="11" name="Freeform 11"/>
            <p:cNvSpPr/>
            <p:nvPr/>
          </p:nvSpPr>
          <p:spPr>
            <a:xfrm>
              <a:off x="0" y="0"/>
              <a:ext cx="2409929" cy="802796"/>
            </a:xfrm>
            <a:custGeom>
              <a:avLst/>
              <a:gdLst/>
              <a:ahLst/>
              <a:cxnLst/>
              <a:rect l="l" t="t" r="r" b="b"/>
              <a:pathLst>
                <a:path w="2409929" h="802796">
                  <a:moveTo>
                    <a:pt x="2206729" y="0"/>
                  </a:moveTo>
                  <a:lnTo>
                    <a:pt x="0" y="0"/>
                  </a:lnTo>
                  <a:lnTo>
                    <a:pt x="203200" y="802796"/>
                  </a:lnTo>
                  <a:lnTo>
                    <a:pt x="2409929" y="802796"/>
                  </a:lnTo>
                  <a:lnTo>
                    <a:pt x="2206729" y="0"/>
                  </a:lnTo>
                  <a:close/>
                </a:path>
              </a:pathLst>
            </a:custGeom>
            <a:solidFill>
              <a:srgbClr val="F97316"/>
            </a:solidFill>
          </p:spPr>
        </p:sp>
        <p:sp>
          <p:nvSpPr>
            <p:cNvPr id="12" name="TextBox 1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rot="5400000">
            <a:off x="14759515" y="3480538"/>
            <a:ext cx="7056969" cy="1142530"/>
            <a:chOff x="0" y="0"/>
            <a:chExt cx="4958567" cy="802796"/>
          </a:xfrm>
        </p:grpSpPr>
        <p:sp>
          <p:nvSpPr>
            <p:cNvPr id="14" name="Freeform 14"/>
            <p:cNvSpPr/>
            <p:nvPr/>
          </p:nvSpPr>
          <p:spPr>
            <a:xfrm>
              <a:off x="0" y="0"/>
              <a:ext cx="4958567" cy="802796"/>
            </a:xfrm>
            <a:custGeom>
              <a:avLst/>
              <a:gdLst/>
              <a:ahLst/>
              <a:cxnLst/>
              <a:rect l="l" t="t" r="r" b="b"/>
              <a:pathLst>
                <a:path w="4958567" h="802796">
                  <a:moveTo>
                    <a:pt x="4755367" y="0"/>
                  </a:moveTo>
                  <a:lnTo>
                    <a:pt x="0" y="0"/>
                  </a:lnTo>
                  <a:lnTo>
                    <a:pt x="203200" y="802796"/>
                  </a:lnTo>
                  <a:lnTo>
                    <a:pt x="4958567" y="802796"/>
                  </a:lnTo>
                  <a:lnTo>
                    <a:pt x="4755367" y="0"/>
                  </a:lnTo>
                  <a:close/>
                </a:path>
              </a:pathLst>
            </a:custGeom>
            <a:solidFill>
              <a:srgbClr val="000000"/>
            </a:solidFill>
          </p:spPr>
        </p:sp>
        <p:sp>
          <p:nvSpPr>
            <p:cNvPr id="15" name="TextBox 1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15688430" y="9903486"/>
            <a:ext cx="5199141" cy="1142530"/>
            <a:chOff x="0" y="0"/>
            <a:chExt cx="3653167" cy="802796"/>
          </a:xfrm>
        </p:grpSpPr>
        <p:sp>
          <p:nvSpPr>
            <p:cNvPr id="17" name="Freeform 17"/>
            <p:cNvSpPr/>
            <p:nvPr/>
          </p:nvSpPr>
          <p:spPr>
            <a:xfrm>
              <a:off x="0" y="0"/>
              <a:ext cx="3653167" cy="802796"/>
            </a:xfrm>
            <a:custGeom>
              <a:avLst/>
              <a:gdLst/>
              <a:ahLst/>
              <a:cxnLst/>
              <a:rect l="l" t="t" r="r" b="b"/>
              <a:pathLst>
                <a:path w="3653167" h="802796">
                  <a:moveTo>
                    <a:pt x="3449967" y="0"/>
                  </a:moveTo>
                  <a:lnTo>
                    <a:pt x="0" y="0"/>
                  </a:lnTo>
                  <a:lnTo>
                    <a:pt x="203200" y="802796"/>
                  </a:lnTo>
                  <a:lnTo>
                    <a:pt x="3653167" y="802796"/>
                  </a:lnTo>
                  <a:lnTo>
                    <a:pt x="3449967" y="0"/>
                  </a:lnTo>
                  <a:close/>
                </a:path>
              </a:pathLst>
            </a:custGeom>
            <a:solidFill>
              <a:srgbClr val="000000"/>
            </a:solidFill>
          </p:spPr>
        </p:sp>
        <p:sp>
          <p:nvSpPr>
            <p:cNvPr id="18" name="TextBox 1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9" name="Freeform 19"/>
          <p:cNvSpPr/>
          <p:nvPr/>
        </p:nvSpPr>
        <p:spPr>
          <a:xfrm>
            <a:off x="1028700" y="819154"/>
            <a:ext cx="3991351" cy="419092"/>
          </a:xfrm>
          <a:custGeom>
            <a:avLst/>
            <a:gdLst/>
            <a:ahLst/>
            <a:cxnLst/>
            <a:rect l="l" t="t" r="r" b="b"/>
            <a:pathLst>
              <a:path w="3991351" h="419092">
                <a:moveTo>
                  <a:pt x="0" y="0"/>
                </a:moveTo>
                <a:lnTo>
                  <a:pt x="3991351" y="0"/>
                </a:lnTo>
                <a:lnTo>
                  <a:pt x="3991351" y="419092"/>
                </a:lnTo>
                <a:lnTo>
                  <a:pt x="0" y="4190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TextBox 20"/>
          <p:cNvSpPr txBox="1"/>
          <p:nvPr/>
        </p:nvSpPr>
        <p:spPr>
          <a:xfrm>
            <a:off x="914635" y="1581055"/>
            <a:ext cx="7564998" cy="981075"/>
          </a:xfrm>
          <a:prstGeom prst="rect">
            <a:avLst/>
          </a:prstGeom>
        </p:spPr>
        <p:txBody>
          <a:bodyPr lIns="0" tIns="0" rIns="0" bIns="0" rtlCol="0" anchor="t">
            <a:spAutoFit/>
          </a:bodyPr>
          <a:lstStyle/>
          <a:p>
            <a:pPr>
              <a:lnSpc>
                <a:spcPts val="7679"/>
              </a:lnSpc>
            </a:pPr>
            <a:r>
              <a:rPr lang="en-US" sz="6399">
                <a:solidFill>
                  <a:srgbClr val="000000"/>
                </a:solidFill>
                <a:latin typeface="Roboto Condensed Bold"/>
              </a:rPr>
              <a:t>PROBLEM DEFINITION</a:t>
            </a:r>
          </a:p>
        </p:txBody>
      </p:sp>
      <p:sp>
        <p:nvSpPr>
          <p:cNvPr id="21" name="TextBox 21"/>
          <p:cNvSpPr txBox="1"/>
          <p:nvPr/>
        </p:nvSpPr>
        <p:spPr>
          <a:xfrm>
            <a:off x="914635" y="2485930"/>
            <a:ext cx="10139416" cy="6934200"/>
          </a:xfrm>
          <a:prstGeom prst="rect">
            <a:avLst/>
          </a:prstGeom>
        </p:spPr>
        <p:txBody>
          <a:bodyPr lIns="0" tIns="0" rIns="0" bIns="0" rtlCol="0" anchor="t">
            <a:spAutoFit/>
          </a:bodyPr>
          <a:lstStyle/>
          <a:p>
            <a:pPr algn="just">
              <a:lnSpc>
                <a:spcPts val="4200"/>
              </a:lnSpc>
            </a:pPr>
            <a:r>
              <a:rPr lang="en-US" sz="3000">
                <a:solidFill>
                  <a:srgbClr val="000000"/>
                </a:solidFill>
                <a:latin typeface="Roboto Condensed"/>
              </a:rPr>
              <a:t>The Yapahuwa Maha Vidyalaya faces the challenge of efficiently managing and monitoring their multiple computer laboratories, offices, and interconnected equipment. Currently, there is a need for a comprehensive web application that can provide a centralized platform to display devices within labs and offices, connection details between labs and offices, device faults, faculty connections, and real-time data visualization. The application should also incorporate features such as the ability to add, update, and delete devices and labs, customize dashboards, receive fault notifications, and scale to accommodate a large number of devices. The lack of such a system hampers the school administration's ability to effectively track and maintain the network infrastructure, resulting in potential</a:t>
            </a:r>
          </a:p>
        </p:txBody>
      </p:sp>
      <p:sp>
        <p:nvSpPr>
          <p:cNvPr id="22" name="TextBox 22"/>
          <p:cNvSpPr txBox="1"/>
          <p:nvPr/>
        </p:nvSpPr>
        <p:spPr>
          <a:xfrm>
            <a:off x="16067007" y="9653539"/>
            <a:ext cx="953572"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Canva Sans 1 Bold"/>
              </a:rP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extBox 2"/>
          <p:cNvSpPr txBox="1"/>
          <p:nvPr/>
        </p:nvSpPr>
        <p:spPr>
          <a:xfrm>
            <a:off x="1028700" y="2518364"/>
            <a:ext cx="10305188" cy="6934200"/>
          </a:xfrm>
          <a:prstGeom prst="rect">
            <a:avLst/>
          </a:prstGeom>
        </p:spPr>
        <p:txBody>
          <a:bodyPr lIns="0" tIns="0" rIns="0" bIns="0" rtlCol="0" anchor="t">
            <a:spAutoFit/>
          </a:bodyPr>
          <a:lstStyle/>
          <a:p>
            <a:pPr algn="just">
              <a:lnSpc>
                <a:spcPts val="4200"/>
              </a:lnSpc>
            </a:pPr>
            <a:r>
              <a:rPr lang="en-US" sz="3000">
                <a:solidFill>
                  <a:srgbClr val="000000"/>
                </a:solidFill>
                <a:latin typeface="Roboto Condensed"/>
              </a:rPr>
              <a:t>Our comprehensive Device Management System (DMS) addresses the challenges faced by Yapahuwa Maha Vidyalaya in managing and monitoring their computer laboratories, offices, and interconnected equipment. DMS provides an intuitive web application interface with a wide range of key features:</a:t>
            </a:r>
          </a:p>
          <a:p>
            <a:pPr algn="just">
              <a:lnSpc>
                <a:spcPts val="4200"/>
              </a:lnSpc>
            </a:pPr>
            <a:endParaRPr lang="en-US" sz="3000">
              <a:solidFill>
                <a:srgbClr val="000000"/>
              </a:solidFill>
              <a:latin typeface="Roboto Condensed"/>
            </a:endParaRPr>
          </a:p>
          <a:p>
            <a:pPr algn="just">
              <a:lnSpc>
                <a:spcPts val="4200"/>
              </a:lnSpc>
            </a:pPr>
            <a:r>
              <a:rPr lang="en-US" sz="3000">
                <a:solidFill>
                  <a:srgbClr val="000000"/>
                </a:solidFill>
                <a:latin typeface="Roboto Condensed"/>
              </a:rPr>
              <a:t>Device Tracking and Management:</a:t>
            </a:r>
          </a:p>
          <a:p>
            <a:pPr algn="just">
              <a:lnSpc>
                <a:spcPts val="4200"/>
              </a:lnSpc>
            </a:pPr>
            <a:r>
              <a:rPr lang="en-US" sz="3000">
                <a:solidFill>
                  <a:srgbClr val="000000"/>
                </a:solidFill>
                <a:latin typeface="Roboto Condensed"/>
              </a:rPr>
              <a:t>Each device is assigned a unique reference number generated by DMS, enabling easy identification and tracking of devices.</a:t>
            </a:r>
          </a:p>
          <a:p>
            <a:pPr algn="just">
              <a:lnSpc>
                <a:spcPts val="4200"/>
              </a:lnSpc>
            </a:pPr>
            <a:r>
              <a:rPr lang="en-US" sz="3000">
                <a:solidFill>
                  <a:srgbClr val="000000"/>
                </a:solidFill>
                <a:latin typeface="Roboto Condensed"/>
              </a:rPr>
              <a:t>The dashboard prominently displays recently added devices, ensuring administrators stay updated on network expansions.</a:t>
            </a:r>
          </a:p>
          <a:p>
            <a:pPr algn="just">
              <a:lnSpc>
                <a:spcPts val="4200"/>
              </a:lnSpc>
            </a:pPr>
            <a:endParaRPr lang="en-US" sz="3000">
              <a:solidFill>
                <a:srgbClr val="000000"/>
              </a:solidFill>
              <a:latin typeface="Roboto Condensed"/>
            </a:endParaRPr>
          </a:p>
          <a:p>
            <a:pPr algn="just">
              <a:lnSpc>
                <a:spcPts val="4200"/>
              </a:lnSpc>
            </a:pPr>
            <a:endParaRPr lang="en-US" sz="3000">
              <a:solidFill>
                <a:srgbClr val="000000"/>
              </a:solidFill>
              <a:latin typeface="Roboto Condensed"/>
            </a:endParaRPr>
          </a:p>
        </p:txBody>
      </p:sp>
      <p:grpSp>
        <p:nvGrpSpPr>
          <p:cNvPr id="3" name="Group 3"/>
          <p:cNvGrpSpPr/>
          <p:nvPr/>
        </p:nvGrpSpPr>
        <p:grpSpPr>
          <a:xfrm rot="5400000">
            <a:off x="14787204" y="5677616"/>
            <a:ext cx="5660507" cy="610196"/>
            <a:chOff x="0" y="0"/>
            <a:chExt cx="7447174" cy="802796"/>
          </a:xfrm>
        </p:grpSpPr>
        <p:sp>
          <p:nvSpPr>
            <p:cNvPr id="4" name="Freeform 4"/>
            <p:cNvSpPr/>
            <p:nvPr/>
          </p:nvSpPr>
          <p:spPr>
            <a:xfrm>
              <a:off x="0" y="0"/>
              <a:ext cx="7447174" cy="802796"/>
            </a:xfrm>
            <a:custGeom>
              <a:avLst/>
              <a:gdLst/>
              <a:ahLst/>
              <a:cxnLst/>
              <a:rect l="l" t="t" r="r" b="b"/>
              <a:pathLst>
                <a:path w="7447174" h="802796">
                  <a:moveTo>
                    <a:pt x="7243974" y="0"/>
                  </a:moveTo>
                  <a:lnTo>
                    <a:pt x="0" y="0"/>
                  </a:lnTo>
                  <a:lnTo>
                    <a:pt x="203200" y="802796"/>
                  </a:lnTo>
                  <a:lnTo>
                    <a:pt x="7447174" y="802796"/>
                  </a:lnTo>
                  <a:lnTo>
                    <a:pt x="7243974" y="0"/>
                  </a:lnTo>
                  <a:close/>
                </a:path>
              </a:pathLst>
            </a:custGeom>
            <a:solidFill>
              <a:srgbClr val="F97316"/>
            </a:solidFill>
          </p:spPr>
        </p:sp>
        <p:sp>
          <p:nvSpPr>
            <p:cNvPr id="5" name="TextBox 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1610113" y="472545"/>
            <a:ext cx="5370277" cy="8980020"/>
            <a:chOff x="0" y="0"/>
            <a:chExt cx="7160370" cy="11973359"/>
          </a:xfrm>
        </p:grpSpPr>
        <p:pic>
          <p:nvPicPr>
            <p:cNvPr id="7" name="Picture 7"/>
            <p:cNvPicPr>
              <a:picLocks noChangeAspect="1"/>
            </p:cNvPicPr>
            <p:nvPr/>
          </p:nvPicPr>
          <p:blipFill>
            <a:blip r:embed="rId2"/>
            <a:srcRect l="1110" r="61736"/>
            <a:stretch>
              <a:fillRect/>
            </a:stretch>
          </p:blipFill>
          <p:spPr>
            <a:xfrm>
              <a:off x="0" y="0"/>
              <a:ext cx="7160370" cy="11973359"/>
            </a:xfrm>
            <a:prstGeom prst="rect">
              <a:avLst/>
            </a:prstGeom>
          </p:spPr>
        </p:pic>
      </p:grpSp>
      <p:grpSp>
        <p:nvGrpSpPr>
          <p:cNvPr id="8" name="Group 8"/>
          <p:cNvGrpSpPr/>
          <p:nvPr/>
        </p:nvGrpSpPr>
        <p:grpSpPr>
          <a:xfrm rot="5400000">
            <a:off x="11619913" y="-8432465"/>
            <a:ext cx="16912758" cy="5633984"/>
            <a:chOff x="0" y="0"/>
            <a:chExt cx="2409929" cy="802796"/>
          </a:xfrm>
        </p:grpSpPr>
        <p:sp>
          <p:nvSpPr>
            <p:cNvPr id="9" name="Freeform 9"/>
            <p:cNvSpPr/>
            <p:nvPr/>
          </p:nvSpPr>
          <p:spPr>
            <a:xfrm>
              <a:off x="0" y="0"/>
              <a:ext cx="2409929" cy="802796"/>
            </a:xfrm>
            <a:custGeom>
              <a:avLst/>
              <a:gdLst/>
              <a:ahLst/>
              <a:cxnLst/>
              <a:rect l="l" t="t" r="r" b="b"/>
              <a:pathLst>
                <a:path w="2409929" h="802796">
                  <a:moveTo>
                    <a:pt x="2206729" y="0"/>
                  </a:moveTo>
                  <a:lnTo>
                    <a:pt x="0" y="0"/>
                  </a:lnTo>
                  <a:lnTo>
                    <a:pt x="203200" y="802796"/>
                  </a:lnTo>
                  <a:lnTo>
                    <a:pt x="2409929" y="802796"/>
                  </a:lnTo>
                  <a:lnTo>
                    <a:pt x="2206729" y="0"/>
                  </a:lnTo>
                  <a:close/>
                </a:path>
              </a:pathLst>
            </a:custGeom>
            <a:solidFill>
              <a:srgbClr val="000000"/>
            </a:solidFill>
          </p:spPr>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5400000">
            <a:off x="16807212" y="8290279"/>
            <a:ext cx="6538159" cy="5633984"/>
            <a:chOff x="0" y="0"/>
            <a:chExt cx="931634" cy="802796"/>
          </a:xfrm>
        </p:grpSpPr>
        <p:sp>
          <p:nvSpPr>
            <p:cNvPr id="12" name="Freeform 12"/>
            <p:cNvSpPr/>
            <p:nvPr/>
          </p:nvSpPr>
          <p:spPr>
            <a:xfrm>
              <a:off x="0" y="0"/>
              <a:ext cx="931634" cy="802796"/>
            </a:xfrm>
            <a:custGeom>
              <a:avLst/>
              <a:gdLst/>
              <a:ahLst/>
              <a:cxnLst/>
              <a:rect l="l" t="t" r="r" b="b"/>
              <a:pathLst>
                <a:path w="931634" h="802796">
                  <a:moveTo>
                    <a:pt x="728434" y="0"/>
                  </a:moveTo>
                  <a:lnTo>
                    <a:pt x="0" y="0"/>
                  </a:lnTo>
                  <a:lnTo>
                    <a:pt x="203200" y="802796"/>
                  </a:lnTo>
                  <a:lnTo>
                    <a:pt x="931634" y="802796"/>
                  </a:lnTo>
                  <a:lnTo>
                    <a:pt x="728434" y="0"/>
                  </a:lnTo>
                  <a:close/>
                </a:path>
              </a:pathLst>
            </a:custGeom>
            <a:solidFill>
              <a:srgbClr val="000000"/>
            </a:solidFill>
          </p:spPr>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28700" y="767519"/>
            <a:ext cx="3991351" cy="419092"/>
          </a:xfrm>
          <a:custGeom>
            <a:avLst/>
            <a:gdLst/>
            <a:ahLst/>
            <a:cxnLst/>
            <a:rect l="l" t="t" r="r" b="b"/>
            <a:pathLst>
              <a:path w="3991351" h="419092">
                <a:moveTo>
                  <a:pt x="0" y="0"/>
                </a:moveTo>
                <a:lnTo>
                  <a:pt x="3991351" y="0"/>
                </a:lnTo>
                <a:lnTo>
                  <a:pt x="3991351" y="419092"/>
                </a:lnTo>
                <a:lnTo>
                  <a:pt x="0" y="4190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Freeform 15"/>
          <p:cNvSpPr/>
          <p:nvPr/>
        </p:nvSpPr>
        <p:spPr>
          <a:xfrm flipH="1">
            <a:off x="0" y="9258300"/>
            <a:ext cx="11195301" cy="1455389"/>
          </a:xfrm>
          <a:custGeom>
            <a:avLst/>
            <a:gdLst/>
            <a:ahLst/>
            <a:cxnLst/>
            <a:rect l="l" t="t" r="r" b="b"/>
            <a:pathLst>
              <a:path w="11195301" h="1455389">
                <a:moveTo>
                  <a:pt x="11195301" y="0"/>
                </a:moveTo>
                <a:lnTo>
                  <a:pt x="0" y="0"/>
                </a:lnTo>
                <a:lnTo>
                  <a:pt x="0" y="1455389"/>
                </a:lnTo>
                <a:lnTo>
                  <a:pt x="11195301" y="1455389"/>
                </a:lnTo>
                <a:lnTo>
                  <a:pt x="11195301"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TextBox 16"/>
          <p:cNvSpPr txBox="1"/>
          <p:nvPr/>
        </p:nvSpPr>
        <p:spPr>
          <a:xfrm>
            <a:off x="1028700" y="1394414"/>
            <a:ext cx="9365817" cy="981075"/>
          </a:xfrm>
          <a:prstGeom prst="rect">
            <a:avLst/>
          </a:prstGeom>
        </p:spPr>
        <p:txBody>
          <a:bodyPr lIns="0" tIns="0" rIns="0" bIns="0" rtlCol="0" anchor="t">
            <a:spAutoFit/>
          </a:bodyPr>
          <a:lstStyle/>
          <a:p>
            <a:pPr>
              <a:lnSpc>
                <a:spcPts val="7679"/>
              </a:lnSpc>
            </a:pPr>
            <a:r>
              <a:rPr lang="en-US" sz="6399">
                <a:solidFill>
                  <a:srgbClr val="000000"/>
                </a:solidFill>
                <a:latin typeface="Roboto Condensed Bold"/>
              </a:rPr>
              <a:t>SOLUTION</a:t>
            </a:r>
          </a:p>
        </p:txBody>
      </p:sp>
      <p:sp>
        <p:nvSpPr>
          <p:cNvPr id="17" name="TextBox 17"/>
          <p:cNvSpPr txBox="1"/>
          <p:nvPr/>
        </p:nvSpPr>
        <p:spPr>
          <a:xfrm>
            <a:off x="15806358" y="9589755"/>
            <a:ext cx="96285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Canva Sans 1 Bold"/>
              </a:rPr>
              <a:t>Page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extBox 2"/>
          <p:cNvSpPr txBox="1"/>
          <p:nvPr/>
        </p:nvSpPr>
        <p:spPr>
          <a:xfrm>
            <a:off x="1028700" y="1345368"/>
            <a:ext cx="10305188" cy="8534400"/>
          </a:xfrm>
          <a:prstGeom prst="rect">
            <a:avLst/>
          </a:prstGeom>
        </p:spPr>
        <p:txBody>
          <a:bodyPr lIns="0" tIns="0" rIns="0" bIns="0" rtlCol="0" anchor="t">
            <a:spAutoFit/>
          </a:bodyPr>
          <a:lstStyle/>
          <a:p>
            <a:pPr algn="just">
              <a:lnSpc>
                <a:spcPts val="4200"/>
              </a:lnSpc>
            </a:pPr>
            <a:r>
              <a:rPr lang="en-US" sz="3000">
                <a:solidFill>
                  <a:srgbClr val="000000"/>
                </a:solidFill>
                <a:latin typeface="Roboto Condensed"/>
              </a:rPr>
              <a:t>Fault Detection and Notification:</a:t>
            </a:r>
          </a:p>
          <a:p>
            <a:pPr algn="just">
              <a:lnSpc>
                <a:spcPts val="4200"/>
              </a:lnSpc>
            </a:pPr>
            <a:r>
              <a:rPr lang="en-US" sz="3000">
                <a:solidFill>
                  <a:srgbClr val="000000"/>
                </a:solidFill>
                <a:latin typeface="Roboto Condensed"/>
              </a:rPr>
              <a:t>DMS proactively detects device faults and displays them in the dashboard, allowing administrators to quickly identify and resolve issues.</a:t>
            </a:r>
          </a:p>
          <a:p>
            <a:pPr algn="just">
              <a:lnSpc>
                <a:spcPts val="4200"/>
              </a:lnSpc>
            </a:pPr>
            <a:r>
              <a:rPr lang="en-US" sz="3000">
                <a:solidFill>
                  <a:srgbClr val="000000"/>
                </a:solidFill>
                <a:latin typeface="Roboto Condensed"/>
              </a:rPr>
              <a:t>Upon selecting a faulty device in DMS, administrators can notify the relevant technician through their preferred communication method (e.g., text messages, calls, emails).</a:t>
            </a:r>
          </a:p>
          <a:p>
            <a:pPr algn="just">
              <a:lnSpc>
                <a:spcPts val="4200"/>
              </a:lnSpc>
            </a:pPr>
            <a:endParaRPr lang="en-US" sz="3000">
              <a:solidFill>
                <a:srgbClr val="000000"/>
              </a:solidFill>
              <a:latin typeface="Roboto Condensed"/>
            </a:endParaRPr>
          </a:p>
          <a:p>
            <a:pPr algn="just">
              <a:lnSpc>
                <a:spcPts val="4200"/>
              </a:lnSpc>
            </a:pPr>
            <a:r>
              <a:rPr lang="en-US" sz="3000">
                <a:solidFill>
                  <a:srgbClr val="000000"/>
                </a:solidFill>
                <a:latin typeface="Roboto Condensed"/>
              </a:rPr>
              <a:t>Device Repair History:</a:t>
            </a:r>
          </a:p>
          <a:p>
            <a:pPr algn="just">
              <a:lnSpc>
                <a:spcPts val="4200"/>
              </a:lnSpc>
            </a:pPr>
            <a:r>
              <a:rPr lang="en-US" sz="3000">
                <a:solidFill>
                  <a:srgbClr val="000000"/>
                </a:solidFill>
                <a:latin typeface="Roboto Condensed"/>
              </a:rPr>
              <a:t>DMS maintains a comprehensive repair history for each device, providing insights into the frequency and nature of faults.</a:t>
            </a:r>
          </a:p>
          <a:p>
            <a:pPr algn="just">
              <a:lnSpc>
                <a:spcPts val="4200"/>
              </a:lnSpc>
            </a:pPr>
            <a:r>
              <a:rPr lang="en-US" sz="3000">
                <a:solidFill>
                  <a:srgbClr val="000000"/>
                </a:solidFill>
                <a:latin typeface="Roboto Condensed"/>
              </a:rPr>
              <a:t>This information aids in identifying recurring issues, determining maintenance patterns, and optimizing device performance.</a:t>
            </a:r>
          </a:p>
          <a:p>
            <a:pPr algn="just">
              <a:lnSpc>
                <a:spcPts val="4200"/>
              </a:lnSpc>
            </a:pPr>
            <a:endParaRPr lang="en-US" sz="3000">
              <a:solidFill>
                <a:srgbClr val="000000"/>
              </a:solidFill>
              <a:latin typeface="Roboto Condensed"/>
            </a:endParaRPr>
          </a:p>
          <a:p>
            <a:pPr algn="just">
              <a:lnSpc>
                <a:spcPts val="4200"/>
              </a:lnSpc>
            </a:pPr>
            <a:endParaRPr lang="en-US" sz="3000">
              <a:solidFill>
                <a:srgbClr val="000000"/>
              </a:solidFill>
              <a:latin typeface="Roboto Condensed"/>
            </a:endParaRPr>
          </a:p>
          <a:p>
            <a:pPr algn="just">
              <a:lnSpc>
                <a:spcPts val="4200"/>
              </a:lnSpc>
            </a:pPr>
            <a:endParaRPr lang="en-US" sz="3000">
              <a:solidFill>
                <a:srgbClr val="000000"/>
              </a:solidFill>
              <a:latin typeface="Roboto Condensed"/>
            </a:endParaRPr>
          </a:p>
        </p:txBody>
      </p:sp>
      <p:grpSp>
        <p:nvGrpSpPr>
          <p:cNvPr id="3" name="Group 3"/>
          <p:cNvGrpSpPr/>
          <p:nvPr/>
        </p:nvGrpSpPr>
        <p:grpSpPr>
          <a:xfrm rot="5400000">
            <a:off x="14787204" y="5677616"/>
            <a:ext cx="5660507" cy="610196"/>
            <a:chOff x="0" y="0"/>
            <a:chExt cx="7447174" cy="802796"/>
          </a:xfrm>
        </p:grpSpPr>
        <p:sp>
          <p:nvSpPr>
            <p:cNvPr id="4" name="Freeform 4"/>
            <p:cNvSpPr/>
            <p:nvPr/>
          </p:nvSpPr>
          <p:spPr>
            <a:xfrm>
              <a:off x="0" y="0"/>
              <a:ext cx="7447174" cy="802796"/>
            </a:xfrm>
            <a:custGeom>
              <a:avLst/>
              <a:gdLst/>
              <a:ahLst/>
              <a:cxnLst/>
              <a:rect l="l" t="t" r="r" b="b"/>
              <a:pathLst>
                <a:path w="7447174" h="802796">
                  <a:moveTo>
                    <a:pt x="7243974" y="0"/>
                  </a:moveTo>
                  <a:lnTo>
                    <a:pt x="0" y="0"/>
                  </a:lnTo>
                  <a:lnTo>
                    <a:pt x="203200" y="802796"/>
                  </a:lnTo>
                  <a:lnTo>
                    <a:pt x="7447174" y="802796"/>
                  </a:lnTo>
                  <a:lnTo>
                    <a:pt x="7243974" y="0"/>
                  </a:lnTo>
                  <a:close/>
                </a:path>
              </a:pathLst>
            </a:custGeom>
            <a:solidFill>
              <a:srgbClr val="F97316"/>
            </a:solidFill>
          </p:spPr>
        </p:sp>
        <p:sp>
          <p:nvSpPr>
            <p:cNvPr id="5" name="TextBox 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5400000">
            <a:off x="11619913" y="-8432465"/>
            <a:ext cx="16912758" cy="5633984"/>
            <a:chOff x="0" y="0"/>
            <a:chExt cx="2409929" cy="802796"/>
          </a:xfrm>
        </p:grpSpPr>
        <p:sp>
          <p:nvSpPr>
            <p:cNvPr id="7" name="Freeform 7"/>
            <p:cNvSpPr/>
            <p:nvPr/>
          </p:nvSpPr>
          <p:spPr>
            <a:xfrm>
              <a:off x="0" y="0"/>
              <a:ext cx="2409929" cy="802796"/>
            </a:xfrm>
            <a:custGeom>
              <a:avLst/>
              <a:gdLst/>
              <a:ahLst/>
              <a:cxnLst/>
              <a:rect l="l" t="t" r="r" b="b"/>
              <a:pathLst>
                <a:path w="2409929" h="802796">
                  <a:moveTo>
                    <a:pt x="2206729" y="0"/>
                  </a:moveTo>
                  <a:lnTo>
                    <a:pt x="0" y="0"/>
                  </a:lnTo>
                  <a:lnTo>
                    <a:pt x="203200" y="802796"/>
                  </a:lnTo>
                  <a:lnTo>
                    <a:pt x="2409929" y="802796"/>
                  </a:lnTo>
                  <a:lnTo>
                    <a:pt x="2206729" y="0"/>
                  </a:lnTo>
                  <a:close/>
                </a:path>
              </a:pathLst>
            </a:custGeom>
            <a:solidFill>
              <a:srgbClr val="000000"/>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6807212" y="8290279"/>
            <a:ext cx="6538159" cy="5633984"/>
            <a:chOff x="0" y="0"/>
            <a:chExt cx="931634" cy="802796"/>
          </a:xfrm>
        </p:grpSpPr>
        <p:sp>
          <p:nvSpPr>
            <p:cNvPr id="10" name="Freeform 10"/>
            <p:cNvSpPr/>
            <p:nvPr/>
          </p:nvSpPr>
          <p:spPr>
            <a:xfrm>
              <a:off x="0" y="0"/>
              <a:ext cx="931634" cy="802796"/>
            </a:xfrm>
            <a:custGeom>
              <a:avLst/>
              <a:gdLst/>
              <a:ahLst/>
              <a:cxnLst/>
              <a:rect l="l" t="t" r="r" b="b"/>
              <a:pathLst>
                <a:path w="931634" h="802796">
                  <a:moveTo>
                    <a:pt x="728434" y="0"/>
                  </a:moveTo>
                  <a:lnTo>
                    <a:pt x="0" y="0"/>
                  </a:lnTo>
                  <a:lnTo>
                    <a:pt x="203200" y="802796"/>
                  </a:lnTo>
                  <a:lnTo>
                    <a:pt x="931634" y="802796"/>
                  </a:lnTo>
                  <a:lnTo>
                    <a:pt x="728434" y="0"/>
                  </a:lnTo>
                  <a:close/>
                </a:path>
              </a:pathLst>
            </a:custGeom>
            <a:solidFill>
              <a:srgbClr val="000000"/>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028700" y="767519"/>
            <a:ext cx="3991351" cy="419092"/>
          </a:xfrm>
          <a:custGeom>
            <a:avLst/>
            <a:gdLst/>
            <a:ahLst/>
            <a:cxnLst/>
            <a:rect l="l" t="t" r="r" b="b"/>
            <a:pathLst>
              <a:path w="3991351" h="419092">
                <a:moveTo>
                  <a:pt x="0" y="0"/>
                </a:moveTo>
                <a:lnTo>
                  <a:pt x="3991351" y="0"/>
                </a:lnTo>
                <a:lnTo>
                  <a:pt x="3991351" y="419092"/>
                </a:lnTo>
                <a:lnTo>
                  <a:pt x="0" y="4190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flipH="1">
            <a:off x="0" y="9258300"/>
            <a:ext cx="11195301" cy="1455389"/>
          </a:xfrm>
          <a:custGeom>
            <a:avLst/>
            <a:gdLst/>
            <a:ahLst/>
            <a:cxnLst/>
            <a:rect l="l" t="t" r="r" b="b"/>
            <a:pathLst>
              <a:path w="11195301" h="1455389">
                <a:moveTo>
                  <a:pt x="11195301" y="0"/>
                </a:moveTo>
                <a:lnTo>
                  <a:pt x="0" y="0"/>
                </a:lnTo>
                <a:lnTo>
                  <a:pt x="0" y="1455389"/>
                </a:lnTo>
                <a:lnTo>
                  <a:pt x="11195301" y="1455389"/>
                </a:lnTo>
                <a:lnTo>
                  <a:pt x="11195301"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4" name="Group 14"/>
          <p:cNvGrpSpPr/>
          <p:nvPr/>
        </p:nvGrpSpPr>
        <p:grpSpPr>
          <a:xfrm>
            <a:off x="11610113" y="472545"/>
            <a:ext cx="5370277" cy="8980020"/>
            <a:chOff x="0" y="0"/>
            <a:chExt cx="7160370" cy="11973359"/>
          </a:xfrm>
        </p:grpSpPr>
        <p:pic>
          <p:nvPicPr>
            <p:cNvPr id="15" name="Picture 15"/>
            <p:cNvPicPr>
              <a:picLocks noChangeAspect="1"/>
            </p:cNvPicPr>
            <p:nvPr/>
          </p:nvPicPr>
          <p:blipFill>
            <a:blip r:embed="rId6"/>
            <a:srcRect l="1110" r="61736"/>
            <a:stretch>
              <a:fillRect/>
            </a:stretch>
          </p:blipFill>
          <p:spPr>
            <a:xfrm>
              <a:off x="0" y="0"/>
              <a:ext cx="7160370" cy="11973359"/>
            </a:xfrm>
            <a:prstGeom prst="rect">
              <a:avLst/>
            </a:prstGeom>
          </p:spPr>
        </p:pic>
      </p:grpSp>
      <p:sp>
        <p:nvSpPr>
          <p:cNvPr id="16" name="TextBox 16"/>
          <p:cNvSpPr txBox="1"/>
          <p:nvPr/>
        </p:nvSpPr>
        <p:spPr>
          <a:xfrm>
            <a:off x="15801239" y="9589755"/>
            <a:ext cx="973098"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Canva Sans 1 Bold"/>
              </a:rPr>
              <a:t>Page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extBox 2"/>
          <p:cNvSpPr txBox="1"/>
          <p:nvPr/>
        </p:nvSpPr>
        <p:spPr>
          <a:xfrm>
            <a:off x="1028700" y="1345368"/>
            <a:ext cx="10305188" cy="8534400"/>
          </a:xfrm>
          <a:prstGeom prst="rect">
            <a:avLst/>
          </a:prstGeom>
        </p:spPr>
        <p:txBody>
          <a:bodyPr lIns="0" tIns="0" rIns="0" bIns="0" rtlCol="0" anchor="t">
            <a:spAutoFit/>
          </a:bodyPr>
          <a:lstStyle/>
          <a:p>
            <a:pPr algn="just">
              <a:lnSpc>
                <a:spcPts val="4200"/>
              </a:lnSpc>
            </a:pPr>
            <a:r>
              <a:rPr lang="en-US" sz="3000">
                <a:solidFill>
                  <a:srgbClr val="000000"/>
                </a:solidFill>
                <a:latin typeface="Roboto Condensed"/>
              </a:rPr>
              <a:t>Laboratory Availability and Booking:</a:t>
            </a:r>
          </a:p>
          <a:p>
            <a:pPr algn="just">
              <a:lnSpc>
                <a:spcPts val="4200"/>
              </a:lnSpc>
            </a:pPr>
            <a:r>
              <a:rPr lang="en-US" sz="3000">
                <a:solidFill>
                  <a:srgbClr val="000000"/>
                </a:solidFill>
                <a:latin typeface="Roboto Condensed"/>
              </a:rPr>
              <a:t>DMS includes a dedicated section that showcases real-time laboratory availability, streamlining scheduling for faculty and students.</a:t>
            </a:r>
          </a:p>
          <a:p>
            <a:pPr algn="just">
              <a:lnSpc>
                <a:spcPts val="4200"/>
              </a:lnSpc>
            </a:pPr>
            <a:r>
              <a:rPr lang="en-US" sz="3000">
                <a:solidFill>
                  <a:srgbClr val="000000"/>
                </a:solidFill>
                <a:latin typeface="Roboto Condensed"/>
              </a:rPr>
              <a:t>Administrators can efficiently manage and update booking options within DMS, ensuring optimal utilization of the school's facilities.</a:t>
            </a:r>
          </a:p>
          <a:p>
            <a:pPr algn="just">
              <a:lnSpc>
                <a:spcPts val="4200"/>
              </a:lnSpc>
            </a:pPr>
            <a:endParaRPr lang="en-US" sz="3000">
              <a:solidFill>
                <a:srgbClr val="000000"/>
              </a:solidFill>
              <a:latin typeface="Roboto Condensed"/>
            </a:endParaRPr>
          </a:p>
          <a:p>
            <a:pPr algn="just">
              <a:lnSpc>
                <a:spcPts val="4200"/>
              </a:lnSpc>
            </a:pPr>
            <a:r>
              <a:rPr lang="en-US" sz="3000">
                <a:solidFill>
                  <a:srgbClr val="000000"/>
                </a:solidFill>
                <a:latin typeface="Roboto Condensed"/>
              </a:rPr>
              <a:t>Customizable Dashboard:</a:t>
            </a:r>
          </a:p>
          <a:p>
            <a:pPr algn="just">
              <a:lnSpc>
                <a:spcPts val="4200"/>
              </a:lnSpc>
            </a:pPr>
            <a:r>
              <a:rPr lang="en-US" sz="3000">
                <a:solidFill>
                  <a:srgbClr val="000000"/>
                </a:solidFill>
                <a:latin typeface="Roboto Condensed"/>
              </a:rPr>
              <a:t>DMS offers a user-friendly, customizable dashboard where administrators can personalize the displayed information and statistics.</a:t>
            </a:r>
          </a:p>
          <a:p>
            <a:pPr algn="just">
              <a:lnSpc>
                <a:spcPts val="4200"/>
              </a:lnSpc>
            </a:pPr>
            <a:r>
              <a:rPr lang="en-US" sz="3000">
                <a:solidFill>
                  <a:srgbClr val="000000"/>
                </a:solidFill>
                <a:latin typeface="Roboto Condensed"/>
              </a:rPr>
              <a:t>Users can select relevant widgets and arrange them based on their preferences, enhancing the user experience.</a:t>
            </a:r>
          </a:p>
          <a:p>
            <a:pPr algn="just">
              <a:lnSpc>
                <a:spcPts val="4200"/>
              </a:lnSpc>
            </a:pPr>
            <a:endParaRPr lang="en-US" sz="3000">
              <a:solidFill>
                <a:srgbClr val="000000"/>
              </a:solidFill>
              <a:latin typeface="Roboto Condensed"/>
            </a:endParaRPr>
          </a:p>
          <a:p>
            <a:pPr algn="just">
              <a:lnSpc>
                <a:spcPts val="4200"/>
              </a:lnSpc>
            </a:pPr>
            <a:endParaRPr lang="en-US" sz="3000">
              <a:solidFill>
                <a:srgbClr val="000000"/>
              </a:solidFill>
              <a:latin typeface="Roboto Condensed"/>
            </a:endParaRPr>
          </a:p>
          <a:p>
            <a:pPr algn="just">
              <a:lnSpc>
                <a:spcPts val="4200"/>
              </a:lnSpc>
            </a:pPr>
            <a:endParaRPr lang="en-US" sz="3000">
              <a:solidFill>
                <a:srgbClr val="000000"/>
              </a:solidFill>
              <a:latin typeface="Roboto Condensed"/>
            </a:endParaRPr>
          </a:p>
        </p:txBody>
      </p:sp>
      <p:grpSp>
        <p:nvGrpSpPr>
          <p:cNvPr id="3" name="Group 3"/>
          <p:cNvGrpSpPr/>
          <p:nvPr/>
        </p:nvGrpSpPr>
        <p:grpSpPr>
          <a:xfrm rot="5400000">
            <a:off x="14787204" y="5677616"/>
            <a:ext cx="5660507" cy="610196"/>
            <a:chOff x="0" y="0"/>
            <a:chExt cx="7447174" cy="802796"/>
          </a:xfrm>
        </p:grpSpPr>
        <p:sp>
          <p:nvSpPr>
            <p:cNvPr id="4" name="Freeform 4"/>
            <p:cNvSpPr/>
            <p:nvPr/>
          </p:nvSpPr>
          <p:spPr>
            <a:xfrm>
              <a:off x="0" y="0"/>
              <a:ext cx="7447174" cy="802796"/>
            </a:xfrm>
            <a:custGeom>
              <a:avLst/>
              <a:gdLst/>
              <a:ahLst/>
              <a:cxnLst/>
              <a:rect l="l" t="t" r="r" b="b"/>
              <a:pathLst>
                <a:path w="7447174" h="802796">
                  <a:moveTo>
                    <a:pt x="7243974" y="0"/>
                  </a:moveTo>
                  <a:lnTo>
                    <a:pt x="0" y="0"/>
                  </a:lnTo>
                  <a:lnTo>
                    <a:pt x="203200" y="802796"/>
                  </a:lnTo>
                  <a:lnTo>
                    <a:pt x="7447174" y="802796"/>
                  </a:lnTo>
                  <a:lnTo>
                    <a:pt x="7243974" y="0"/>
                  </a:lnTo>
                  <a:close/>
                </a:path>
              </a:pathLst>
            </a:custGeom>
            <a:solidFill>
              <a:srgbClr val="F97316"/>
            </a:solidFill>
          </p:spPr>
        </p:sp>
        <p:sp>
          <p:nvSpPr>
            <p:cNvPr id="5" name="TextBox 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5400000">
            <a:off x="11619913" y="-8432465"/>
            <a:ext cx="16912758" cy="5633984"/>
            <a:chOff x="0" y="0"/>
            <a:chExt cx="2409929" cy="802796"/>
          </a:xfrm>
        </p:grpSpPr>
        <p:sp>
          <p:nvSpPr>
            <p:cNvPr id="7" name="Freeform 7"/>
            <p:cNvSpPr/>
            <p:nvPr/>
          </p:nvSpPr>
          <p:spPr>
            <a:xfrm>
              <a:off x="0" y="0"/>
              <a:ext cx="2409929" cy="802796"/>
            </a:xfrm>
            <a:custGeom>
              <a:avLst/>
              <a:gdLst/>
              <a:ahLst/>
              <a:cxnLst/>
              <a:rect l="l" t="t" r="r" b="b"/>
              <a:pathLst>
                <a:path w="2409929" h="802796">
                  <a:moveTo>
                    <a:pt x="2206729" y="0"/>
                  </a:moveTo>
                  <a:lnTo>
                    <a:pt x="0" y="0"/>
                  </a:lnTo>
                  <a:lnTo>
                    <a:pt x="203200" y="802796"/>
                  </a:lnTo>
                  <a:lnTo>
                    <a:pt x="2409929" y="802796"/>
                  </a:lnTo>
                  <a:lnTo>
                    <a:pt x="2206729" y="0"/>
                  </a:lnTo>
                  <a:close/>
                </a:path>
              </a:pathLst>
            </a:custGeom>
            <a:solidFill>
              <a:srgbClr val="000000"/>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6807212" y="8290279"/>
            <a:ext cx="6538159" cy="5633984"/>
            <a:chOff x="0" y="0"/>
            <a:chExt cx="931634" cy="802796"/>
          </a:xfrm>
        </p:grpSpPr>
        <p:sp>
          <p:nvSpPr>
            <p:cNvPr id="10" name="Freeform 10"/>
            <p:cNvSpPr/>
            <p:nvPr/>
          </p:nvSpPr>
          <p:spPr>
            <a:xfrm>
              <a:off x="0" y="0"/>
              <a:ext cx="931634" cy="802796"/>
            </a:xfrm>
            <a:custGeom>
              <a:avLst/>
              <a:gdLst/>
              <a:ahLst/>
              <a:cxnLst/>
              <a:rect l="l" t="t" r="r" b="b"/>
              <a:pathLst>
                <a:path w="931634" h="802796">
                  <a:moveTo>
                    <a:pt x="728434" y="0"/>
                  </a:moveTo>
                  <a:lnTo>
                    <a:pt x="0" y="0"/>
                  </a:lnTo>
                  <a:lnTo>
                    <a:pt x="203200" y="802796"/>
                  </a:lnTo>
                  <a:lnTo>
                    <a:pt x="931634" y="802796"/>
                  </a:lnTo>
                  <a:lnTo>
                    <a:pt x="728434" y="0"/>
                  </a:lnTo>
                  <a:close/>
                </a:path>
              </a:pathLst>
            </a:custGeom>
            <a:solidFill>
              <a:srgbClr val="000000"/>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028700" y="767519"/>
            <a:ext cx="3991351" cy="419092"/>
          </a:xfrm>
          <a:custGeom>
            <a:avLst/>
            <a:gdLst/>
            <a:ahLst/>
            <a:cxnLst/>
            <a:rect l="l" t="t" r="r" b="b"/>
            <a:pathLst>
              <a:path w="3991351" h="419092">
                <a:moveTo>
                  <a:pt x="0" y="0"/>
                </a:moveTo>
                <a:lnTo>
                  <a:pt x="3991351" y="0"/>
                </a:lnTo>
                <a:lnTo>
                  <a:pt x="3991351" y="419092"/>
                </a:lnTo>
                <a:lnTo>
                  <a:pt x="0" y="4190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flipH="1">
            <a:off x="0" y="9258300"/>
            <a:ext cx="11195301" cy="1455389"/>
          </a:xfrm>
          <a:custGeom>
            <a:avLst/>
            <a:gdLst/>
            <a:ahLst/>
            <a:cxnLst/>
            <a:rect l="l" t="t" r="r" b="b"/>
            <a:pathLst>
              <a:path w="11195301" h="1455389">
                <a:moveTo>
                  <a:pt x="11195301" y="0"/>
                </a:moveTo>
                <a:lnTo>
                  <a:pt x="0" y="0"/>
                </a:lnTo>
                <a:lnTo>
                  <a:pt x="0" y="1455389"/>
                </a:lnTo>
                <a:lnTo>
                  <a:pt x="11195301" y="1455389"/>
                </a:lnTo>
                <a:lnTo>
                  <a:pt x="11195301"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4" name="Group 14"/>
          <p:cNvGrpSpPr/>
          <p:nvPr/>
        </p:nvGrpSpPr>
        <p:grpSpPr>
          <a:xfrm>
            <a:off x="11610113" y="472545"/>
            <a:ext cx="5370277" cy="8980020"/>
            <a:chOff x="0" y="0"/>
            <a:chExt cx="7160370" cy="11973359"/>
          </a:xfrm>
        </p:grpSpPr>
        <p:pic>
          <p:nvPicPr>
            <p:cNvPr id="15" name="Picture 15"/>
            <p:cNvPicPr>
              <a:picLocks noChangeAspect="1"/>
            </p:cNvPicPr>
            <p:nvPr/>
          </p:nvPicPr>
          <p:blipFill>
            <a:blip r:embed="rId6"/>
            <a:srcRect l="1110" r="61736"/>
            <a:stretch>
              <a:fillRect/>
            </a:stretch>
          </p:blipFill>
          <p:spPr>
            <a:xfrm>
              <a:off x="0" y="0"/>
              <a:ext cx="7160370" cy="11973359"/>
            </a:xfrm>
            <a:prstGeom prst="rect">
              <a:avLst/>
            </a:prstGeom>
          </p:spPr>
        </p:pic>
      </p:grpSp>
      <p:sp>
        <p:nvSpPr>
          <p:cNvPr id="16" name="TextBox 16"/>
          <p:cNvSpPr txBox="1"/>
          <p:nvPr/>
        </p:nvSpPr>
        <p:spPr>
          <a:xfrm>
            <a:off x="15796476" y="9589755"/>
            <a:ext cx="982623"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Canva Sans 1 Bold"/>
              </a:rPr>
              <a:t>Page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extBox 2"/>
          <p:cNvSpPr txBox="1"/>
          <p:nvPr/>
        </p:nvSpPr>
        <p:spPr>
          <a:xfrm>
            <a:off x="1028700" y="1345368"/>
            <a:ext cx="10305188" cy="5334000"/>
          </a:xfrm>
          <a:prstGeom prst="rect">
            <a:avLst/>
          </a:prstGeom>
        </p:spPr>
        <p:txBody>
          <a:bodyPr lIns="0" tIns="0" rIns="0" bIns="0" rtlCol="0" anchor="t">
            <a:spAutoFit/>
          </a:bodyPr>
          <a:lstStyle/>
          <a:p>
            <a:pPr algn="just">
              <a:lnSpc>
                <a:spcPts val="4200"/>
              </a:lnSpc>
            </a:pPr>
            <a:r>
              <a:rPr lang="en-US" sz="3000">
                <a:solidFill>
                  <a:srgbClr val="000000"/>
                </a:solidFill>
                <a:latin typeface="Roboto Condensed"/>
              </a:rPr>
              <a:t>With the Device Management System (DMS), we offer Yapahuwa Maha Vidyalaya a comprehensive solution to optimize their network management processes. By providing efficient device tracking, timely fault detection, streamlined communication with technicians, comprehensive device repair history, a customizable dashboard, and real-time data visualization, DMS empowers the school administration to enhance device uptime, improve network efficiency, and make informed decisions. Furthermore, DMS's scalability ensures it can support the school's future growth, making it a valuable tool for Yapahuwa Maha Vidyalaya's ongoing success.</a:t>
            </a:r>
          </a:p>
        </p:txBody>
      </p:sp>
      <p:grpSp>
        <p:nvGrpSpPr>
          <p:cNvPr id="3" name="Group 3"/>
          <p:cNvGrpSpPr/>
          <p:nvPr/>
        </p:nvGrpSpPr>
        <p:grpSpPr>
          <a:xfrm rot="5400000">
            <a:off x="14787204" y="5677616"/>
            <a:ext cx="5660507" cy="610196"/>
            <a:chOff x="0" y="0"/>
            <a:chExt cx="7447174" cy="802796"/>
          </a:xfrm>
        </p:grpSpPr>
        <p:sp>
          <p:nvSpPr>
            <p:cNvPr id="4" name="Freeform 4"/>
            <p:cNvSpPr/>
            <p:nvPr/>
          </p:nvSpPr>
          <p:spPr>
            <a:xfrm>
              <a:off x="0" y="0"/>
              <a:ext cx="7447174" cy="802796"/>
            </a:xfrm>
            <a:custGeom>
              <a:avLst/>
              <a:gdLst/>
              <a:ahLst/>
              <a:cxnLst/>
              <a:rect l="l" t="t" r="r" b="b"/>
              <a:pathLst>
                <a:path w="7447174" h="802796">
                  <a:moveTo>
                    <a:pt x="7243974" y="0"/>
                  </a:moveTo>
                  <a:lnTo>
                    <a:pt x="0" y="0"/>
                  </a:lnTo>
                  <a:lnTo>
                    <a:pt x="203200" y="802796"/>
                  </a:lnTo>
                  <a:lnTo>
                    <a:pt x="7447174" y="802796"/>
                  </a:lnTo>
                  <a:lnTo>
                    <a:pt x="7243974" y="0"/>
                  </a:lnTo>
                  <a:close/>
                </a:path>
              </a:pathLst>
            </a:custGeom>
            <a:solidFill>
              <a:srgbClr val="F97316"/>
            </a:solidFill>
          </p:spPr>
        </p:sp>
        <p:sp>
          <p:nvSpPr>
            <p:cNvPr id="5" name="TextBox 5"/>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5400000">
            <a:off x="11619913" y="-8432465"/>
            <a:ext cx="16912758" cy="5633984"/>
            <a:chOff x="0" y="0"/>
            <a:chExt cx="2409929" cy="802796"/>
          </a:xfrm>
        </p:grpSpPr>
        <p:sp>
          <p:nvSpPr>
            <p:cNvPr id="7" name="Freeform 7"/>
            <p:cNvSpPr/>
            <p:nvPr/>
          </p:nvSpPr>
          <p:spPr>
            <a:xfrm>
              <a:off x="0" y="0"/>
              <a:ext cx="2409929" cy="802796"/>
            </a:xfrm>
            <a:custGeom>
              <a:avLst/>
              <a:gdLst/>
              <a:ahLst/>
              <a:cxnLst/>
              <a:rect l="l" t="t" r="r" b="b"/>
              <a:pathLst>
                <a:path w="2409929" h="802796">
                  <a:moveTo>
                    <a:pt x="2206729" y="0"/>
                  </a:moveTo>
                  <a:lnTo>
                    <a:pt x="0" y="0"/>
                  </a:lnTo>
                  <a:lnTo>
                    <a:pt x="203200" y="802796"/>
                  </a:lnTo>
                  <a:lnTo>
                    <a:pt x="2409929" y="802796"/>
                  </a:lnTo>
                  <a:lnTo>
                    <a:pt x="2206729" y="0"/>
                  </a:lnTo>
                  <a:close/>
                </a:path>
              </a:pathLst>
            </a:custGeom>
            <a:solidFill>
              <a:srgbClr val="000000"/>
            </a:solidFill>
          </p:spPr>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5400000">
            <a:off x="17508252" y="8290280"/>
            <a:ext cx="6538159" cy="5633984"/>
            <a:chOff x="0" y="0"/>
            <a:chExt cx="931634" cy="802796"/>
          </a:xfrm>
        </p:grpSpPr>
        <p:sp>
          <p:nvSpPr>
            <p:cNvPr id="10" name="Freeform 10"/>
            <p:cNvSpPr/>
            <p:nvPr/>
          </p:nvSpPr>
          <p:spPr>
            <a:xfrm>
              <a:off x="0" y="0"/>
              <a:ext cx="931634" cy="802796"/>
            </a:xfrm>
            <a:custGeom>
              <a:avLst/>
              <a:gdLst/>
              <a:ahLst/>
              <a:cxnLst/>
              <a:rect l="l" t="t" r="r" b="b"/>
              <a:pathLst>
                <a:path w="931634" h="802796">
                  <a:moveTo>
                    <a:pt x="728434" y="0"/>
                  </a:moveTo>
                  <a:lnTo>
                    <a:pt x="0" y="0"/>
                  </a:lnTo>
                  <a:lnTo>
                    <a:pt x="203200" y="802796"/>
                  </a:lnTo>
                  <a:lnTo>
                    <a:pt x="931634" y="802796"/>
                  </a:lnTo>
                  <a:lnTo>
                    <a:pt x="728434" y="0"/>
                  </a:lnTo>
                  <a:close/>
                </a:path>
              </a:pathLst>
            </a:custGeom>
            <a:solidFill>
              <a:srgbClr val="000000"/>
            </a:solidFill>
          </p:spPr>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028700" y="767519"/>
            <a:ext cx="3991351" cy="419092"/>
          </a:xfrm>
          <a:custGeom>
            <a:avLst/>
            <a:gdLst/>
            <a:ahLst/>
            <a:cxnLst/>
            <a:rect l="l" t="t" r="r" b="b"/>
            <a:pathLst>
              <a:path w="3991351" h="419092">
                <a:moveTo>
                  <a:pt x="0" y="0"/>
                </a:moveTo>
                <a:lnTo>
                  <a:pt x="3991351" y="0"/>
                </a:lnTo>
                <a:lnTo>
                  <a:pt x="3991351" y="419092"/>
                </a:lnTo>
                <a:lnTo>
                  <a:pt x="0" y="4190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flipH="1">
            <a:off x="0" y="9258300"/>
            <a:ext cx="11195301" cy="1455389"/>
          </a:xfrm>
          <a:custGeom>
            <a:avLst/>
            <a:gdLst/>
            <a:ahLst/>
            <a:cxnLst/>
            <a:rect l="l" t="t" r="r" b="b"/>
            <a:pathLst>
              <a:path w="11195301" h="1455389">
                <a:moveTo>
                  <a:pt x="11195301" y="0"/>
                </a:moveTo>
                <a:lnTo>
                  <a:pt x="0" y="0"/>
                </a:lnTo>
                <a:lnTo>
                  <a:pt x="0" y="1455389"/>
                </a:lnTo>
                <a:lnTo>
                  <a:pt x="11195301" y="1455389"/>
                </a:lnTo>
                <a:lnTo>
                  <a:pt x="11195301"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4" name="Group 14"/>
          <p:cNvGrpSpPr/>
          <p:nvPr/>
        </p:nvGrpSpPr>
        <p:grpSpPr>
          <a:xfrm>
            <a:off x="11610113" y="472545"/>
            <a:ext cx="5370277" cy="8980020"/>
            <a:chOff x="0" y="0"/>
            <a:chExt cx="7160370" cy="11973359"/>
          </a:xfrm>
        </p:grpSpPr>
        <p:pic>
          <p:nvPicPr>
            <p:cNvPr id="15" name="Picture 15"/>
            <p:cNvPicPr>
              <a:picLocks noChangeAspect="1"/>
            </p:cNvPicPr>
            <p:nvPr/>
          </p:nvPicPr>
          <p:blipFill>
            <a:blip r:embed="rId6"/>
            <a:srcRect l="1110" r="61736"/>
            <a:stretch>
              <a:fillRect/>
            </a:stretch>
          </p:blipFill>
          <p:spPr>
            <a:xfrm>
              <a:off x="0" y="0"/>
              <a:ext cx="7160370" cy="11973359"/>
            </a:xfrm>
            <a:prstGeom prst="rect">
              <a:avLst/>
            </a:prstGeom>
          </p:spPr>
        </p:pic>
      </p:grpSp>
      <p:sp>
        <p:nvSpPr>
          <p:cNvPr id="16" name="TextBox 16"/>
          <p:cNvSpPr txBox="1"/>
          <p:nvPr/>
        </p:nvSpPr>
        <p:spPr>
          <a:xfrm>
            <a:off x="15605066" y="9589754"/>
            <a:ext cx="1235133" cy="406458"/>
          </a:xfrm>
          <a:prstGeom prst="rect">
            <a:avLst/>
          </a:prstGeom>
        </p:spPr>
        <p:txBody>
          <a:bodyPr wrap="square" lIns="0" tIns="0" rIns="0" bIns="0" rtlCol="0" anchor="t">
            <a:spAutoFit/>
          </a:bodyPr>
          <a:lstStyle/>
          <a:p>
            <a:pPr algn="ctr">
              <a:lnSpc>
                <a:spcPts val="3359"/>
              </a:lnSpc>
              <a:spcBef>
                <a:spcPct val="0"/>
              </a:spcBef>
            </a:pPr>
            <a:r>
              <a:rPr lang="en-US" sz="2400" dirty="0">
                <a:solidFill>
                  <a:srgbClr val="000000"/>
                </a:solidFill>
                <a:latin typeface="Canva Sans 1 Bold"/>
              </a:rPr>
              <a:t>Page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2510" y="2762584"/>
            <a:ext cx="3835081" cy="3835081"/>
            <a:chOff x="0" y="0"/>
            <a:chExt cx="812800" cy="812800"/>
          </a:xfrm>
        </p:grpSpPr>
        <p:sp>
          <p:nvSpPr>
            <p:cNvPr id="3" name="Freeform 3"/>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a:ln w="123825">
              <a:solidFill>
                <a:srgbClr val="F97316"/>
              </a:solidFill>
            </a:ln>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5" name="Group 5"/>
          <p:cNvGrpSpPr>
            <a:grpSpLocks noChangeAspect="1"/>
          </p:cNvGrpSpPr>
          <p:nvPr/>
        </p:nvGrpSpPr>
        <p:grpSpPr>
          <a:xfrm>
            <a:off x="1546224" y="3066304"/>
            <a:ext cx="3227654" cy="322764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631" r="-2631"/>
              </a:stretch>
            </a:blipFill>
          </p:spPr>
        </p:sp>
      </p:grpSp>
      <p:grpSp>
        <p:nvGrpSpPr>
          <p:cNvPr id="7" name="Group 7"/>
          <p:cNvGrpSpPr/>
          <p:nvPr/>
        </p:nvGrpSpPr>
        <p:grpSpPr>
          <a:xfrm>
            <a:off x="5110831" y="878824"/>
            <a:ext cx="8066339" cy="1058576"/>
            <a:chOff x="0" y="0"/>
            <a:chExt cx="4645144" cy="609600"/>
          </a:xfrm>
        </p:grpSpPr>
        <p:sp>
          <p:nvSpPr>
            <p:cNvPr id="8" name="Freeform 8"/>
            <p:cNvSpPr/>
            <p:nvPr/>
          </p:nvSpPr>
          <p:spPr>
            <a:xfrm>
              <a:off x="0" y="0"/>
              <a:ext cx="4645144" cy="609600"/>
            </a:xfrm>
            <a:custGeom>
              <a:avLst/>
              <a:gdLst/>
              <a:ahLst/>
              <a:cxnLst/>
              <a:rect l="l" t="t" r="r" b="b"/>
              <a:pathLst>
                <a:path w="4645144" h="609600">
                  <a:moveTo>
                    <a:pt x="203200" y="609600"/>
                  </a:moveTo>
                  <a:lnTo>
                    <a:pt x="4441944" y="609600"/>
                  </a:lnTo>
                  <a:lnTo>
                    <a:pt x="4645144" y="0"/>
                  </a:lnTo>
                  <a:lnTo>
                    <a:pt x="0" y="0"/>
                  </a:lnTo>
                  <a:lnTo>
                    <a:pt x="203200" y="609600"/>
                  </a:lnTo>
                  <a:close/>
                </a:path>
              </a:pathLst>
            </a:custGeom>
            <a:solidFill>
              <a:srgbClr val="F97316"/>
            </a:solidFill>
          </p:spPr>
        </p:sp>
        <p:sp>
          <p:nvSpPr>
            <p:cNvPr id="9" name="TextBox 9"/>
            <p:cNvSpPr txBox="1"/>
            <p:nvPr/>
          </p:nvSpPr>
          <p:spPr>
            <a:xfrm>
              <a:off x="127000" y="-38100"/>
              <a:ext cx="558800" cy="6477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5581029" y="878824"/>
            <a:ext cx="7125942" cy="1058576"/>
            <a:chOff x="0" y="0"/>
            <a:chExt cx="4103600" cy="609600"/>
          </a:xfrm>
        </p:grpSpPr>
        <p:sp>
          <p:nvSpPr>
            <p:cNvPr id="11" name="Freeform 11"/>
            <p:cNvSpPr/>
            <p:nvPr/>
          </p:nvSpPr>
          <p:spPr>
            <a:xfrm>
              <a:off x="0" y="0"/>
              <a:ext cx="4103600" cy="609600"/>
            </a:xfrm>
            <a:custGeom>
              <a:avLst/>
              <a:gdLst/>
              <a:ahLst/>
              <a:cxnLst/>
              <a:rect l="l" t="t" r="r" b="b"/>
              <a:pathLst>
                <a:path w="4103600" h="609600">
                  <a:moveTo>
                    <a:pt x="203200" y="609600"/>
                  </a:moveTo>
                  <a:lnTo>
                    <a:pt x="3900400" y="609600"/>
                  </a:lnTo>
                  <a:lnTo>
                    <a:pt x="4103600" y="0"/>
                  </a:lnTo>
                  <a:lnTo>
                    <a:pt x="0" y="0"/>
                  </a:lnTo>
                  <a:lnTo>
                    <a:pt x="203200" y="609600"/>
                  </a:lnTo>
                  <a:close/>
                </a:path>
              </a:pathLst>
            </a:custGeom>
            <a:solidFill>
              <a:srgbClr val="000000"/>
            </a:solidFill>
          </p:spPr>
        </p:sp>
        <p:sp>
          <p:nvSpPr>
            <p:cNvPr id="12" name="TextBox 12"/>
            <p:cNvSpPr txBox="1"/>
            <p:nvPr/>
          </p:nvSpPr>
          <p:spPr>
            <a:xfrm>
              <a:off x="127000" y="-38100"/>
              <a:ext cx="558800" cy="647700"/>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5825447" y="9061381"/>
            <a:ext cx="7315200" cy="1490472"/>
          </a:xfrm>
          <a:custGeom>
            <a:avLst/>
            <a:gdLst/>
            <a:ahLst/>
            <a:cxnLst/>
            <a:rect l="l" t="t" r="r" b="b"/>
            <a:pathLst>
              <a:path w="7315200" h="1490472">
                <a:moveTo>
                  <a:pt x="0" y="0"/>
                </a:moveTo>
                <a:lnTo>
                  <a:pt x="7315200" y="0"/>
                </a:lnTo>
                <a:lnTo>
                  <a:pt x="7315200" y="1490472"/>
                </a:lnTo>
                <a:lnTo>
                  <a:pt x="0" y="1490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flipH="1">
            <a:off x="-4849166" y="9061381"/>
            <a:ext cx="7315200" cy="1490472"/>
          </a:xfrm>
          <a:custGeom>
            <a:avLst/>
            <a:gdLst/>
            <a:ahLst/>
            <a:cxnLst/>
            <a:rect l="l" t="t" r="r" b="b"/>
            <a:pathLst>
              <a:path w="7315200" h="1490472">
                <a:moveTo>
                  <a:pt x="7315200" y="0"/>
                </a:moveTo>
                <a:lnTo>
                  <a:pt x="0" y="0"/>
                </a:lnTo>
                <a:lnTo>
                  <a:pt x="0" y="1490472"/>
                </a:lnTo>
                <a:lnTo>
                  <a:pt x="7315200" y="1490472"/>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oup 15"/>
          <p:cNvGrpSpPr/>
          <p:nvPr/>
        </p:nvGrpSpPr>
        <p:grpSpPr>
          <a:xfrm>
            <a:off x="7091902" y="2762584"/>
            <a:ext cx="3835081" cy="3835081"/>
            <a:chOff x="0" y="0"/>
            <a:chExt cx="812800" cy="812800"/>
          </a:xfrm>
        </p:grpSpPr>
        <p:sp>
          <p:nvSpPr>
            <p:cNvPr id="16" name="Freeform 16"/>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a:ln w="123825">
              <a:solidFill>
                <a:srgbClr val="F97316"/>
              </a:solidFill>
            </a:ln>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a:grpSpLocks noChangeAspect="1"/>
          </p:cNvGrpSpPr>
          <p:nvPr/>
        </p:nvGrpSpPr>
        <p:grpSpPr>
          <a:xfrm>
            <a:off x="7395616" y="3066304"/>
            <a:ext cx="3227654" cy="3227641"/>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t="-1460" b="-1460"/>
              </a:stretch>
            </a:blipFill>
          </p:spPr>
        </p:sp>
      </p:grpSp>
      <p:grpSp>
        <p:nvGrpSpPr>
          <p:cNvPr id="20" name="Group 20"/>
          <p:cNvGrpSpPr/>
          <p:nvPr/>
        </p:nvGrpSpPr>
        <p:grpSpPr>
          <a:xfrm>
            <a:off x="12940411" y="2762584"/>
            <a:ext cx="3835081" cy="3835081"/>
            <a:chOff x="0" y="0"/>
            <a:chExt cx="812800" cy="812800"/>
          </a:xfrm>
        </p:grpSpPr>
        <p:sp>
          <p:nvSpPr>
            <p:cNvPr id="21" name="Freeform 21"/>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solidFill>
            <a:ln w="123825">
              <a:solidFill>
                <a:srgbClr val="F97316"/>
              </a:solidFill>
            </a:ln>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a:grpSpLocks noChangeAspect="1"/>
          </p:cNvGrpSpPr>
          <p:nvPr/>
        </p:nvGrpSpPr>
        <p:grpSpPr>
          <a:xfrm>
            <a:off x="13244125" y="3066304"/>
            <a:ext cx="3227654" cy="3227641"/>
            <a:chOff x="0" y="0"/>
            <a:chExt cx="6350000" cy="6349975"/>
          </a:xfrm>
        </p:grpSpPr>
        <p:sp>
          <p:nvSpPr>
            <p:cNvPr id="24" name="Freeform 2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358" r="-358"/>
              </a:stretch>
            </a:blipFill>
          </p:spPr>
        </p:sp>
      </p:grpSp>
      <p:sp>
        <p:nvSpPr>
          <p:cNvPr id="25" name="TextBox 25"/>
          <p:cNvSpPr txBox="1"/>
          <p:nvPr/>
        </p:nvSpPr>
        <p:spPr>
          <a:xfrm>
            <a:off x="603716" y="6724623"/>
            <a:ext cx="5381784" cy="2190750"/>
          </a:xfrm>
          <a:prstGeom prst="rect">
            <a:avLst/>
          </a:prstGeom>
        </p:spPr>
        <p:txBody>
          <a:bodyPr lIns="0" tIns="0" rIns="0" bIns="0" rtlCol="0" anchor="t">
            <a:spAutoFit/>
          </a:bodyPr>
          <a:lstStyle/>
          <a:p>
            <a:pPr algn="ctr">
              <a:lnSpc>
                <a:spcPts val="2879"/>
              </a:lnSpc>
            </a:pPr>
            <a:r>
              <a:rPr lang="en-US" sz="2400">
                <a:solidFill>
                  <a:srgbClr val="000000"/>
                </a:solidFill>
                <a:latin typeface="Poppins Bold"/>
              </a:rPr>
              <a:t>Pasan Kavinda Abeysekara</a:t>
            </a:r>
            <a:r>
              <a:rPr lang="en-US" sz="2400">
                <a:solidFill>
                  <a:srgbClr val="000000"/>
                </a:solidFill>
                <a:latin typeface="Poppins"/>
              </a:rPr>
              <a:t> </a:t>
            </a:r>
            <a:r>
              <a:rPr lang="en-US" sz="2400" u="sng">
                <a:solidFill>
                  <a:srgbClr val="000000"/>
                </a:solidFill>
                <a:latin typeface="Poppins"/>
                <a:hlinkClick r:id="rId7" tooltip="mailto:pasankavindaabey@gmail.com"/>
              </a:rPr>
              <a:t>pasankavindaabey@gmail.com</a:t>
            </a:r>
            <a:r>
              <a:rPr lang="en-US" sz="2400">
                <a:solidFill>
                  <a:srgbClr val="000000"/>
                </a:solidFill>
                <a:latin typeface="Poppins"/>
              </a:rPr>
              <a:t> </a:t>
            </a:r>
            <a:r>
              <a:rPr lang="en-US" sz="2400" u="sng">
                <a:solidFill>
                  <a:srgbClr val="000000"/>
                </a:solidFill>
                <a:latin typeface="Poppins"/>
                <a:hlinkClick r:id="rId8" tooltip="https://lk.linkedin.com/in/pasan-kavinda"/>
              </a:rPr>
              <a:t>https://lk.linkedin.com/in/pasan-kavinda</a:t>
            </a:r>
            <a:r>
              <a:rPr lang="en-US" sz="2400">
                <a:solidFill>
                  <a:srgbClr val="000000"/>
                </a:solidFill>
                <a:latin typeface="Poppins"/>
              </a:rPr>
              <a:t> </a:t>
            </a:r>
          </a:p>
          <a:p>
            <a:pPr algn="ctr">
              <a:lnSpc>
                <a:spcPts val="2879"/>
              </a:lnSpc>
            </a:pPr>
            <a:r>
              <a:rPr lang="en-US" sz="2400">
                <a:solidFill>
                  <a:srgbClr val="000000"/>
                </a:solidFill>
                <a:latin typeface="Poppins"/>
              </a:rPr>
              <a:t>071 900 0492 </a:t>
            </a:r>
          </a:p>
          <a:p>
            <a:pPr algn="ctr">
              <a:lnSpc>
                <a:spcPts val="2879"/>
              </a:lnSpc>
            </a:pPr>
            <a:r>
              <a:rPr lang="en-US" sz="2400">
                <a:solidFill>
                  <a:srgbClr val="000000"/>
                </a:solidFill>
                <a:latin typeface="Poppins"/>
              </a:rPr>
              <a:t>University of Ruhuna</a:t>
            </a:r>
          </a:p>
        </p:txBody>
      </p:sp>
      <p:sp>
        <p:nvSpPr>
          <p:cNvPr id="26" name="TextBox 26"/>
          <p:cNvSpPr txBox="1"/>
          <p:nvPr/>
        </p:nvSpPr>
        <p:spPr>
          <a:xfrm>
            <a:off x="5985500" y="946150"/>
            <a:ext cx="6317001" cy="800100"/>
          </a:xfrm>
          <a:prstGeom prst="rect">
            <a:avLst/>
          </a:prstGeom>
        </p:spPr>
        <p:txBody>
          <a:bodyPr lIns="0" tIns="0" rIns="0" bIns="0" rtlCol="0" anchor="t">
            <a:spAutoFit/>
          </a:bodyPr>
          <a:lstStyle/>
          <a:p>
            <a:pPr algn="ctr">
              <a:lnSpc>
                <a:spcPts val="6299"/>
              </a:lnSpc>
              <a:spcBef>
                <a:spcPct val="0"/>
              </a:spcBef>
            </a:pPr>
            <a:r>
              <a:rPr lang="en-US" sz="4499">
                <a:solidFill>
                  <a:srgbClr val="FFFFFF"/>
                </a:solidFill>
                <a:latin typeface="Poppins Bold"/>
              </a:rPr>
              <a:t>Meet Our Best Team</a:t>
            </a:r>
          </a:p>
        </p:txBody>
      </p:sp>
      <p:sp>
        <p:nvSpPr>
          <p:cNvPr id="27" name="TextBox 27"/>
          <p:cNvSpPr txBox="1"/>
          <p:nvPr/>
        </p:nvSpPr>
        <p:spPr>
          <a:xfrm>
            <a:off x="6453108" y="6724623"/>
            <a:ext cx="5381784" cy="2190750"/>
          </a:xfrm>
          <a:prstGeom prst="rect">
            <a:avLst/>
          </a:prstGeom>
        </p:spPr>
        <p:txBody>
          <a:bodyPr lIns="0" tIns="0" rIns="0" bIns="0" rtlCol="0" anchor="t">
            <a:spAutoFit/>
          </a:bodyPr>
          <a:lstStyle/>
          <a:p>
            <a:pPr algn="ctr">
              <a:lnSpc>
                <a:spcPts val="2879"/>
              </a:lnSpc>
            </a:pPr>
            <a:r>
              <a:rPr lang="en-US" sz="2400">
                <a:solidFill>
                  <a:srgbClr val="000000"/>
                </a:solidFill>
                <a:latin typeface="Poppins Bold"/>
              </a:rPr>
              <a:t>Athukoralage Uduli Taneesha</a:t>
            </a:r>
            <a:r>
              <a:rPr lang="en-US" sz="2400">
                <a:solidFill>
                  <a:srgbClr val="000000"/>
                </a:solidFill>
                <a:latin typeface="Poppins"/>
              </a:rPr>
              <a:t> </a:t>
            </a:r>
            <a:r>
              <a:rPr lang="en-US" sz="2400" u="sng">
                <a:solidFill>
                  <a:srgbClr val="000000"/>
                </a:solidFill>
                <a:latin typeface="Poppins"/>
                <a:hlinkClick r:id="rId9" tooltip="http://gmail.com"/>
              </a:rPr>
              <a:t>Iyenshi iyenshiaut@gmail.com</a:t>
            </a:r>
            <a:r>
              <a:rPr lang="en-US" sz="2400">
                <a:solidFill>
                  <a:srgbClr val="000000"/>
                </a:solidFill>
                <a:latin typeface="Poppins"/>
              </a:rPr>
              <a:t> </a:t>
            </a:r>
          </a:p>
          <a:p>
            <a:pPr algn="ctr">
              <a:lnSpc>
                <a:spcPts val="2879"/>
              </a:lnSpc>
            </a:pPr>
            <a:r>
              <a:rPr lang="en-US" sz="2400" u="sng">
                <a:solidFill>
                  <a:srgbClr val="000000"/>
                </a:solidFill>
                <a:latin typeface="Poppins"/>
                <a:hlinkClick r:id="rId10" tooltip="http://linkedin.com/in/taneesha-iyenshi"/>
              </a:rPr>
              <a:t>http://linkedin.com/in/taneesha-iyenshi </a:t>
            </a:r>
          </a:p>
          <a:p>
            <a:pPr algn="ctr">
              <a:lnSpc>
                <a:spcPts val="2879"/>
              </a:lnSpc>
            </a:pPr>
            <a:r>
              <a:rPr lang="en-US" sz="2400">
                <a:solidFill>
                  <a:srgbClr val="000000"/>
                </a:solidFill>
                <a:latin typeface="Poppins"/>
              </a:rPr>
              <a:t>076 470 9893 </a:t>
            </a:r>
          </a:p>
          <a:p>
            <a:pPr algn="ctr">
              <a:lnSpc>
                <a:spcPts val="2879"/>
              </a:lnSpc>
            </a:pPr>
            <a:r>
              <a:rPr lang="en-US" sz="2400">
                <a:solidFill>
                  <a:srgbClr val="000000"/>
                </a:solidFill>
                <a:latin typeface="Poppins"/>
              </a:rPr>
              <a:t>University of Ruhuna</a:t>
            </a:r>
          </a:p>
        </p:txBody>
      </p:sp>
      <p:sp>
        <p:nvSpPr>
          <p:cNvPr id="28" name="TextBox 28"/>
          <p:cNvSpPr txBox="1"/>
          <p:nvPr/>
        </p:nvSpPr>
        <p:spPr>
          <a:xfrm>
            <a:off x="12301617" y="6724623"/>
            <a:ext cx="5381784" cy="2552700"/>
          </a:xfrm>
          <a:prstGeom prst="rect">
            <a:avLst/>
          </a:prstGeom>
        </p:spPr>
        <p:txBody>
          <a:bodyPr lIns="0" tIns="0" rIns="0" bIns="0" rtlCol="0" anchor="t">
            <a:spAutoFit/>
          </a:bodyPr>
          <a:lstStyle/>
          <a:p>
            <a:pPr algn="ctr">
              <a:lnSpc>
                <a:spcPts val="2879"/>
              </a:lnSpc>
            </a:pPr>
            <a:r>
              <a:rPr lang="en-US" sz="2400">
                <a:solidFill>
                  <a:srgbClr val="000000"/>
                </a:solidFill>
                <a:latin typeface="Poppins Bold"/>
              </a:rPr>
              <a:t>Dampage Nawodhi Mabheesha Fernando</a:t>
            </a:r>
            <a:r>
              <a:rPr lang="en-US" sz="2400">
                <a:solidFill>
                  <a:srgbClr val="000000"/>
                </a:solidFill>
                <a:latin typeface="Poppins"/>
              </a:rPr>
              <a:t> </a:t>
            </a:r>
            <a:r>
              <a:rPr lang="en-US" sz="2400" u="sng">
                <a:solidFill>
                  <a:srgbClr val="000000"/>
                </a:solidFill>
                <a:latin typeface="Poppins"/>
                <a:hlinkClick r:id="rId11" tooltip="mailto:nawomabhee22@gmail.com"/>
              </a:rPr>
              <a:t>nawomabhee22@gmail.com</a:t>
            </a:r>
            <a:r>
              <a:rPr lang="en-US" sz="2400">
                <a:solidFill>
                  <a:srgbClr val="000000"/>
                </a:solidFill>
                <a:latin typeface="Poppins"/>
              </a:rPr>
              <a:t> </a:t>
            </a:r>
          </a:p>
          <a:p>
            <a:pPr algn="ctr">
              <a:lnSpc>
                <a:spcPts val="2879"/>
              </a:lnSpc>
            </a:pPr>
            <a:r>
              <a:rPr lang="en-US" sz="2400" u="sng">
                <a:solidFill>
                  <a:srgbClr val="000000"/>
                </a:solidFill>
                <a:latin typeface="Poppins"/>
                <a:hlinkClick r:id="rId12" tooltip="https://www.linkedin.com/in/mabheesha-fernando-761039212"/>
              </a:rPr>
              <a:t>https://linkedin.com/in/mabheesha-fernando</a:t>
            </a:r>
            <a:r>
              <a:rPr lang="en-US" sz="2400">
                <a:solidFill>
                  <a:srgbClr val="000000"/>
                </a:solidFill>
                <a:latin typeface="Poppins"/>
              </a:rPr>
              <a:t> </a:t>
            </a:r>
          </a:p>
          <a:p>
            <a:pPr algn="ctr">
              <a:lnSpc>
                <a:spcPts val="2879"/>
              </a:lnSpc>
            </a:pPr>
            <a:r>
              <a:rPr lang="en-US" sz="2400">
                <a:solidFill>
                  <a:srgbClr val="000000"/>
                </a:solidFill>
                <a:latin typeface="Poppins"/>
              </a:rPr>
              <a:t>077 534 9863 </a:t>
            </a:r>
          </a:p>
          <a:p>
            <a:pPr algn="ctr">
              <a:lnSpc>
                <a:spcPts val="2879"/>
              </a:lnSpc>
            </a:pPr>
            <a:r>
              <a:rPr lang="en-US" sz="2400">
                <a:solidFill>
                  <a:srgbClr val="000000"/>
                </a:solidFill>
                <a:latin typeface="Poppins"/>
              </a:rPr>
              <a:t>University of Ruhuna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Custom</PresentationFormat>
  <Paragraphs>45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Poppins</vt:lpstr>
      <vt:lpstr>Arial</vt:lpstr>
      <vt:lpstr>Roboto Condensed Bold</vt:lpstr>
      <vt:lpstr>Calibri</vt:lpstr>
      <vt:lpstr>Canva Sans 1 Bold</vt:lpstr>
      <vt:lpstr>Roboto Condensed</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DMS</dc:title>
  <cp:lastModifiedBy>Mabheesha Fernando</cp:lastModifiedBy>
  <cp:revision>2</cp:revision>
  <dcterms:created xsi:type="dcterms:W3CDTF">2006-08-16T00:00:00Z</dcterms:created>
  <dcterms:modified xsi:type="dcterms:W3CDTF">2023-06-17T06:21:59Z</dcterms:modified>
  <dc:identifier>DAFmDC3o6cc</dc:identifier>
</cp:coreProperties>
</file>