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Lst>
  <p:sldSz cx="18288000" cy="10287000"/>
  <p:notesSz cx="6858000" cy="9144000"/>
  <p:embeddedFontLst>
    <p:embeddedFont>
      <p:font typeface="Calibri" panose="020F0502020204030204" pitchFamily="34" charset="0"/>
      <p:regular r:id="rId6"/>
      <p:bold r:id="rId7"/>
      <p:italic r:id="rId8"/>
      <p:boldItalic r:id="rId9"/>
    </p:embeddedFont>
    <p:embeddedFont>
      <p:font typeface="Montserrat Bold" panose="020B0604020202020204" charset="0"/>
      <p:regular r:id="rId10"/>
    </p:embeddedFont>
    <p:embeddedFont>
      <p:font typeface="Poppins" panose="00000500000000000000" pitchFamily="2" charset="0"/>
      <p:regular r:id="rId11"/>
      <p:bold r:id="rId12"/>
      <p:italic r:id="rId13"/>
      <p:boldItalic r:id="rId14"/>
    </p:embeddedFont>
    <p:embeddedFont>
      <p:font typeface="Poppins ExtraBold" panose="00000900000000000000" pitchFamily="2" charset="0"/>
      <p:regular r:id="rId15"/>
      <p:bold r:id="rId16"/>
      <p:boldItalic r:id="rId17"/>
    </p:embeddedFont>
    <p:embeddedFont>
      <p:font typeface="Poppins Medium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442" y="4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font" Target="fonts/font10.fntdata"/><Relationship Id="rId10" Type="http://schemas.openxmlformats.org/officeDocument/2006/relationships/font" Target="fonts/font5.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hyperlink" Target="https://www.linkedin.com/in/taneesha-iyenshi/" TargetMode="External"/><Relationship Id="rId5" Type="http://schemas.openxmlformats.org/officeDocument/2006/relationships/hyperlink" Target="https://www.linkedin.com/in/mabheesha-fernando-761039212" TargetMode="External"/><Relationship Id="rId4" Type="http://schemas.openxmlformats.org/officeDocument/2006/relationships/hyperlink" Target="https://www.linkedin.com/in/pasan-kavinda?originalSubdomain=l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659629" y="-411887"/>
            <a:ext cx="14609902" cy="11110773"/>
            <a:chOff x="0" y="0"/>
            <a:chExt cx="918479" cy="698500"/>
          </a:xfrm>
        </p:grpSpPr>
        <p:sp>
          <p:nvSpPr>
            <p:cNvPr id="3" name="Freeform 3"/>
            <p:cNvSpPr/>
            <p:nvPr/>
          </p:nvSpPr>
          <p:spPr>
            <a:xfrm>
              <a:off x="0" y="0"/>
              <a:ext cx="918479" cy="698500"/>
            </a:xfrm>
            <a:custGeom>
              <a:avLst/>
              <a:gdLst/>
              <a:ahLst/>
              <a:cxnLst/>
              <a:rect l="l" t="t" r="r" b="b"/>
              <a:pathLst>
                <a:path w="918479" h="698500">
                  <a:moveTo>
                    <a:pt x="918479" y="349250"/>
                  </a:moveTo>
                  <a:lnTo>
                    <a:pt x="715279" y="698500"/>
                  </a:lnTo>
                  <a:lnTo>
                    <a:pt x="203200" y="698500"/>
                  </a:lnTo>
                  <a:lnTo>
                    <a:pt x="0" y="349250"/>
                  </a:lnTo>
                  <a:lnTo>
                    <a:pt x="203200" y="0"/>
                  </a:lnTo>
                  <a:lnTo>
                    <a:pt x="715279" y="0"/>
                  </a:lnTo>
                  <a:lnTo>
                    <a:pt x="918479" y="349250"/>
                  </a:lnTo>
                  <a:close/>
                </a:path>
              </a:pathLst>
            </a:custGeom>
            <a:solidFill>
              <a:srgbClr val="00456B"/>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3579305">
            <a:off x="5484414" y="989714"/>
            <a:ext cx="7506485" cy="2132429"/>
            <a:chOff x="0" y="0"/>
            <a:chExt cx="2180564" cy="619451"/>
          </a:xfrm>
        </p:grpSpPr>
        <p:sp>
          <p:nvSpPr>
            <p:cNvPr id="6" name="Freeform 6"/>
            <p:cNvSpPr/>
            <p:nvPr/>
          </p:nvSpPr>
          <p:spPr>
            <a:xfrm>
              <a:off x="0" y="0"/>
              <a:ext cx="2180564" cy="619451"/>
            </a:xfrm>
            <a:custGeom>
              <a:avLst/>
              <a:gdLst/>
              <a:ahLst/>
              <a:cxnLst/>
              <a:rect l="l" t="t" r="r" b="b"/>
              <a:pathLst>
                <a:path w="2180564" h="619451">
                  <a:moveTo>
                    <a:pt x="203200" y="0"/>
                  </a:moveTo>
                  <a:lnTo>
                    <a:pt x="2180564" y="0"/>
                  </a:lnTo>
                  <a:lnTo>
                    <a:pt x="1977364" y="619451"/>
                  </a:lnTo>
                  <a:lnTo>
                    <a:pt x="0" y="619451"/>
                  </a:lnTo>
                  <a:lnTo>
                    <a:pt x="203200" y="0"/>
                  </a:lnTo>
                  <a:close/>
                </a:path>
              </a:pathLst>
            </a:custGeom>
            <a:solidFill>
              <a:srgbClr val="F8BE29"/>
            </a:solidFill>
          </p:spPr>
        </p:sp>
        <p:sp>
          <p:nvSpPr>
            <p:cNvPr id="7" name="TextBox 7"/>
            <p:cNvSpPr txBox="1"/>
            <p:nvPr/>
          </p:nvSpPr>
          <p:spPr>
            <a:xfrm>
              <a:off x="101600" y="-66675"/>
              <a:ext cx="609600" cy="676275"/>
            </a:xfrm>
            <a:prstGeom prst="rect">
              <a:avLst/>
            </a:prstGeom>
          </p:spPr>
          <p:txBody>
            <a:bodyPr lIns="50800" tIns="50800" rIns="50800" bIns="50800" rtlCol="0" anchor="ctr"/>
            <a:lstStyle/>
            <a:p>
              <a:pPr algn="ctr">
                <a:lnSpc>
                  <a:spcPts val="3184"/>
                </a:lnSpc>
              </a:pPr>
              <a:endParaRPr/>
            </a:p>
          </p:txBody>
        </p:sp>
      </p:grpSp>
      <p:grpSp>
        <p:nvGrpSpPr>
          <p:cNvPr id="8" name="Group 8"/>
          <p:cNvGrpSpPr>
            <a:grpSpLocks noChangeAspect="1"/>
          </p:cNvGrpSpPr>
          <p:nvPr/>
        </p:nvGrpSpPr>
        <p:grpSpPr>
          <a:xfrm>
            <a:off x="-1309458" y="3018034"/>
            <a:ext cx="11670609" cy="10106221"/>
            <a:chOff x="0" y="0"/>
            <a:chExt cx="4282440" cy="3708400"/>
          </a:xfrm>
        </p:grpSpPr>
        <p:sp>
          <p:nvSpPr>
            <p:cNvPr id="9" name="Freeform 9"/>
            <p:cNvSpPr/>
            <p:nvPr/>
          </p:nvSpPr>
          <p:spPr>
            <a:xfrm flipH="1">
              <a:off x="0" y="0"/>
              <a:ext cx="4282440" cy="3708400"/>
            </a:xfrm>
            <a:custGeom>
              <a:avLst/>
              <a:gdLst/>
              <a:ahLst/>
              <a:cxnLst/>
              <a:rect l="l" t="t" r="r" b="b"/>
              <a:pathLst>
                <a:path w="4282440" h="3708400">
                  <a:moveTo>
                    <a:pt x="1070610" y="0"/>
                  </a:moveTo>
                  <a:lnTo>
                    <a:pt x="3211830" y="0"/>
                  </a:lnTo>
                  <a:lnTo>
                    <a:pt x="4282440" y="1854200"/>
                  </a:lnTo>
                  <a:lnTo>
                    <a:pt x="3211830" y="3708400"/>
                  </a:lnTo>
                  <a:lnTo>
                    <a:pt x="1070610" y="3708400"/>
                  </a:lnTo>
                  <a:lnTo>
                    <a:pt x="0" y="1854200"/>
                  </a:lnTo>
                  <a:close/>
                </a:path>
              </a:pathLst>
            </a:custGeom>
            <a:blipFill>
              <a:blip r:embed="rId2"/>
              <a:stretch>
                <a:fillRect l="-48491" t="-9598" r="-11568" b="-13548"/>
              </a:stretch>
            </a:blipFill>
          </p:spPr>
        </p:sp>
      </p:grpSp>
      <p:grpSp>
        <p:nvGrpSpPr>
          <p:cNvPr id="10" name="Group 10"/>
          <p:cNvGrpSpPr/>
          <p:nvPr/>
        </p:nvGrpSpPr>
        <p:grpSpPr>
          <a:xfrm>
            <a:off x="8867685" y="8071145"/>
            <a:ext cx="2986932" cy="2560649"/>
            <a:chOff x="0" y="0"/>
            <a:chExt cx="829597" cy="711200"/>
          </a:xfrm>
        </p:grpSpPr>
        <p:sp>
          <p:nvSpPr>
            <p:cNvPr id="11" name="Freeform 11"/>
            <p:cNvSpPr/>
            <p:nvPr/>
          </p:nvSpPr>
          <p:spPr>
            <a:xfrm>
              <a:off x="0" y="0"/>
              <a:ext cx="829597" cy="711200"/>
            </a:xfrm>
            <a:custGeom>
              <a:avLst/>
              <a:gdLst/>
              <a:ahLst/>
              <a:cxnLst/>
              <a:rect l="l" t="t" r="r" b="b"/>
              <a:pathLst>
                <a:path w="829597" h="711200">
                  <a:moveTo>
                    <a:pt x="414798" y="0"/>
                  </a:moveTo>
                  <a:lnTo>
                    <a:pt x="829597" y="711200"/>
                  </a:lnTo>
                  <a:lnTo>
                    <a:pt x="0" y="711200"/>
                  </a:lnTo>
                  <a:lnTo>
                    <a:pt x="414798" y="0"/>
                  </a:lnTo>
                  <a:close/>
                </a:path>
              </a:pathLst>
            </a:custGeom>
            <a:solidFill>
              <a:srgbClr val="F8BE29"/>
            </a:solidFill>
          </p:spPr>
        </p:sp>
        <p:sp>
          <p:nvSpPr>
            <p:cNvPr id="12" name="TextBox 12"/>
            <p:cNvSpPr txBox="1"/>
            <p:nvPr/>
          </p:nvSpPr>
          <p:spPr>
            <a:xfrm>
              <a:off x="127000" y="263525"/>
              <a:ext cx="558800" cy="396875"/>
            </a:xfrm>
            <a:prstGeom prst="rect">
              <a:avLst/>
            </a:prstGeom>
          </p:spPr>
          <p:txBody>
            <a:bodyPr lIns="50800" tIns="50800" rIns="50800" bIns="50800" rtlCol="0" anchor="ctr"/>
            <a:lstStyle/>
            <a:p>
              <a:pPr algn="ctr">
                <a:lnSpc>
                  <a:spcPts val="3184"/>
                </a:lnSpc>
              </a:pPr>
              <a:endParaRPr/>
            </a:p>
          </p:txBody>
        </p:sp>
      </p:grpSp>
      <p:grpSp>
        <p:nvGrpSpPr>
          <p:cNvPr id="13" name="Group 13"/>
          <p:cNvGrpSpPr/>
          <p:nvPr/>
        </p:nvGrpSpPr>
        <p:grpSpPr>
          <a:xfrm>
            <a:off x="713039" y="289748"/>
            <a:ext cx="2579197" cy="2728286"/>
            <a:chOff x="0" y="0"/>
            <a:chExt cx="679295" cy="718561"/>
          </a:xfrm>
        </p:grpSpPr>
        <p:sp>
          <p:nvSpPr>
            <p:cNvPr id="14" name="Freeform 14"/>
            <p:cNvSpPr/>
            <p:nvPr/>
          </p:nvSpPr>
          <p:spPr>
            <a:xfrm>
              <a:off x="0" y="0"/>
              <a:ext cx="679295" cy="718561"/>
            </a:xfrm>
            <a:custGeom>
              <a:avLst/>
              <a:gdLst/>
              <a:ahLst/>
              <a:cxnLst/>
              <a:rect l="l" t="t" r="r" b="b"/>
              <a:pathLst>
                <a:path w="679295" h="718561">
                  <a:moveTo>
                    <a:pt x="153086" y="0"/>
                  </a:moveTo>
                  <a:lnTo>
                    <a:pt x="526209" y="0"/>
                  </a:lnTo>
                  <a:cubicBezTo>
                    <a:pt x="610756" y="0"/>
                    <a:pt x="679295" y="68539"/>
                    <a:pt x="679295" y="153086"/>
                  </a:cubicBezTo>
                  <a:lnTo>
                    <a:pt x="679295" y="565475"/>
                  </a:lnTo>
                  <a:cubicBezTo>
                    <a:pt x="679295" y="606076"/>
                    <a:pt x="663166" y="645014"/>
                    <a:pt x="634457" y="673723"/>
                  </a:cubicBezTo>
                  <a:cubicBezTo>
                    <a:pt x="605748" y="702432"/>
                    <a:pt x="566810" y="718561"/>
                    <a:pt x="526209" y="718561"/>
                  </a:cubicBezTo>
                  <a:lnTo>
                    <a:pt x="153086" y="718561"/>
                  </a:lnTo>
                  <a:cubicBezTo>
                    <a:pt x="112485" y="718561"/>
                    <a:pt x="73547" y="702432"/>
                    <a:pt x="44838" y="673723"/>
                  </a:cubicBezTo>
                  <a:cubicBezTo>
                    <a:pt x="16129" y="645014"/>
                    <a:pt x="0" y="606076"/>
                    <a:pt x="0" y="565475"/>
                  </a:cubicBezTo>
                  <a:lnTo>
                    <a:pt x="0" y="153086"/>
                  </a:lnTo>
                  <a:cubicBezTo>
                    <a:pt x="0" y="112485"/>
                    <a:pt x="16129" y="73547"/>
                    <a:pt x="44838" y="44838"/>
                  </a:cubicBezTo>
                  <a:cubicBezTo>
                    <a:pt x="73547" y="16129"/>
                    <a:pt x="112485" y="0"/>
                    <a:pt x="153086" y="0"/>
                  </a:cubicBezTo>
                  <a:close/>
                </a:path>
              </a:pathLst>
            </a:custGeom>
            <a:solidFill>
              <a:srgbClr val="00456B"/>
            </a:solidFill>
          </p:spPr>
        </p:sp>
        <p:sp>
          <p:nvSpPr>
            <p:cNvPr id="15" name="TextBox 15"/>
            <p:cNvSpPr txBox="1"/>
            <p:nvPr/>
          </p:nvSpPr>
          <p:spPr>
            <a:xfrm>
              <a:off x="0" y="-66675"/>
              <a:ext cx="812800" cy="879475"/>
            </a:xfrm>
            <a:prstGeom prst="rect">
              <a:avLst/>
            </a:prstGeom>
          </p:spPr>
          <p:txBody>
            <a:bodyPr lIns="50800" tIns="50800" rIns="50800" bIns="50800" rtlCol="0" anchor="ctr"/>
            <a:lstStyle/>
            <a:p>
              <a:pPr algn="ctr">
                <a:lnSpc>
                  <a:spcPts val="3184"/>
                </a:lnSpc>
              </a:pPr>
              <a:endParaRPr/>
            </a:p>
          </p:txBody>
        </p:sp>
      </p:grpSp>
      <p:sp>
        <p:nvSpPr>
          <p:cNvPr id="16" name="Freeform 16"/>
          <p:cNvSpPr/>
          <p:nvPr/>
        </p:nvSpPr>
        <p:spPr>
          <a:xfrm>
            <a:off x="787344" y="438597"/>
            <a:ext cx="2430588" cy="2430588"/>
          </a:xfrm>
          <a:custGeom>
            <a:avLst/>
            <a:gdLst/>
            <a:ahLst/>
            <a:cxnLst/>
            <a:rect l="l" t="t" r="r" b="b"/>
            <a:pathLst>
              <a:path w="2430588" h="2430588">
                <a:moveTo>
                  <a:pt x="0" y="0"/>
                </a:moveTo>
                <a:lnTo>
                  <a:pt x="2430588" y="0"/>
                </a:lnTo>
                <a:lnTo>
                  <a:pt x="2430588" y="2430588"/>
                </a:lnTo>
                <a:lnTo>
                  <a:pt x="0" y="2430588"/>
                </a:lnTo>
                <a:lnTo>
                  <a:pt x="0" y="0"/>
                </a:lnTo>
                <a:close/>
              </a:path>
            </a:pathLst>
          </a:custGeom>
          <a:blipFill>
            <a:blip r:embed="rId3"/>
            <a:stretch>
              <a:fillRect/>
            </a:stretch>
          </a:blipFill>
        </p:spPr>
      </p:sp>
      <p:sp>
        <p:nvSpPr>
          <p:cNvPr id="17" name="Freeform 17"/>
          <p:cNvSpPr/>
          <p:nvPr/>
        </p:nvSpPr>
        <p:spPr>
          <a:xfrm>
            <a:off x="10968274" y="780030"/>
            <a:ext cx="3329168" cy="3329168"/>
          </a:xfrm>
          <a:custGeom>
            <a:avLst/>
            <a:gdLst/>
            <a:ahLst/>
            <a:cxnLst/>
            <a:rect l="l" t="t" r="r" b="b"/>
            <a:pathLst>
              <a:path w="3329168" h="3329168">
                <a:moveTo>
                  <a:pt x="0" y="0"/>
                </a:moveTo>
                <a:lnTo>
                  <a:pt x="3329168" y="0"/>
                </a:lnTo>
                <a:lnTo>
                  <a:pt x="3329168" y="3329168"/>
                </a:lnTo>
                <a:lnTo>
                  <a:pt x="0" y="3329168"/>
                </a:lnTo>
                <a:lnTo>
                  <a:pt x="0" y="0"/>
                </a:lnTo>
                <a:close/>
              </a:path>
            </a:pathLst>
          </a:custGeom>
          <a:blipFill>
            <a:blip r:embed="rId4"/>
            <a:stretch>
              <a:fillRect/>
            </a:stretch>
          </a:blipFill>
        </p:spPr>
        <p:txBody>
          <a:bodyPr/>
          <a:lstStyle/>
          <a:p>
            <a:endParaRPr lang="en-US"/>
          </a:p>
        </p:txBody>
      </p:sp>
      <p:sp>
        <p:nvSpPr>
          <p:cNvPr id="18" name="TextBox 18"/>
          <p:cNvSpPr txBox="1"/>
          <p:nvPr/>
        </p:nvSpPr>
        <p:spPr>
          <a:xfrm>
            <a:off x="11335583" y="3333932"/>
            <a:ext cx="5923717" cy="1493382"/>
          </a:xfrm>
          <a:prstGeom prst="rect">
            <a:avLst/>
          </a:prstGeom>
        </p:spPr>
        <p:txBody>
          <a:bodyPr lIns="0" tIns="0" rIns="0" bIns="0" rtlCol="0" anchor="t">
            <a:spAutoFit/>
          </a:bodyPr>
          <a:lstStyle/>
          <a:p>
            <a:pPr algn="r">
              <a:lnSpc>
                <a:spcPts val="11072"/>
              </a:lnSpc>
            </a:pPr>
            <a:r>
              <a:rPr lang="en-US" sz="9463" dirty="0">
                <a:solidFill>
                  <a:srgbClr val="FFFFFF"/>
                </a:solidFill>
                <a:latin typeface="Poppins ExtraBold"/>
              </a:rPr>
              <a:t>ELCTRAC</a:t>
            </a:r>
          </a:p>
        </p:txBody>
      </p:sp>
      <p:sp>
        <p:nvSpPr>
          <p:cNvPr id="19" name="TextBox 19"/>
          <p:cNvSpPr txBox="1"/>
          <p:nvPr/>
        </p:nvSpPr>
        <p:spPr>
          <a:xfrm>
            <a:off x="11854618" y="5673963"/>
            <a:ext cx="5699695" cy="1493382"/>
          </a:xfrm>
          <a:prstGeom prst="rect">
            <a:avLst/>
          </a:prstGeom>
        </p:spPr>
        <p:txBody>
          <a:bodyPr lIns="0" tIns="0" rIns="0" bIns="0" rtlCol="0" anchor="t">
            <a:spAutoFit/>
          </a:bodyPr>
          <a:lstStyle/>
          <a:p>
            <a:pPr algn="r">
              <a:lnSpc>
                <a:spcPts val="11072"/>
              </a:lnSpc>
            </a:pPr>
            <a:r>
              <a:rPr lang="en-US" sz="9463">
                <a:solidFill>
                  <a:srgbClr val="F8BE29"/>
                </a:solidFill>
                <a:latin typeface="Poppins ExtraBold"/>
              </a:rPr>
              <a:t>bit_borg</a:t>
            </a:r>
          </a:p>
        </p:txBody>
      </p:sp>
      <p:sp>
        <p:nvSpPr>
          <p:cNvPr id="20" name="TextBox 20"/>
          <p:cNvSpPr txBox="1"/>
          <p:nvPr/>
        </p:nvSpPr>
        <p:spPr>
          <a:xfrm>
            <a:off x="12053953" y="8482746"/>
            <a:ext cx="5923717" cy="1493959"/>
          </a:xfrm>
          <a:prstGeom prst="rect">
            <a:avLst/>
          </a:prstGeom>
        </p:spPr>
        <p:txBody>
          <a:bodyPr lIns="0" tIns="0" rIns="0" bIns="0" rtlCol="0" anchor="t">
            <a:spAutoFit/>
          </a:bodyPr>
          <a:lstStyle/>
          <a:p>
            <a:pPr algn="r">
              <a:lnSpc>
                <a:spcPts val="11072"/>
              </a:lnSpc>
            </a:pPr>
            <a:r>
              <a:rPr lang="en-US" sz="9463">
                <a:solidFill>
                  <a:srgbClr val="FFFFFF"/>
                </a:solidFill>
                <a:latin typeface="Poppins ExtraBold"/>
              </a:rPr>
              <a:t>2023</a:t>
            </a:r>
          </a:p>
        </p:txBody>
      </p:sp>
      <p:sp>
        <p:nvSpPr>
          <p:cNvPr id="21" name="TextBox 21"/>
          <p:cNvSpPr txBox="1"/>
          <p:nvPr/>
        </p:nvSpPr>
        <p:spPr>
          <a:xfrm>
            <a:off x="11854618" y="4741589"/>
            <a:ext cx="6898148" cy="567369"/>
          </a:xfrm>
          <a:prstGeom prst="rect">
            <a:avLst/>
          </a:prstGeom>
        </p:spPr>
        <p:txBody>
          <a:bodyPr lIns="0" tIns="0" rIns="0" bIns="0" rtlCol="0" anchor="t">
            <a:spAutoFit/>
          </a:bodyPr>
          <a:lstStyle/>
          <a:p>
            <a:pPr>
              <a:lnSpc>
                <a:spcPts val="4427"/>
              </a:lnSpc>
            </a:pPr>
            <a:r>
              <a:rPr lang="en-US" sz="3162" spc="41">
                <a:solidFill>
                  <a:srgbClr val="FFFFFF"/>
                </a:solidFill>
                <a:latin typeface="Poppins"/>
              </a:rPr>
              <a:t>BY: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45898" y="2307470"/>
            <a:ext cx="11095108" cy="9602311"/>
          </a:xfrm>
          <a:custGeom>
            <a:avLst/>
            <a:gdLst/>
            <a:ahLst/>
            <a:cxnLst/>
            <a:rect l="l" t="t" r="r" b="b"/>
            <a:pathLst>
              <a:path w="11095108" h="9602311">
                <a:moveTo>
                  <a:pt x="0" y="0"/>
                </a:moveTo>
                <a:lnTo>
                  <a:pt x="11095108" y="0"/>
                </a:lnTo>
                <a:lnTo>
                  <a:pt x="11095108" y="9602312"/>
                </a:lnTo>
                <a:lnTo>
                  <a:pt x="0" y="96023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3358660" y="0"/>
            <a:ext cx="8584220" cy="2307470"/>
            <a:chOff x="0" y="0"/>
            <a:chExt cx="5677154" cy="1570990"/>
          </a:xfrm>
        </p:grpSpPr>
        <p:sp>
          <p:nvSpPr>
            <p:cNvPr id="4" name="Freeform 4"/>
            <p:cNvSpPr/>
            <p:nvPr/>
          </p:nvSpPr>
          <p:spPr>
            <a:xfrm>
              <a:off x="0" y="0"/>
              <a:ext cx="1863090" cy="1570990"/>
            </a:xfrm>
            <a:custGeom>
              <a:avLst/>
              <a:gdLst/>
              <a:ahLst/>
              <a:cxnLst/>
              <a:rect l="l" t="t" r="r" b="b"/>
              <a:pathLst>
                <a:path w="1863090" h="1570990">
                  <a:moveTo>
                    <a:pt x="956310" y="0"/>
                  </a:moveTo>
                  <a:lnTo>
                    <a:pt x="906780" y="0"/>
                  </a:lnTo>
                  <a:lnTo>
                    <a:pt x="0" y="1570990"/>
                  </a:lnTo>
                  <a:lnTo>
                    <a:pt x="49530" y="1570990"/>
                  </a:lnTo>
                  <a:lnTo>
                    <a:pt x="901700" y="1570990"/>
                  </a:lnTo>
                  <a:lnTo>
                    <a:pt x="951230" y="1570990"/>
                  </a:lnTo>
                  <a:lnTo>
                    <a:pt x="1813560" y="1570990"/>
                  </a:lnTo>
                  <a:lnTo>
                    <a:pt x="1863090" y="1570990"/>
                  </a:lnTo>
                  <a:close/>
                </a:path>
              </a:pathLst>
            </a:custGeom>
            <a:solidFill>
              <a:srgbClr val="F99D40"/>
            </a:solidFill>
          </p:spPr>
        </p:sp>
        <p:sp>
          <p:nvSpPr>
            <p:cNvPr id="5" name="Freeform 5"/>
            <p:cNvSpPr/>
            <p:nvPr/>
          </p:nvSpPr>
          <p:spPr>
            <a:xfrm>
              <a:off x="906780" y="0"/>
              <a:ext cx="4770374" cy="1570990"/>
            </a:xfrm>
            <a:custGeom>
              <a:avLst/>
              <a:gdLst/>
              <a:ahLst/>
              <a:cxnLst/>
              <a:rect l="l" t="t" r="r" b="b"/>
              <a:pathLst>
                <a:path w="4770374" h="1570990">
                  <a:moveTo>
                    <a:pt x="3863594" y="0"/>
                  </a:moveTo>
                  <a:lnTo>
                    <a:pt x="0" y="0"/>
                  </a:lnTo>
                  <a:lnTo>
                    <a:pt x="906780" y="1570990"/>
                  </a:lnTo>
                  <a:lnTo>
                    <a:pt x="4770374" y="1570990"/>
                  </a:lnTo>
                  <a:close/>
                </a:path>
              </a:pathLst>
            </a:custGeom>
            <a:solidFill>
              <a:srgbClr val="F8BE29"/>
            </a:solidFill>
          </p:spPr>
        </p:sp>
      </p:grpSp>
      <p:grpSp>
        <p:nvGrpSpPr>
          <p:cNvPr id="6" name="Group 6"/>
          <p:cNvGrpSpPr/>
          <p:nvPr/>
        </p:nvGrpSpPr>
        <p:grpSpPr>
          <a:xfrm>
            <a:off x="5177935" y="7586662"/>
            <a:ext cx="3086100" cy="2700338"/>
            <a:chOff x="0" y="0"/>
            <a:chExt cx="812800" cy="711200"/>
          </a:xfrm>
        </p:grpSpPr>
        <p:sp>
          <p:nvSpPr>
            <p:cNvPr id="7" name="Freeform 7"/>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8BE29"/>
            </a:solidFill>
          </p:spPr>
        </p:sp>
        <p:sp>
          <p:nvSpPr>
            <p:cNvPr id="8" name="TextBox 8"/>
            <p:cNvSpPr txBox="1"/>
            <p:nvPr/>
          </p:nvSpPr>
          <p:spPr>
            <a:xfrm>
              <a:off x="127000" y="263525"/>
              <a:ext cx="558800" cy="396875"/>
            </a:xfrm>
            <a:prstGeom prst="rect">
              <a:avLst/>
            </a:prstGeom>
          </p:spPr>
          <p:txBody>
            <a:bodyPr lIns="50800" tIns="50800" rIns="50800" bIns="50800" rtlCol="0" anchor="ctr"/>
            <a:lstStyle/>
            <a:p>
              <a:pPr algn="ctr">
                <a:lnSpc>
                  <a:spcPts val="3618"/>
                </a:lnSpc>
              </a:pPr>
              <a:endParaRPr/>
            </a:p>
          </p:txBody>
        </p:sp>
      </p:grpSp>
      <p:grpSp>
        <p:nvGrpSpPr>
          <p:cNvPr id="9" name="Group 9"/>
          <p:cNvGrpSpPr/>
          <p:nvPr/>
        </p:nvGrpSpPr>
        <p:grpSpPr>
          <a:xfrm>
            <a:off x="2427554" y="-196434"/>
            <a:ext cx="2539020" cy="2244318"/>
            <a:chOff x="0" y="0"/>
            <a:chExt cx="812800" cy="718459"/>
          </a:xfrm>
        </p:grpSpPr>
        <p:sp>
          <p:nvSpPr>
            <p:cNvPr id="10" name="Freeform 10"/>
            <p:cNvSpPr/>
            <p:nvPr/>
          </p:nvSpPr>
          <p:spPr>
            <a:xfrm>
              <a:off x="0" y="0"/>
              <a:ext cx="812800" cy="718459"/>
            </a:xfrm>
            <a:custGeom>
              <a:avLst/>
              <a:gdLst/>
              <a:ahLst/>
              <a:cxnLst/>
              <a:rect l="l" t="t" r="r" b="b"/>
              <a:pathLst>
                <a:path w="812800" h="718459">
                  <a:moveTo>
                    <a:pt x="406400" y="0"/>
                  </a:moveTo>
                  <a:lnTo>
                    <a:pt x="812800" y="718459"/>
                  </a:lnTo>
                  <a:lnTo>
                    <a:pt x="0" y="718459"/>
                  </a:lnTo>
                  <a:lnTo>
                    <a:pt x="406400" y="0"/>
                  </a:lnTo>
                  <a:close/>
                </a:path>
              </a:pathLst>
            </a:custGeom>
            <a:solidFill>
              <a:srgbClr val="00456B"/>
            </a:solidFill>
          </p:spPr>
        </p:sp>
        <p:sp>
          <p:nvSpPr>
            <p:cNvPr id="11" name="TextBox 11"/>
            <p:cNvSpPr txBox="1"/>
            <p:nvPr/>
          </p:nvSpPr>
          <p:spPr>
            <a:xfrm>
              <a:off x="127000" y="263525"/>
              <a:ext cx="558800" cy="396875"/>
            </a:xfrm>
            <a:prstGeom prst="rect">
              <a:avLst/>
            </a:prstGeom>
          </p:spPr>
          <p:txBody>
            <a:bodyPr lIns="50800" tIns="50800" rIns="50800" bIns="50800" rtlCol="0" anchor="ctr"/>
            <a:lstStyle/>
            <a:p>
              <a:pPr algn="ctr">
                <a:lnSpc>
                  <a:spcPts val="3618"/>
                </a:lnSpc>
              </a:pPr>
              <a:endParaRPr/>
            </a:p>
          </p:txBody>
        </p:sp>
      </p:grpSp>
      <p:grpSp>
        <p:nvGrpSpPr>
          <p:cNvPr id="12" name="Group 12"/>
          <p:cNvGrpSpPr>
            <a:grpSpLocks noChangeAspect="1"/>
          </p:cNvGrpSpPr>
          <p:nvPr/>
        </p:nvGrpSpPr>
        <p:grpSpPr>
          <a:xfrm>
            <a:off x="-2578164" y="2025208"/>
            <a:ext cx="10049536" cy="8702445"/>
            <a:chOff x="0" y="0"/>
            <a:chExt cx="4282440" cy="3708400"/>
          </a:xfrm>
        </p:grpSpPr>
        <p:sp>
          <p:nvSpPr>
            <p:cNvPr id="13" name="Freeform 13"/>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4"/>
              <a:stretch>
                <a:fillRect l="-11306" r="-11306"/>
              </a:stretch>
            </a:blipFill>
          </p:spPr>
        </p:sp>
      </p:grpSp>
      <p:sp>
        <p:nvSpPr>
          <p:cNvPr id="14" name="TextBox 14"/>
          <p:cNvSpPr txBox="1"/>
          <p:nvPr/>
        </p:nvSpPr>
        <p:spPr>
          <a:xfrm>
            <a:off x="10171202" y="1047750"/>
            <a:ext cx="7382888" cy="736600"/>
          </a:xfrm>
          <a:prstGeom prst="rect">
            <a:avLst/>
          </a:prstGeom>
        </p:spPr>
        <p:txBody>
          <a:bodyPr lIns="0" tIns="0" rIns="0" bIns="0" rtlCol="0" anchor="t">
            <a:spAutoFit/>
          </a:bodyPr>
          <a:lstStyle/>
          <a:p>
            <a:pPr algn="r">
              <a:lnSpc>
                <a:spcPts val="5300"/>
              </a:lnSpc>
            </a:pPr>
            <a:r>
              <a:rPr lang="en-US" sz="5000">
                <a:solidFill>
                  <a:srgbClr val="00456B"/>
                </a:solidFill>
                <a:latin typeface="Poppins ExtraBold"/>
              </a:rPr>
              <a:t>Problem Definition</a:t>
            </a:r>
          </a:p>
        </p:txBody>
      </p:sp>
      <p:sp>
        <p:nvSpPr>
          <p:cNvPr id="15" name="TextBox 15"/>
          <p:cNvSpPr txBox="1"/>
          <p:nvPr/>
        </p:nvSpPr>
        <p:spPr>
          <a:xfrm>
            <a:off x="9144000" y="2250320"/>
            <a:ext cx="8410090" cy="6792476"/>
          </a:xfrm>
          <a:prstGeom prst="rect">
            <a:avLst/>
          </a:prstGeom>
        </p:spPr>
        <p:txBody>
          <a:bodyPr lIns="0" tIns="0" rIns="0" bIns="0" rtlCol="0" anchor="t">
            <a:spAutoFit/>
          </a:bodyPr>
          <a:lstStyle/>
          <a:p>
            <a:pPr algn="just">
              <a:lnSpc>
                <a:spcPts val="4136"/>
              </a:lnSpc>
            </a:pPr>
            <a:r>
              <a:rPr lang="en-US" sz="2954">
                <a:solidFill>
                  <a:srgbClr val="000000"/>
                </a:solidFill>
                <a:latin typeface="Montserrat Bold"/>
              </a:rPr>
              <a:t>One of the energy-related problems in Sri Lanka is the lack of awareness among households regarding their energy usage. This lack of awareness leads to wastage and higher electricity bills, exacerbating the existing energy crisis. Many households are unaware of how their daily activities impact their energy consumption and are unable to make informed decisions on energy conservation. This issue is prevalent across the country and contributes to the strain on the energy infrastructure and the environment.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306147" cy="10287000"/>
            <a:chOff x="0" y="0"/>
            <a:chExt cx="870755" cy="2709333"/>
          </a:xfrm>
        </p:grpSpPr>
        <p:sp>
          <p:nvSpPr>
            <p:cNvPr id="3" name="Freeform 3"/>
            <p:cNvSpPr/>
            <p:nvPr/>
          </p:nvSpPr>
          <p:spPr>
            <a:xfrm>
              <a:off x="0" y="0"/>
              <a:ext cx="870755" cy="2709333"/>
            </a:xfrm>
            <a:custGeom>
              <a:avLst/>
              <a:gdLst/>
              <a:ahLst/>
              <a:cxnLst/>
              <a:rect l="l" t="t" r="r" b="b"/>
              <a:pathLst>
                <a:path w="870755" h="2709333">
                  <a:moveTo>
                    <a:pt x="0" y="0"/>
                  </a:moveTo>
                  <a:lnTo>
                    <a:pt x="870755" y="0"/>
                  </a:lnTo>
                  <a:lnTo>
                    <a:pt x="870755" y="2709333"/>
                  </a:lnTo>
                  <a:lnTo>
                    <a:pt x="0" y="2709333"/>
                  </a:lnTo>
                  <a:close/>
                </a:path>
              </a:pathLst>
            </a:custGeom>
            <a:solidFill>
              <a:srgbClr val="00456B"/>
            </a:solidFill>
          </p:spPr>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3618"/>
                </a:lnSpc>
              </a:pPr>
              <a:endParaRPr/>
            </a:p>
          </p:txBody>
        </p:sp>
      </p:grpSp>
      <p:sp>
        <p:nvSpPr>
          <p:cNvPr id="5" name="TextBox 5"/>
          <p:cNvSpPr txBox="1"/>
          <p:nvPr/>
        </p:nvSpPr>
        <p:spPr>
          <a:xfrm>
            <a:off x="3641763" y="1047750"/>
            <a:ext cx="8346247" cy="736600"/>
          </a:xfrm>
          <a:prstGeom prst="rect">
            <a:avLst/>
          </a:prstGeom>
        </p:spPr>
        <p:txBody>
          <a:bodyPr lIns="0" tIns="0" rIns="0" bIns="0" rtlCol="0" anchor="t">
            <a:spAutoFit/>
          </a:bodyPr>
          <a:lstStyle/>
          <a:p>
            <a:pPr>
              <a:lnSpc>
                <a:spcPts val="5300"/>
              </a:lnSpc>
              <a:spcBef>
                <a:spcPct val="0"/>
              </a:spcBef>
            </a:pPr>
            <a:r>
              <a:rPr lang="en-US" sz="5000">
                <a:solidFill>
                  <a:srgbClr val="00456B"/>
                </a:solidFill>
                <a:latin typeface="Poppins ExtraBold"/>
              </a:rPr>
              <a:t>Solution</a:t>
            </a:r>
          </a:p>
        </p:txBody>
      </p:sp>
      <p:sp>
        <p:nvSpPr>
          <p:cNvPr id="6" name="TextBox 6"/>
          <p:cNvSpPr txBox="1"/>
          <p:nvPr/>
        </p:nvSpPr>
        <p:spPr>
          <a:xfrm>
            <a:off x="3641763" y="2268182"/>
            <a:ext cx="14113141" cy="6990118"/>
          </a:xfrm>
          <a:prstGeom prst="rect">
            <a:avLst/>
          </a:prstGeom>
        </p:spPr>
        <p:txBody>
          <a:bodyPr lIns="0" tIns="0" rIns="0" bIns="0" rtlCol="0" anchor="t">
            <a:spAutoFit/>
          </a:bodyPr>
          <a:lstStyle/>
          <a:p>
            <a:pPr algn="just">
              <a:lnSpc>
                <a:spcPts val="3742"/>
              </a:lnSpc>
            </a:pPr>
            <a:r>
              <a:rPr lang="en-US" sz="2673">
                <a:solidFill>
                  <a:srgbClr val="000000"/>
                </a:solidFill>
                <a:latin typeface="Montserrat Bold"/>
              </a:rPr>
              <a:t>To address this issue, we propose the development of a mobile application called "ElcTrack." EcoTrack features a smart energy meter that tracks real-time energy usage and sends notifications to users about their consumption patterns. The app also provides personalized energy-saving tips based on users' habits, empowering them to make informed decisions and conserve energy effectively. Additionally, ElcTrack allows users to compare their energy usage with households all over the country, fostering a sense of nationwide competition and encouraging energy conservation. By partnering with energy companies, ElcTrack can provide rewards and incentives to users who consistently save energy, further promoting economic growth and sustainability.</a:t>
            </a:r>
          </a:p>
          <a:p>
            <a:pPr algn="just">
              <a:lnSpc>
                <a:spcPts val="3742"/>
              </a:lnSpc>
            </a:pPr>
            <a:endParaRPr lang="en-US" sz="2673">
              <a:solidFill>
                <a:srgbClr val="000000"/>
              </a:solidFill>
              <a:latin typeface="Montserrat Bold"/>
            </a:endParaRPr>
          </a:p>
          <a:p>
            <a:pPr algn="just">
              <a:lnSpc>
                <a:spcPts val="3742"/>
              </a:lnSpc>
            </a:pPr>
            <a:r>
              <a:rPr lang="en-US" sz="2673">
                <a:solidFill>
                  <a:srgbClr val="000000"/>
                </a:solidFill>
                <a:latin typeface="Montserrat Bold"/>
              </a:rPr>
              <a:t>Overall, ElcTrack aims to increase awareness, empower users, and promote energy conservation in Sri Lanka, helping households reduce wastage, lower electricity bills, and contribute to a sustainable energy future for the country.</a:t>
            </a:r>
          </a:p>
          <a:p>
            <a:pPr algn="just">
              <a:lnSpc>
                <a:spcPts val="3742"/>
              </a:lnSpc>
            </a:pPr>
            <a:endParaRPr lang="en-US" sz="2673">
              <a:solidFill>
                <a:srgbClr val="000000"/>
              </a:solidFill>
              <a:latin typeface="Montserrat Bold"/>
            </a:endParaRPr>
          </a:p>
        </p:txBody>
      </p:sp>
      <p:grpSp>
        <p:nvGrpSpPr>
          <p:cNvPr id="7" name="Group 7"/>
          <p:cNvGrpSpPr/>
          <p:nvPr/>
        </p:nvGrpSpPr>
        <p:grpSpPr>
          <a:xfrm>
            <a:off x="-726278" y="3736588"/>
            <a:ext cx="1754978" cy="2813824"/>
            <a:chOff x="0" y="0"/>
            <a:chExt cx="253471" cy="406400"/>
          </a:xfrm>
        </p:grpSpPr>
        <p:sp>
          <p:nvSpPr>
            <p:cNvPr id="8" name="Freeform 8"/>
            <p:cNvSpPr/>
            <p:nvPr/>
          </p:nvSpPr>
          <p:spPr>
            <a:xfrm>
              <a:off x="0" y="0"/>
              <a:ext cx="253471" cy="406400"/>
            </a:xfrm>
            <a:custGeom>
              <a:avLst/>
              <a:gdLst/>
              <a:ahLst/>
              <a:cxnLst/>
              <a:rect l="l" t="t" r="r" b="b"/>
              <a:pathLst>
                <a:path w="253471" h="406400">
                  <a:moveTo>
                    <a:pt x="253471" y="0"/>
                  </a:moveTo>
                  <a:lnTo>
                    <a:pt x="0" y="0"/>
                  </a:lnTo>
                  <a:lnTo>
                    <a:pt x="101600" y="203200"/>
                  </a:lnTo>
                  <a:lnTo>
                    <a:pt x="0" y="406400"/>
                  </a:lnTo>
                  <a:lnTo>
                    <a:pt x="253471" y="406400"/>
                  </a:lnTo>
                  <a:lnTo>
                    <a:pt x="151871" y="203200"/>
                  </a:lnTo>
                  <a:lnTo>
                    <a:pt x="253471" y="0"/>
                  </a:lnTo>
                  <a:close/>
                </a:path>
              </a:pathLst>
            </a:custGeom>
            <a:solidFill>
              <a:srgbClr val="F8BE29"/>
            </a:solidFill>
          </p:spPr>
        </p:sp>
        <p:sp>
          <p:nvSpPr>
            <p:cNvPr id="9" name="TextBox 9"/>
            <p:cNvSpPr txBox="1"/>
            <p:nvPr/>
          </p:nvSpPr>
          <p:spPr>
            <a:xfrm>
              <a:off x="88900" y="-38100"/>
              <a:ext cx="635000" cy="4445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143500"/>
            <a:ext cx="18288000" cy="5143500"/>
            <a:chOff x="0" y="0"/>
            <a:chExt cx="4816593" cy="1354667"/>
          </a:xfrm>
        </p:grpSpPr>
        <p:sp>
          <p:nvSpPr>
            <p:cNvPr id="3" name="Freeform 3"/>
            <p:cNvSpPr/>
            <p:nvPr/>
          </p:nvSpPr>
          <p:spPr>
            <a:xfrm>
              <a:off x="0" y="0"/>
              <a:ext cx="4816592" cy="1354667"/>
            </a:xfrm>
            <a:custGeom>
              <a:avLst/>
              <a:gdLst/>
              <a:ahLst/>
              <a:cxnLst/>
              <a:rect l="l" t="t" r="r" b="b"/>
              <a:pathLst>
                <a:path w="4816592" h="1354667">
                  <a:moveTo>
                    <a:pt x="0" y="0"/>
                  </a:moveTo>
                  <a:lnTo>
                    <a:pt x="4816592" y="0"/>
                  </a:lnTo>
                  <a:lnTo>
                    <a:pt x="4816592" y="1354667"/>
                  </a:lnTo>
                  <a:lnTo>
                    <a:pt x="0" y="1354667"/>
                  </a:lnTo>
                  <a:close/>
                </a:path>
              </a:pathLst>
            </a:custGeom>
            <a:solidFill>
              <a:srgbClr val="00456B"/>
            </a:solidFill>
          </p:spPr>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3618"/>
                </a:lnSpc>
              </a:pPr>
              <a:endParaRPr/>
            </a:p>
          </p:txBody>
        </p:sp>
      </p:grpSp>
      <p:grpSp>
        <p:nvGrpSpPr>
          <p:cNvPr id="5" name="Group 5"/>
          <p:cNvGrpSpPr/>
          <p:nvPr/>
        </p:nvGrpSpPr>
        <p:grpSpPr>
          <a:xfrm>
            <a:off x="961836" y="3231785"/>
            <a:ext cx="3823429" cy="3823429"/>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7" name="TextBox 7"/>
            <p:cNvSpPr txBox="1"/>
            <p:nvPr/>
          </p:nvSpPr>
          <p:spPr>
            <a:xfrm>
              <a:off x="76200" y="9525"/>
              <a:ext cx="660400" cy="727075"/>
            </a:xfrm>
            <a:prstGeom prst="rect">
              <a:avLst/>
            </a:prstGeom>
          </p:spPr>
          <p:txBody>
            <a:bodyPr lIns="50800" tIns="50800" rIns="50800" bIns="50800" rtlCol="0" anchor="ctr"/>
            <a:lstStyle/>
            <a:p>
              <a:pPr algn="ctr">
                <a:lnSpc>
                  <a:spcPts val="3618"/>
                </a:lnSpc>
              </a:pPr>
              <a:endParaRPr/>
            </a:p>
          </p:txBody>
        </p:sp>
      </p:grpSp>
      <p:grpSp>
        <p:nvGrpSpPr>
          <p:cNvPr id="8" name="Group 8"/>
          <p:cNvGrpSpPr/>
          <p:nvPr/>
        </p:nvGrpSpPr>
        <p:grpSpPr>
          <a:xfrm>
            <a:off x="7232285" y="3231785"/>
            <a:ext cx="3823429" cy="3823429"/>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10" name="TextBox 10"/>
            <p:cNvSpPr txBox="1"/>
            <p:nvPr/>
          </p:nvSpPr>
          <p:spPr>
            <a:xfrm>
              <a:off x="76200" y="9525"/>
              <a:ext cx="660400" cy="727075"/>
            </a:xfrm>
            <a:prstGeom prst="rect">
              <a:avLst/>
            </a:prstGeom>
          </p:spPr>
          <p:txBody>
            <a:bodyPr lIns="50800" tIns="50800" rIns="50800" bIns="50800" rtlCol="0" anchor="ctr"/>
            <a:lstStyle/>
            <a:p>
              <a:pPr algn="ctr">
                <a:lnSpc>
                  <a:spcPts val="3618"/>
                </a:lnSpc>
              </a:pPr>
              <a:endParaRPr/>
            </a:p>
          </p:txBody>
        </p:sp>
      </p:grpSp>
      <p:grpSp>
        <p:nvGrpSpPr>
          <p:cNvPr id="11" name="Group 11"/>
          <p:cNvGrpSpPr/>
          <p:nvPr/>
        </p:nvGrpSpPr>
        <p:grpSpPr>
          <a:xfrm>
            <a:off x="13565399" y="3231785"/>
            <a:ext cx="3823429" cy="3823429"/>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13" name="TextBox 13"/>
            <p:cNvSpPr txBox="1"/>
            <p:nvPr/>
          </p:nvSpPr>
          <p:spPr>
            <a:xfrm>
              <a:off x="76200" y="9525"/>
              <a:ext cx="660400" cy="727075"/>
            </a:xfrm>
            <a:prstGeom prst="rect">
              <a:avLst/>
            </a:prstGeom>
          </p:spPr>
          <p:txBody>
            <a:bodyPr lIns="50800" tIns="50800" rIns="50800" bIns="50800" rtlCol="0" anchor="ctr"/>
            <a:lstStyle/>
            <a:p>
              <a:pPr algn="ctr">
                <a:lnSpc>
                  <a:spcPts val="3618"/>
                </a:lnSpc>
              </a:pPr>
              <a:endParaRPr/>
            </a:p>
          </p:txBody>
        </p:sp>
      </p:grpSp>
      <p:grpSp>
        <p:nvGrpSpPr>
          <p:cNvPr id="16" name="Group 16"/>
          <p:cNvGrpSpPr>
            <a:grpSpLocks noChangeAspect="1"/>
          </p:cNvGrpSpPr>
          <p:nvPr/>
        </p:nvGrpSpPr>
        <p:grpSpPr>
          <a:xfrm>
            <a:off x="7524772" y="3524279"/>
            <a:ext cx="3238455" cy="3238442"/>
            <a:chOff x="0" y="0"/>
            <a:chExt cx="6350000" cy="6349975"/>
          </a:xfrm>
        </p:grpSpPr>
        <p:sp>
          <p:nvSpPr>
            <p:cNvPr id="17" name="Freeform 17"/>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358" r="-358"/>
              </a:stretch>
            </a:blipFill>
          </p:spPr>
        </p:sp>
      </p:grpSp>
      <p:grpSp>
        <p:nvGrpSpPr>
          <p:cNvPr id="18" name="Group 18"/>
          <p:cNvGrpSpPr>
            <a:grpSpLocks noChangeAspect="1"/>
          </p:cNvGrpSpPr>
          <p:nvPr/>
        </p:nvGrpSpPr>
        <p:grpSpPr>
          <a:xfrm>
            <a:off x="13857885" y="3524279"/>
            <a:ext cx="3238455" cy="3238442"/>
            <a:chOff x="0" y="0"/>
            <a:chExt cx="6350000" cy="6349975"/>
          </a:xfrm>
        </p:grpSpPr>
        <p:sp>
          <p:nvSpPr>
            <p:cNvPr id="19" name="Freeform 19"/>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t="-1460" b="-1460"/>
              </a:stretch>
            </a:blipFill>
          </p:spPr>
        </p:sp>
      </p:grpSp>
      <p:grpSp>
        <p:nvGrpSpPr>
          <p:cNvPr id="20" name="Group 20"/>
          <p:cNvGrpSpPr/>
          <p:nvPr/>
        </p:nvGrpSpPr>
        <p:grpSpPr>
          <a:xfrm rot="-5400000">
            <a:off x="8224786" y="-1406912"/>
            <a:ext cx="1838429" cy="2813824"/>
            <a:chOff x="0" y="0"/>
            <a:chExt cx="265524" cy="406400"/>
          </a:xfrm>
        </p:grpSpPr>
        <p:sp>
          <p:nvSpPr>
            <p:cNvPr id="21" name="Freeform 21"/>
            <p:cNvSpPr/>
            <p:nvPr/>
          </p:nvSpPr>
          <p:spPr>
            <a:xfrm>
              <a:off x="0" y="0"/>
              <a:ext cx="265524" cy="406400"/>
            </a:xfrm>
            <a:custGeom>
              <a:avLst/>
              <a:gdLst/>
              <a:ahLst/>
              <a:cxnLst/>
              <a:rect l="l" t="t" r="r" b="b"/>
              <a:pathLst>
                <a:path w="265524" h="406400">
                  <a:moveTo>
                    <a:pt x="265524" y="0"/>
                  </a:moveTo>
                  <a:lnTo>
                    <a:pt x="0" y="0"/>
                  </a:lnTo>
                  <a:lnTo>
                    <a:pt x="101600" y="203200"/>
                  </a:lnTo>
                  <a:lnTo>
                    <a:pt x="0" y="406400"/>
                  </a:lnTo>
                  <a:lnTo>
                    <a:pt x="265524" y="406400"/>
                  </a:lnTo>
                  <a:lnTo>
                    <a:pt x="163924" y="203200"/>
                  </a:lnTo>
                  <a:lnTo>
                    <a:pt x="265524" y="0"/>
                  </a:lnTo>
                  <a:close/>
                </a:path>
              </a:pathLst>
            </a:custGeom>
            <a:solidFill>
              <a:srgbClr val="F8BE29"/>
            </a:solidFill>
          </p:spPr>
        </p:sp>
        <p:sp>
          <p:nvSpPr>
            <p:cNvPr id="22" name="TextBox 22"/>
            <p:cNvSpPr txBox="1"/>
            <p:nvPr/>
          </p:nvSpPr>
          <p:spPr>
            <a:xfrm>
              <a:off x="88900" y="-38100"/>
              <a:ext cx="635000" cy="444500"/>
            </a:xfrm>
            <a:prstGeom prst="rect">
              <a:avLst/>
            </a:prstGeom>
          </p:spPr>
          <p:txBody>
            <a:bodyPr lIns="50800" tIns="50800" rIns="50800" bIns="50800" rtlCol="0" anchor="ctr"/>
            <a:lstStyle/>
            <a:p>
              <a:pPr algn="ctr">
                <a:lnSpc>
                  <a:spcPts val="2659"/>
                </a:lnSpc>
                <a:spcBef>
                  <a:spcPct val="0"/>
                </a:spcBef>
              </a:pPr>
              <a:endParaRPr/>
            </a:p>
          </p:txBody>
        </p:sp>
      </p:grpSp>
      <p:sp>
        <p:nvSpPr>
          <p:cNvPr id="23" name="TextBox 23"/>
          <p:cNvSpPr txBox="1"/>
          <p:nvPr/>
        </p:nvSpPr>
        <p:spPr>
          <a:xfrm>
            <a:off x="4785265" y="1809385"/>
            <a:ext cx="8717109" cy="736600"/>
          </a:xfrm>
          <a:prstGeom prst="rect">
            <a:avLst/>
          </a:prstGeom>
        </p:spPr>
        <p:txBody>
          <a:bodyPr lIns="0" tIns="0" rIns="0" bIns="0" rtlCol="0" anchor="t">
            <a:spAutoFit/>
          </a:bodyPr>
          <a:lstStyle/>
          <a:p>
            <a:pPr algn="ctr">
              <a:lnSpc>
                <a:spcPts val="5300"/>
              </a:lnSpc>
              <a:spcBef>
                <a:spcPct val="0"/>
              </a:spcBef>
            </a:pPr>
            <a:r>
              <a:rPr lang="en-US" sz="5000">
                <a:solidFill>
                  <a:srgbClr val="00456B"/>
                </a:solidFill>
                <a:latin typeface="Poppins ExtraBold"/>
              </a:rPr>
              <a:t>Meet Our Best Team</a:t>
            </a:r>
          </a:p>
        </p:txBody>
      </p:sp>
      <p:sp>
        <p:nvSpPr>
          <p:cNvPr id="24" name="TextBox 24"/>
          <p:cNvSpPr txBox="1"/>
          <p:nvPr/>
        </p:nvSpPr>
        <p:spPr>
          <a:xfrm>
            <a:off x="542277" y="7157213"/>
            <a:ext cx="5280779" cy="1573919"/>
          </a:xfrm>
          <a:prstGeom prst="rect">
            <a:avLst/>
          </a:prstGeom>
        </p:spPr>
        <p:txBody>
          <a:bodyPr lIns="0" tIns="0" rIns="0" bIns="0" rtlCol="0" anchor="t">
            <a:spAutoFit/>
          </a:bodyPr>
          <a:lstStyle/>
          <a:p>
            <a:pPr algn="ctr">
              <a:lnSpc>
                <a:spcPts val="2498"/>
              </a:lnSpc>
              <a:spcBef>
                <a:spcPct val="0"/>
              </a:spcBef>
            </a:pPr>
            <a:r>
              <a:rPr lang="en-US" sz="1784">
                <a:solidFill>
                  <a:srgbClr val="FFFFFF"/>
                </a:solidFill>
                <a:latin typeface="Poppins Medium Bold"/>
              </a:rPr>
              <a:t>PASAN KAVINDA ABEYSEKARA</a:t>
            </a:r>
          </a:p>
          <a:p>
            <a:pPr algn="ctr">
              <a:lnSpc>
                <a:spcPts val="2498"/>
              </a:lnSpc>
              <a:spcBef>
                <a:spcPct val="0"/>
              </a:spcBef>
            </a:pPr>
            <a:r>
              <a:rPr lang="en-US" sz="1784">
                <a:solidFill>
                  <a:srgbClr val="FFFFFF"/>
                </a:solidFill>
                <a:latin typeface="Poppins Medium Bold"/>
              </a:rPr>
              <a:t>pasankavindaabey@gmail.com</a:t>
            </a:r>
          </a:p>
          <a:p>
            <a:pPr algn="ctr">
              <a:lnSpc>
                <a:spcPts val="2498"/>
              </a:lnSpc>
              <a:spcBef>
                <a:spcPct val="0"/>
              </a:spcBef>
            </a:pPr>
            <a:r>
              <a:rPr lang="en-US" sz="1784" u="sng">
                <a:solidFill>
                  <a:srgbClr val="FFFFFF"/>
                </a:solidFill>
                <a:latin typeface="Poppins Medium Bold"/>
                <a:hlinkClick r:id="rId4" tooltip="https://www.linkedin.com/in/pasan-kavinda?originalSubdomain=lk"/>
              </a:rPr>
              <a:t>HTTPS://LK.LINKEDIN.COM/IN/PASAN-KAVINDA</a:t>
            </a:r>
          </a:p>
          <a:p>
            <a:pPr algn="ctr">
              <a:lnSpc>
                <a:spcPts val="2498"/>
              </a:lnSpc>
              <a:spcBef>
                <a:spcPct val="0"/>
              </a:spcBef>
            </a:pPr>
            <a:r>
              <a:rPr lang="en-US" sz="1784">
                <a:solidFill>
                  <a:srgbClr val="FFFFFF"/>
                </a:solidFill>
                <a:latin typeface="Poppins Medium Bold"/>
              </a:rPr>
              <a:t>071 900 0492</a:t>
            </a:r>
          </a:p>
          <a:p>
            <a:pPr algn="ctr">
              <a:lnSpc>
                <a:spcPts val="2498"/>
              </a:lnSpc>
              <a:spcBef>
                <a:spcPct val="0"/>
              </a:spcBef>
            </a:pPr>
            <a:r>
              <a:rPr lang="en-US" sz="1784">
                <a:solidFill>
                  <a:srgbClr val="FFFFFF"/>
                </a:solidFill>
                <a:latin typeface="Poppins Medium Bold"/>
              </a:rPr>
              <a:t>UNIVERSITY OF RUHUNA</a:t>
            </a:r>
          </a:p>
        </p:txBody>
      </p:sp>
      <p:sp>
        <p:nvSpPr>
          <p:cNvPr id="25" name="TextBox 25"/>
          <p:cNvSpPr txBox="1"/>
          <p:nvPr/>
        </p:nvSpPr>
        <p:spPr>
          <a:xfrm>
            <a:off x="6257746" y="7157213"/>
            <a:ext cx="5772508" cy="1573919"/>
          </a:xfrm>
          <a:prstGeom prst="rect">
            <a:avLst/>
          </a:prstGeom>
        </p:spPr>
        <p:txBody>
          <a:bodyPr lIns="0" tIns="0" rIns="0" bIns="0" rtlCol="0" anchor="t">
            <a:spAutoFit/>
          </a:bodyPr>
          <a:lstStyle/>
          <a:p>
            <a:pPr algn="ctr">
              <a:lnSpc>
                <a:spcPts val="2498"/>
              </a:lnSpc>
              <a:spcBef>
                <a:spcPct val="0"/>
              </a:spcBef>
            </a:pPr>
            <a:r>
              <a:rPr lang="en-US" sz="1784">
                <a:solidFill>
                  <a:srgbClr val="FFFFFF"/>
                </a:solidFill>
                <a:latin typeface="Poppins Medium Bold"/>
              </a:rPr>
              <a:t>DAMPAGE NAWODHI MABHEESHA FERNANDO</a:t>
            </a:r>
          </a:p>
          <a:p>
            <a:pPr algn="ctr">
              <a:lnSpc>
                <a:spcPts val="2498"/>
              </a:lnSpc>
              <a:spcBef>
                <a:spcPct val="0"/>
              </a:spcBef>
            </a:pPr>
            <a:r>
              <a:rPr lang="en-US" sz="1784">
                <a:solidFill>
                  <a:srgbClr val="FFFFFF"/>
                </a:solidFill>
                <a:latin typeface="Poppins Medium Bold"/>
              </a:rPr>
              <a:t>nawomabhee22@gmail.com</a:t>
            </a:r>
          </a:p>
          <a:p>
            <a:pPr algn="ctr">
              <a:lnSpc>
                <a:spcPts val="2498"/>
              </a:lnSpc>
              <a:spcBef>
                <a:spcPct val="0"/>
              </a:spcBef>
            </a:pPr>
            <a:r>
              <a:rPr lang="en-US" sz="1784" u="sng">
                <a:solidFill>
                  <a:srgbClr val="FFFFFF"/>
                </a:solidFill>
                <a:latin typeface="Poppins Medium Bold"/>
                <a:hlinkClick r:id="rId5" tooltip="https://www.linkedin.com/in/mabheesha-fernando-761039212"/>
              </a:rPr>
              <a:t>HTTPS://LINKEDIN.COM/IN/MABHEESHA-FERNANDO</a:t>
            </a:r>
          </a:p>
          <a:p>
            <a:pPr algn="ctr">
              <a:lnSpc>
                <a:spcPts val="2498"/>
              </a:lnSpc>
              <a:spcBef>
                <a:spcPct val="0"/>
              </a:spcBef>
            </a:pPr>
            <a:r>
              <a:rPr lang="en-US" sz="1784">
                <a:solidFill>
                  <a:srgbClr val="FFFFFF"/>
                </a:solidFill>
                <a:latin typeface="Poppins Medium Bold"/>
              </a:rPr>
              <a:t>077 534 9863</a:t>
            </a:r>
          </a:p>
          <a:p>
            <a:pPr algn="ctr">
              <a:lnSpc>
                <a:spcPts val="2498"/>
              </a:lnSpc>
              <a:spcBef>
                <a:spcPct val="0"/>
              </a:spcBef>
            </a:pPr>
            <a:r>
              <a:rPr lang="en-US" sz="1784">
                <a:solidFill>
                  <a:srgbClr val="FFFFFF"/>
                </a:solidFill>
                <a:latin typeface="Poppins Medium Bold"/>
              </a:rPr>
              <a:t>UNIVERSITY OF RUHUNA</a:t>
            </a:r>
          </a:p>
        </p:txBody>
      </p:sp>
      <p:sp>
        <p:nvSpPr>
          <p:cNvPr id="26" name="TextBox 26"/>
          <p:cNvSpPr txBox="1"/>
          <p:nvPr/>
        </p:nvSpPr>
        <p:spPr>
          <a:xfrm>
            <a:off x="12949178" y="7157213"/>
            <a:ext cx="5055870" cy="1573919"/>
          </a:xfrm>
          <a:prstGeom prst="rect">
            <a:avLst/>
          </a:prstGeom>
        </p:spPr>
        <p:txBody>
          <a:bodyPr lIns="0" tIns="0" rIns="0" bIns="0" rtlCol="0" anchor="t">
            <a:spAutoFit/>
          </a:bodyPr>
          <a:lstStyle/>
          <a:p>
            <a:pPr algn="ctr">
              <a:lnSpc>
                <a:spcPts val="2498"/>
              </a:lnSpc>
              <a:spcBef>
                <a:spcPct val="0"/>
              </a:spcBef>
            </a:pPr>
            <a:r>
              <a:rPr lang="en-US" sz="1784">
                <a:solidFill>
                  <a:srgbClr val="FFFFFF"/>
                </a:solidFill>
                <a:latin typeface="Poppins Medium Bold"/>
              </a:rPr>
              <a:t>ATHUKORALAGE UDULI TANEESHA IYENSHI</a:t>
            </a:r>
          </a:p>
          <a:p>
            <a:pPr algn="ctr">
              <a:lnSpc>
                <a:spcPts val="2498"/>
              </a:lnSpc>
              <a:spcBef>
                <a:spcPct val="0"/>
              </a:spcBef>
            </a:pPr>
            <a:r>
              <a:rPr lang="en-US" sz="1784">
                <a:solidFill>
                  <a:srgbClr val="FFFFFF"/>
                </a:solidFill>
                <a:latin typeface="Poppins Medium Bold"/>
              </a:rPr>
              <a:t>iyenshiaut@gmail.com</a:t>
            </a:r>
          </a:p>
          <a:p>
            <a:pPr algn="ctr">
              <a:lnSpc>
                <a:spcPts val="2498"/>
              </a:lnSpc>
              <a:spcBef>
                <a:spcPct val="0"/>
              </a:spcBef>
            </a:pPr>
            <a:r>
              <a:rPr lang="en-US" sz="1784" u="sng">
                <a:solidFill>
                  <a:srgbClr val="FFFFFF"/>
                </a:solidFill>
                <a:latin typeface="Poppins Medium Bold"/>
                <a:hlinkClick r:id="rId6" tooltip="https://www.linkedin.com/in/taneesha-iyenshi/"/>
              </a:rPr>
              <a:t>HTTP://LINKEDIN.COM/IN/TANEESHA-IYENSHI</a:t>
            </a:r>
          </a:p>
          <a:p>
            <a:pPr algn="ctr">
              <a:lnSpc>
                <a:spcPts val="2498"/>
              </a:lnSpc>
              <a:spcBef>
                <a:spcPct val="0"/>
              </a:spcBef>
            </a:pPr>
            <a:r>
              <a:rPr lang="en-US" sz="1784">
                <a:solidFill>
                  <a:srgbClr val="FFFFFF"/>
                </a:solidFill>
                <a:latin typeface="Poppins Medium Bold"/>
              </a:rPr>
              <a:t>076 470 9893</a:t>
            </a:r>
          </a:p>
          <a:p>
            <a:pPr algn="ctr">
              <a:lnSpc>
                <a:spcPts val="2498"/>
              </a:lnSpc>
              <a:spcBef>
                <a:spcPct val="0"/>
              </a:spcBef>
            </a:pPr>
            <a:r>
              <a:rPr lang="en-US" sz="1784">
                <a:solidFill>
                  <a:srgbClr val="FFFFFF"/>
                </a:solidFill>
                <a:latin typeface="Poppins Medium Bold"/>
              </a:rPr>
              <a:t>UNIVERSITY OF RUHUNA</a:t>
            </a:r>
          </a:p>
        </p:txBody>
      </p:sp>
      <p:pic>
        <p:nvPicPr>
          <p:cNvPr id="31" name="Picture 30" descr="A picture containing human face, person, chin, forehead">
            <a:extLst>
              <a:ext uri="{FF2B5EF4-FFF2-40B4-BE49-F238E27FC236}">
                <a16:creationId xmlns:a16="http://schemas.microsoft.com/office/drawing/2014/main" id="{F60F58E0-9BE9-86A2-9FA1-D515F53F90B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3459" y="3378590"/>
            <a:ext cx="3420177" cy="342017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324</Words>
  <Application>Microsoft Office PowerPoint</Application>
  <PresentationFormat>Custom</PresentationFormat>
  <Paragraphs>26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Montserrat Bold</vt:lpstr>
      <vt:lpstr>Poppins ExtraBold</vt:lpstr>
      <vt:lpstr>Poppins Medium Bold</vt:lpstr>
      <vt:lpstr>Poppins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ECOTRIC</dc:title>
  <cp:lastModifiedBy>Chamil Abeysekara</cp:lastModifiedBy>
  <cp:revision>2</cp:revision>
  <dcterms:created xsi:type="dcterms:W3CDTF">2006-08-16T00:00:00Z</dcterms:created>
  <dcterms:modified xsi:type="dcterms:W3CDTF">2023-06-06T16:09:27Z</dcterms:modified>
  <dc:identifier>DAFlBlBlOow</dc:identifier>
</cp:coreProperties>
</file>