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Abril Fatface" panose="020B0604020202020204" pitchFamily="2" charset="0"/>
      <p:regular r:id="rId7"/>
    </p:embeddedFont>
    <p:embeddedFont>
      <p:font typeface="Arial" panose="020B0604020202020204" pitchFamily="34" charset="0"/>
      <p:regular r:id="rId8"/>
    </p:embeddedFont>
    <p:embeddedFont>
      <p:font typeface="Arial Bold" panose="020B0704020202020204" pitchFamily="34" charset="0"/>
      <p:regular r:id="rId9"/>
      <p:bold r:id="rId10"/>
    </p:embeddedFont>
    <p:embeddedFont>
      <p:font typeface="Calibri" panose="020F0502020204030204" pitchFamily="34" charset="0"/>
      <p:regular r:id="rId11"/>
      <p:bold r:id="rId12"/>
      <p:italic r:id="rId13"/>
      <p:boldItalic r:id="rId14"/>
    </p:embeddedFont>
    <p:embeddedFont>
      <p:font typeface="Poppins Light" panose="020B0502040204020203"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4" d="100"/>
          <a:sy n="54" d="100"/>
        </p:scale>
        <p:origin x="51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svg"/><Relationship Id="rId7"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8671" y="-1346833"/>
            <a:ext cx="3887942" cy="4751065"/>
          </a:xfrm>
          <a:prstGeom prst="rect">
            <a:avLst/>
          </a:prstGeom>
        </p:spPr>
      </p:pic>
      <p:pic>
        <p:nvPicPr>
          <p:cNvPr id="3" name="Picture 3"/>
          <p:cNvPicPr>
            <a:picLocks noChangeAspect="1"/>
          </p:cNvPicPr>
          <p:nvPr/>
        </p:nvPicPr>
        <p:blipFill>
          <a:blip r:embed="rId4">
            <a:alphaModFix amt="4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253331" y="2176812"/>
            <a:ext cx="21973415" cy="16220375"/>
          </a:xfrm>
          <a:prstGeom prst="rect">
            <a:avLst/>
          </a:prstGeom>
        </p:spPr>
      </p:pic>
      <p:sp>
        <p:nvSpPr>
          <p:cNvPr id="4" name="TextBox 4"/>
          <p:cNvSpPr txBox="1"/>
          <p:nvPr/>
        </p:nvSpPr>
        <p:spPr>
          <a:xfrm>
            <a:off x="4473384" y="5659745"/>
            <a:ext cx="9341232" cy="628650"/>
          </a:xfrm>
          <a:prstGeom prst="rect">
            <a:avLst/>
          </a:prstGeom>
        </p:spPr>
        <p:txBody>
          <a:bodyPr lIns="0" tIns="0" rIns="0" bIns="0" rtlCol="0" anchor="t">
            <a:spAutoFit/>
          </a:bodyPr>
          <a:lstStyle/>
          <a:p>
            <a:pPr>
              <a:lnSpc>
                <a:spcPts val="5250"/>
              </a:lnSpc>
            </a:pPr>
            <a:r>
              <a:rPr lang="en-US" sz="3500">
                <a:solidFill>
                  <a:srgbClr val="1B1B1B"/>
                </a:solidFill>
                <a:latin typeface="Poppins Light"/>
              </a:rPr>
              <a:t>Submission for WiDA Datathon Event</a:t>
            </a:r>
          </a:p>
        </p:txBody>
      </p:sp>
      <p:sp>
        <p:nvSpPr>
          <p:cNvPr id="5" name="TextBox 5"/>
          <p:cNvSpPr txBox="1"/>
          <p:nvPr/>
        </p:nvSpPr>
        <p:spPr>
          <a:xfrm>
            <a:off x="1392886" y="1408419"/>
            <a:ext cx="15502229" cy="2870200"/>
          </a:xfrm>
          <a:prstGeom prst="rect">
            <a:avLst/>
          </a:prstGeom>
        </p:spPr>
        <p:txBody>
          <a:bodyPr lIns="0" tIns="0" rIns="0" bIns="0" rtlCol="0" anchor="t">
            <a:spAutoFit/>
          </a:bodyPr>
          <a:lstStyle/>
          <a:p>
            <a:pPr algn="ctr">
              <a:lnSpc>
                <a:spcPts val="7699"/>
              </a:lnSpc>
            </a:pPr>
            <a:r>
              <a:rPr lang="en-US" sz="5499">
                <a:solidFill>
                  <a:srgbClr val="1B1B1B"/>
                </a:solidFill>
                <a:latin typeface="Abril Fatface"/>
              </a:rPr>
              <a:t>EDA and Predictive modelling of FIFA Data of Women's World Cup Tournament from 1991 to 2019</a:t>
            </a:r>
          </a:p>
        </p:txBody>
      </p:sp>
      <p:sp>
        <p:nvSpPr>
          <p:cNvPr id="6" name="TextBox 6"/>
          <p:cNvSpPr txBox="1"/>
          <p:nvPr/>
        </p:nvSpPr>
        <p:spPr>
          <a:xfrm>
            <a:off x="6354298" y="7791888"/>
            <a:ext cx="5579404" cy="1962150"/>
          </a:xfrm>
          <a:prstGeom prst="rect">
            <a:avLst/>
          </a:prstGeom>
        </p:spPr>
        <p:txBody>
          <a:bodyPr lIns="0" tIns="0" rIns="0" bIns="0" rtlCol="0" anchor="t">
            <a:spAutoFit/>
          </a:bodyPr>
          <a:lstStyle/>
          <a:p>
            <a:pPr>
              <a:lnSpc>
                <a:spcPts val="5250"/>
              </a:lnSpc>
            </a:pPr>
            <a:r>
              <a:rPr lang="en-US" sz="3500">
                <a:solidFill>
                  <a:srgbClr val="1B1B1B"/>
                </a:solidFill>
                <a:latin typeface="Poppins Light"/>
              </a:rPr>
              <a:t>Team_Data_Benders: </a:t>
            </a:r>
          </a:p>
          <a:p>
            <a:pPr>
              <a:lnSpc>
                <a:spcPts val="5250"/>
              </a:lnSpc>
            </a:pPr>
            <a:r>
              <a:rPr lang="en-US" sz="3500">
                <a:solidFill>
                  <a:srgbClr val="1B1B1B"/>
                </a:solidFill>
                <a:latin typeface="Poppins Light"/>
              </a:rPr>
              <a:t> 1) Esther EMOEKPERE</a:t>
            </a:r>
          </a:p>
          <a:p>
            <a:pPr>
              <a:lnSpc>
                <a:spcPts val="5250"/>
              </a:lnSpc>
            </a:pPr>
            <a:r>
              <a:rPr lang="en-US" sz="3500">
                <a:solidFill>
                  <a:srgbClr val="1B1B1B"/>
                </a:solidFill>
                <a:latin typeface="Poppins Light"/>
              </a:rPr>
              <a:t>2) Ifeoluwa ADEWUNMI </a:t>
            </a:r>
          </a:p>
        </p:txBody>
      </p:sp>
      <p:sp>
        <p:nvSpPr>
          <p:cNvPr id="7" name="TextBox 7"/>
          <p:cNvSpPr txBox="1"/>
          <p:nvPr/>
        </p:nvSpPr>
        <p:spPr>
          <a:xfrm>
            <a:off x="4473384" y="6726545"/>
            <a:ext cx="9341232" cy="628650"/>
          </a:xfrm>
          <a:prstGeom prst="rect">
            <a:avLst/>
          </a:prstGeom>
        </p:spPr>
        <p:txBody>
          <a:bodyPr lIns="0" tIns="0" rIns="0" bIns="0" rtlCol="0" anchor="t">
            <a:spAutoFit/>
          </a:bodyPr>
          <a:lstStyle/>
          <a:p>
            <a:pPr algn="ctr">
              <a:lnSpc>
                <a:spcPts val="5250"/>
              </a:lnSpc>
            </a:pPr>
            <a:r>
              <a:rPr lang="en-US" sz="3500">
                <a:solidFill>
                  <a:srgbClr val="1B1B1B"/>
                </a:solidFill>
                <a:latin typeface="Poppins Light"/>
              </a:rPr>
              <a:t>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37695" y="2437152"/>
            <a:ext cx="21973415" cy="162203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00234" y="-3511667"/>
            <a:ext cx="9080733" cy="9080733"/>
          </a:xfrm>
          <a:prstGeom prst="rect">
            <a:avLst/>
          </a:prstGeom>
        </p:spPr>
      </p:pic>
      <p:sp>
        <p:nvSpPr>
          <p:cNvPr id="4" name="TextBox 4"/>
          <p:cNvSpPr txBox="1"/>
          <p:nvPr/>
        </p:nvSpPr>
        <p:spPr>
          <a:xfrm>
            <a:off x="-1589955" y="374523"/>
            <a:ext cx="9427650" cy="883920"/>
          </a:xfrm>
          <a:prstGeom prst="rect">
            <a:avLst/>
          </a:prstGeom>
        </p:spPr>
        <p:txBody>
          <a:bodyPr lIns="0" tIns="0" rIns="0" bIns="0" rtlCol="0" anchor="t">
            <a:spAutoFit/>
          </a:bodyPr>
          <a:lstStyle/>
          <a:p>
            <a:pPr algn="ctr">
              <a:lnSpc>
                <a:spcPts val="5939"/>
              </a:lnSpc>
            </a:pPr>
            <a:r>
              <a:rPr lang="en-US" sz="5499">
                <a:solidFill>
                  <a:srgbClr val="000000"/>
                </a:solidFill>
                <a:latin typeface="Arial Bold"/>
              </a:rPr>
              <a:t>OUTLINE</a:t>
            </a:r>
          </a:p>
        </p:txBody>
      </p:sp>
      <p:sp>
        <p:nvSpPr>
          <p:cNvPr id="5" name="TextBox 5"/>
          <p:cNvSpPr txBox="1"/>
          <p:nvPr/>
        </p:nvSpPr>
        <p:spPr>
          <a:xfrm>
            <a:off x="407060" y="1333499"/>
            <a:ext cx="7346878" cy="5548884"/>
          </a:xfrm>
          <a:prstGeom prst="rect">
            <a:avLst/>
          </a:prstGeom>
        </p:spPr>
        <p:txBody>
          <a:bodyPr lIns="0" tIns="0" rIns="0" bIns="0" rtlCol="0" anchor="t">
            <a:spAutoFit/>
          </a:bodyPr>
          <a:lstStyle/>
          <a:p>
            <a:pPr marL="506730" lvl="1" indent="-253365" algn="l">
              <a:lnSpc>
                <a:spcPts val="4367"/>
              </a:lnSpc>
              <a:buFont typeface="Arial"/>
              <a:buChar char="•"/>
            </a:pPr>
            <a:r>
              <a:rPr lang="en-US" sz="2799">
                <a:solidFill>
                  <a:srgbClr val="000000"/>
                </a:solidFill>
                <a:latin typeface="Arial"/>
              </a:rPr>
              <a:t>1.0   Introduction</a:t>
            </a:r>
          </a:p>
          <a:p>
            <a:pPr marL="506730" lvl="1" indent="-253365" algn="l">
              <a:lnSpc>
                <a:spcPts val="4367"/>
              </a:lnSpc>
            </a:pPr>
            <a:r>
              <a:rPr lang="en-US" sz="2799">
                <a:solidFill>
                  <a:srgbClr val="000000"/>
                </a:solidFill>
                <a:latin typeface="Arial"/>
              </a:rPr>
              <a:t>	1.1  Goals for the EDA</a:t>
            </a:r>
          </a:p>
          <a:p>
            <a:pPr marL="506730" lvl="1" indent="-253365" algn="l">
              <a:lnSpc>
                <a:spcPts val="4367"/>
              </a:lnSpc>
            </a:pPr>
            <a:r>
              <a:rPr lang="en-US" sz="2799">
                <a:solidFill>
                  <a:srgbClr val="000000"/>
                </a:solidFill>
                <a:latin typeface="Arial"/>
              </a:rPr>
              <a:t>	1.2  Summary of steps</a:t>
            </a:r>
          </a:p>
          <a:p>
            <a:pPr marL="506730" lvl="1" indent="-253365" algn="l">
              <a:lnSpc>
                <a:spcPts val="4367"/>
              </a:lnSpc>
              <a:buFont typeface="Arial"/>
              <a:buChar char="•"/>
            </a:pPr>
            <a:r>
              <a:rPr lang="en-US" sz="2799">
                <a:solidFill>
                  <a:srgbClr val="000000"/>
                </a:solidFill>
                <a:latin typeface="Arial"/>
              </a:rPr>
              <a:t>2.0    Dataset Exploration</a:t>
            </a:r>
          </a:p>
          <a:p>
            <a:pPr marL="506730" lvl="1" indent="-253365" algn="l">
              <a:lnSpc>
                <a:spcPts val="4367"/>
              </a:lnSpc>
              <a:buFont typeface="Arial"/>
              <a:buChar char="•"/>
            </a:pPr>
            <a:r>
              <a:rPr lang="en-US" sz="2799">
                <a:solidFill>
                  <a:srgbClr val="000000"/>
                </a:solidFill>
                <a:latin typeface="Arial"/>
              </a:rPr>
              <a:t>3.0    Data Cleaning and Transformation</a:t>
            </a:r>
          </a:p>
          <a:p>
            <a:pPr marL="506730" lvl="1" indent="-253365" algn="l">
              <a:lnSpc>
                <a:spcPts val="4367"/>
              </a:lnSpc>
            </a:pPr>
            <a:r>
              <a:rPr lang="en-US" sz="2799">
                <a:solidFill>
                  <a:srgbClr val="000000"/>
                </a:solidFill>
                <a:latin typeface="Arial"/>
              </a:rPr>
              <a:t>	3.1  Initial Set-up</a:t>
            </a:r>
          </a:p>
          <a:p>
            <a:pPr marL="506730" lvl="1" indent="-253365" algn="l">
              <a:lnSpc>
                <a:spcPts val="4367"/>
              </a:lnSpc>
            </a:pPr>
            <a:r>
              <a:rPr lang="en-US" sz="2799">
                <a:solidFill>
                  <a:srgbClr val="000000"/>
                </a:solidFill>
                <a:latin typeface="Arial"/>
              </a:rPr>
              <a:t>	3.2  Analysis and Visualization</a:t>
            </a:r>
          </a:p>
          <a:p>
            <a:pPr marL="506730" lvl="1" indent="-253365" algn="l">
              <a:lnSpc>
                <a:spcPts val="4367"/>
              </a:lnSpc>
            </a:pPr>
            <a:r>
              <a:rPr lang="en-US" sz="2799">
                <a:solidFill>
                  <a:srgbClr val="000000"/>
                </a:solidFill>
                <a:latin typeface="Arial"/>
              </a:rPr>
              <a:t>		3.2.1   Visualizations</a:t>
            </a:r>
          </a:p>
          <a:p>
            <a:pPr marL="506730" lvl="1" indent="-253365" algn="l">
              <a:lnSpc>
                <a:spcPts val="4367"/>
              </a:lnSpc>
            </a:pPr>
            <a:r>
              <a:rPr lang="en-US" sz="2799">
                <a:solidFill>
                  <a:srgbClr val="000000"/>
                </a:solidFill>
                <a:latin typeface="Arial"/>
              </a:rPr>
              <a:t>		3.2.2 Predictive Model</a:t>
            </a:r>
          </a:p>
          <a:p>
            <a:pPr marL="506730" lvl="1" indent="-253365" algn="l">
              <a:lnSpc>
                <a:spcPts val="4367"/>
              </a:lnSpc>
              <a:buFont typeface="Arial"/>
              <a:buChar char="•"/>
            </a:pPr>
            <a:r>
              <a:rPr lang="en-US" sz="2799">
                <a:solidFill>
                  <a:srgbClr val="000000"/>
                </a:solidFill>
                <a:latin typeface="Arial"/>
              </a:rPr>
              <a:t>4.0	Recommendations and parting words.</a:t>
            </a:r>
          </a:p>
        </p:txBody>
      </p:sp>
      <p:sp>
        <p:nvSpPr>
          <p:cNvPr id="6" name="TextBox 6"/>
          <p:cNvSpPr txBox="1"/>
          <p:nvPr/>
        </p:nvSpPr>
        <p:spPr>
          <a:xfrm>
            <a:off x="9504178" y="374523"/>
            <a:ext cx="7083831" cy="883920"/>
          </a:xfrm>
          <a:prstGeom prst="rect">
            <a:avLst/>
          </a:prstGeom>
        </p:spPr>
        <p:txBody>
          <a:bodyPr lIns="0" tIns="0" rIns="0" bIns="0" rtlCol="0" anchor="t">
            <a:spAutoFit/>
          </a:bodyPr>
          <a:lstStyle/>
          <a:p>
            <a:pPr algn="l">
              <a:lnSpc>
                <a:spcPts val="5939"/>
              </a:lnSpc>
            </a:pPr>
            <a:r>
              <a:rPr lang="en-US" sz="5499">
                <a:solidFill>
                  <a:srgbClr val="000000"/>
                </a:solidFill>
                <a:latin typeface="Arial Bold"/>
              </a:rPr>
              <a:t>1.0   INTRODUCTION</a:t>
            </a:r>
          </a:p>
        </p:txBody>
      </p:sp>
      <p:sp>
        <p:nvSpPr>
          <p:cNvPr id="7" name="TextBox 7"/>
          <p:cNvSpPr txBox="1"/>
          <p:nvPr/>
        </p:nvSpPr>
        <p:spPr>
          <a:xfrm>
            <a:off x="8849879" y="1295399"/>
            <a:ext cx="9099014" cy="8991601"/>
          </a:xfrm>
          <a:prstGeom prst="rect">
            <a:avLst/>
          </a:prstGeom>
        </p:spPr>
        <p:txBody>
          <a:bodyPr lIns="0" tIns="0" rIns="0" bIns="0" rtlCol="0" anchor="t">
            <a:spAutoFit/>
          </a:bodyPr>
          <a:lstStyle/>
          <a:p>
            <a:pPr algn="l">
              <a:lnSpc>
                <a:spcPts val="4499"/>
              </a:lnSpc>
            </a:pPr>
            <a:r>
              <a:rPr lang="en-US" sz="2499">
                <a:solidFill>
                  <a:srgbClr val="000000"/>
                </a:solidFill>
                <a:latin typeface="Arial"/>
              </a:rPr>
              <a:t>The dataset contains FIFA Women’s World Cup Stats from 1991 to 2019.</a:t>
            </a:r>
          </a:p>
          <a:p>
            <a:pPr algn="l">
              <a:lnSpc>
                <a:spcPts val="4499"/>
              </a:lnSpc>
            </a:pPr>
            <a:r>
              <a:rPr lang="en-US" sz="2499">
                <a:solidFill>
                  <a:srgbClr val="000000"/>
                </a:solidFill>
                <a:latin typeface="Arial Bold"/>
              </a:rPr>
              <a:t>	1.1 Goals of the EDA</a:t>
            </a:r>
          </a:p>
          <a:p>
            <a:pPr algn="l">
              <a:lnSpc>
                <a:spcPts val="4499"/>
              </a:lnSpc>
            </a:pPr>
            <a:r>
              <a:rPr lang="en-US" sz="2499">
                <a:solidFill>
                  <a:srgbClr val="000000"/>
                </a:solidFill>
                <a:latin typeface="Arial"/>
              </a:rPr>
              <a:t>This EDA’S main objective is to investigate the dataset to determine if there are any trends that we might be able to highlight through visualizations, as well as to predict the total number of matches that each squad will play in light of certain features.</a:t>
            </a:r>
          </a:p>
          <a:p>
            <a:pPr algn="l">
              <a:lnSpc>
                <a:spcPts val="4499"/>
              </a:lnSpc>
            </a:pPr>
            <a:r>
              <a:rPr lang="en-US" sz="2499">
                <a:solidFill>
                  <a:srgbClr val="000000"/>
                </a:solidFill>
                <a:latin typeface="Arial"/>
              </a:rPr>
              <a:t>	</a:t>
            </a:r>
            <a:r>
              <a:rPr lang="en-US" sz="2499">
                <a:solidFill>
                  <a:srgbClr val="000000"/>
                </a:solidFill>
                <a:latin typeface="Arial Bold"/>
              </a:rPr>
              <a:t>1.2 Summary of Steps</a:t>
            </a:r>
          </a:p>
          <a:p>
            <a:pPr algn="l">
              <a:lnSpc>
                <a:spcPts val="4499"/>
              </a:lnSpc>
            </a:pPr>
            <a:r>
              <a:rPr lang="en-US" sz="2499">
                <a:solidFill>
                  <a:srgbClr val="000000"/>
                </a:solidFill>
                <a:latin typeface="Arial"/>
              </a:rPr>
              <a:t>We went through the following five main steps:</a:t>
            </a:r>
          </a:p>
          <a:p>
            <a:pPr marL="452437" lvl="1" indent="-226219" algn="l">
              <a:lnSpc>
                <a:spcPts val="4499"/>
              </a:lnSpc>
              <a:buFont typeface="Arial"/>
              <a:buChar char="•"/>
            </a:pPr>
            <a:r>
              <a:rPr lang="en-US" sz="2499">
                <a:solidFill>
                  <a:srgbClr val="000000"/>
                </a:solidFill>
                <a:latin typeface="Arial"/>
              </a:rPr>
              <a:t>Exploring datasets</a:t>
            </a:r>
          </a:p>
          <a:p>
            <a:pPr marL="452437" lvl="1" indent="-226219" algn="l">
              <a:lnSpc>
                <a:spcPts val="4499"/>
              </a:lnSpc>
              <a:buFont typeface="Arial"/>
              <a:buChar char="•"/>
            </a:pPr>
            <a:r>
              <a:rPr lang="en-US" sz="2499">
                <a:solidFill>
                  <a:srgbClr val="000000"/>
                </a:solidFill>
                <a:latin typeface="Arial"/>
              </a:rPr>
              <a:t>Python-based data cleaning</a:t>
            </a:r>
          </a:p>
          <a:p>
            <a:pPr marL="452437" lvl="1" indent="-226219" algn="l">
              <a:lnSpc>
                <a:spcPts val="4499"/>
              </a:lnSpc>
              <a:buFont typeface="Arial"/>
              <a:buChar char="•"/>
            </a:pPr>
            <a:r>
              <a:rPr lang="en-US" sz="2499">
                <a:solidFill>
                  <a:srgbClr val="000000"/>
                </a:solidFill>
                <a:latin typeface="Arial"/>
              </a:rPr>
              <a:t>Analysis and visualizations using PowerBi</a:t>
            </a:r>
          </a:p>
          <a:p>
            <a:pPr marL="452437" lvl="1" indent="-226219" algn="l">
              <a:lnSpc>
                <a:spcPts val="4499"/>
              </a:lnSpc>
              <a:buFont typeface="Arial"/>
              <a:buChar char="•"/>
            </a:pPr>
            <a:r>
              <a:rPr lang="en-US" sz="2499">
                <a:solidFill>
                  <a:srgbClr val="000000"/>
                </a:solidFill>
                <a:latin typeface="Arial"/>
              </a:rPr>
              <a:t>Python based predictive modeling</a:t>
            </a:r>
          </a:p>
          <a:p>
            <a:pPr marL="452437" lvl="1" indent="-226219" algn="l">
              <a:lnSpc>
                <a:spcPts val="4499"/>
              </a:lnSpc>
              <a:buFont typeface="Arial"/>
              <a:buChar char="•"/>
            </a:pPr>
            <a:r>
              <a:rPr lang="en-US" sz="2499">
                <a:solidFill>
                  <a:srgbClr val="000000"/>
                </a:solidFill>
                <a:latin typeface="Arial"/>
              </a:rPr>
              <a:t>Additional ideas for future research directions</a:t>
            </a:r>
          </a:p>
          <a:p>
            <a:pPr marL="452437" lvl="1" indent="-226219" algn="l">
              <a:lnSpc>
                <a:spcPts val="4499"/>
              </a:lnSpc>
            </a:pPr>
            <a:r>
              <a:rPr lang="en-US" sz="2499">
                <a:solidFill>
                  <a:srgbClr val="000000"/>
                </a:solidFill>
                <a:latin typeface="Arial Bold"/>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37695" y="2437152"/>
            <a:ext cx="21973415" cy="162203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00234" y="-3511667"/>
            <a:ext cx="9080733" cy="9080733"/>
          </a:xfrm>
          <a:prstGeom prst="rect">
            <a:avLst/>
          </a:prstGeom>
        </p:spPr>
      </p:pic>
      <p:sp>
        <p:nvSpPr>
          <p:cNvPr id="4" name="TextBox 4"/>
          <p:cNvSpPr txBox="1"/>
          <p:nvPr/>
        </p:nvSpPr>
        <p:spPr>
          <a:xfrm>
            <a:off x="399351" y="555307"/>
            <a:ext cx="8744649" cy="768477"/>
          </a:xfrm>
          <a:prstGeom prst="rect">
            <a:avLst/>
          </a:prstGeom>
        </p:spPr>
        <p:txBody>
          <a:bodyPr lIns="0" tIns="0" rIns="0" bIns="0" rtlCol="0" anchor="t">
            <a:spAutoFit/>
          </a:bodyPr>
          <a:lstStyle/>
          <a:p>
            <a:pPr algn="l">
              <a:lnSpc>
                <a:spcPts val="5184"/>
              </a:lnSpc>
            </a:pPr>
            <a:r>
              <a:rPr lang="en-US" sz="4800">
                <a:solidFill>
                  <a:srgbClr val="000000"/>
                </a:solidFill>
                <a:latin typeface="Arial Bold"/>
              </a:rPr>
              <a:t>2.0 DATASET EXPLORATION</a:t>
            </a:r>
          </a:p>
        </p:txBody>
      </p:sp>
      <p:sp>
        <p:nvSpPr>
          <p:cNvPr id="5" name="TextBox 5"/>
          <p:cNvSpPr txBox="1"/>
          <p:nvPr/>
        </p:nvSpPr>
        <p:spPr>
          <a:xfrm>
            <a:off x="480609" y="1892428"/>
            <a:ext cx="8026083" cy="3147347"/>
          </a:xfrm>
          <a:prstGeom prst="rect">
            <a:avLst/>
          </a:prstGeom>
        </p:spPr>
        <p:txBody>
          <a:bodyPr lIns="0" tIns="0" rIns="0" bIns="0" rtlCol="0" anchor="t">
            <a:spAutoFit/>
          </a:bodyPr>
          <a:lstStyle/>
          <a:p>
            <a:pPr marL="501155" lvl="1" indent="-250577" algn="just">
              <a:lnSpc>
                <a:spcPts val="4178"/>
              </a:lnSpc>
              <a:buFont typeface="Arial"/>
              <a:buChar char="•"/>
            </a:pPr>
            <a:r>
              <a:rPr lang="en-US" sz="2321">
                <a:solidFill>
                  <a:srgbClr val="000000"/>
                </a:solidFill>
                <a:latin typeface="Arial"/>
              </a:rPr>
              <a:t>We are utilizing a dataset that @mattop uploaded to Kaggle, it was gotten from Sports Reference. Python exploration reveals that the dataset has already been prepared for data analysis. The dataset is mostly ready for usage, despite the missing values in the yellow cards, red cards and possession columns respectively. </a:t>
            </a:r>
          </a:p>
        </p:txBody>
      </p:sp>
      <p:sp>
        <p:nvSpPr>
          <p:cNvPr id="6" name="TextBox 6"/>
          <p:cNvSpPr txBox="1"/>
          <p:nvPr/>
        </p:nvSpPr>
        <p:spPr>
          <a:xfrm>
            <a:off x="480609" y="5530967"/>
            <a:ext cx="7405803" cy="1425702"/>
          </a:xfrm>
          <a:prstGeom prst="rect">
            <a:avLst/>
          </a:prstGeom>
        </p:spPr>
        <p:txBody>
          <a:bodyPr lIns="0" tIns="0" rIns="0" bIns="0" rtlCol="0" anchor="t">
            <a:spAutoFit/>
          </a:bodyPr>
          <a:lstStyle/>
          <a:p>
            <a:pPr algn="l">
              <a:lnSpc>
                <a:spcPts val="5184"/>
              </a:lnSpc>
            </a:pPr>
            <a:r>
              <a:rPr lang="en-US" sz="4800">
                <a:solidFill>
                  <a:srgbClr val="000000"/>
                </a:solidFill>
                <a:latin typeface="Arial Bold"/>
              </a:rPr>
              <a:t>3.0 DATA CLEANING AND TRANSFORMATION</a:t>
            </a:r>
          </a:p>
        </p:txBody>
      </p:sp>
      <p:sp>
        <p:nvSpPr>
          <p:cNvPr id="7" name="TextBox 7"/>
          <p:cNvSpPr txBox="1"/>
          <p:nvPr/>
        </p:nvSpPr>
        <p:spPr>
          <a:xfrm>
            <a:off x="399351" y="6817995"/>
            <a:ext cx="8464506" cy="3469005"/>
          </a:xfrm>
          <a:prstGeom prst="rect">
            <a:avLst/>
          </a:prstGeom>
        </p:spPr>
        <p:txBody>
          <a:bodyPr lIns="0" tIns="0" rIns="0" bIns="0" rtlCol="0" anchor="t">
            <a:spAutoFit/>
          </a:bodyPr>
          <a:lstStyle/>
          <a:p>
            <a:pPr algn="just">
              <a:lnSpc>
                <a:spcPts val="3780"/>
              </a:lnSpc>
            </a:pPr>
            <a:r>
              <a:rPr lang="en-US" sz="2100">
                <a:solidFill>
                  <a:srgbClr val="000000"/>
                </a:solidFill>
                <a:latin typeface="Arial"/>
              </a:rPr>
              <a:t>The data cleaning ad transformation was done using Jupyter Notebook.</a:t>
            </a:r>
          </a:p>
          <a:p>
            <a:pPr algn="just">
              <a:lnSpc>
                <a:spcPts val="4860"/>
              </a:lnSpc>
            </a:pPr>
            <a:r>
              <a:rPr lang="en-US" sz="2700">
                <a:solidFill>
                  <a:srgbClr val="000000"/>
                </a:solidFill>
                <a:latin typeface="Arial Bold"/>
              </a:rPr>
              <a:t>	3.1 Initial Set-Up</a:t>
            </a:r>
          </a:p>
          <a:p>
            <a:pPr algn="just">
              <a:lnSpc>
                <a:spcPts val="3780"/>
              </a:lnSpc>
            </a:pPr>
            <a:r>
              <a:rPr lang="en-US" sz="2100">
                <a:solidFill>
                  <a:srgbClr val="000000"/>
                </a:solidFill>
                <a:latin typeface="Arial"/>
              </a:rPr>
              <a:t>Our working environment was initially prepared by importing the necessary libraries for the analysis before we started the data cleaning and transformation procedure.</a:t>
            </a:r>
          </a:p>
          <a:p>
            <a:pPr algn="just">
              <a:lnSpc>
                <a:spcPts val="3780"/>
              </a:lnSpc>
            </a:pPr>
            <a:r>
              <a:rPr lang="en-US" sz="2100">
                <a:solidFill>
                  <a:srgbClr val="000000"/>
                </a:solidFill>
                <a:latin typeface="Arial"/>
              </a:rPr>
              <a:t>The dataset was read into the work environment after setting up.</a:t>
            </a:r>
          </a:p>
          <a:p>
            <a:pPr algn="just">
              <a:lnSpc>
                <a:spcPts val="3780"/>
              </a:lnSpc>
            </a:pPr>
            <a:r>
              <a:rPr lang="en-US" sz="2100">
                <a:solidFill>
                  <a:srgbClr val="000000"/>
                </a:solidFill>
                <a:latin typeface="Arial"/>
              </a:rPr>
              <a:t>	</a:t>
            </a:r>
          </a:p>
        </p:txBody>
      </p:sp>
      <p:pic>
        <p:nvPicPr>
          <p:cNvPr id="8" name="Picture 8"/>
          <p:cNvPicPr>
            <a:picLocks noChangeAspect="1"/>
          </p:cNvPicPr>
          <p:nvPr/>
        </p:nvPicPr>
        <p:blipFill>
          <a:blip r:embed="rId6"/>
          <a:srcRect r="52867"/>
          <a:stretch>
            <a:fillRect/>
          </a:stretch>
        </p:blipFill>
        <p:spPr>
          <a:xfrm>
            <a:off x="9538869" y="479108"/>
            <a:ext cx="8152036" cy="3472989"/>
          </a:xfrm>
          <a:prstGeom prst="rect">
            <a:avLst/>
          </a:prstGeom>
        </p:spPr>
      </p:pic>
      <p:pic>
        <p:nvPicPr>
          <p:cNvPr id="9" name="Picture 9"/>
          <p:cNvPicPr>
            <a:picLocks noChangeAspect="1"/>
          </p:cNvPicPr>
          <p:nvPr/>
        </p:nvPicPr>
        <p:blipFill>
          <a:blip r:embed="rId7"/>
          <a:srcRect t="5092" r="14745" b="5092"/>
          <a:stretch>
            <a:fillRect/>
          </a:stretch>
        </p:blipFill>
        <p:spPr>
          <a:xfrm>
            <a:off x="9538869" y="4168120"/>
            <a:ext cx="8152036" cy="843080"/>
          </a:xfrm>
          <a:prstGeom prst="rect">
            <a:avLst/>
          </a:prstGeom>
        </p:spPr>
      </p:pic>
      <p:sp>
        <p:nvSpPr>
          <p:cNvPr id="10" name="TextBox 10"/>
          <p:cNvSpPr txBox="1"/>
          <p:nvPr/>
        </p:nvSpPr>
        <p:spPr>
          <a:xfrm>
            <a:off x="9538869" y="5049300"/>
            <a:ext cx="8152036" cy="4897755"/>
          </a:xfrm>
          <a:prstGeom prst="rect">
            <a:avLst/>
          </a:prstGeom>
        </p:spPr>
        <p:txBody>
          <a:bodyPr lIns="0" tIns="0" rIns="0" bIns="0" rtlCol="0" anchor="t">
            <a:spAutoFit/>
          </a:bodyPr>
          <a:lstStyle/>
          <a:p>
            <a:pPr algn="just">
              <a:lnSpc>
                <a:spcPts val="3780"/>
              </a:lnSpc>
            </a:pPr>
            <a:r>
              <a:rPr lang="en-US" sz="2100">
                <a:solidFill>
                  <a:srgbClr val="000000"/>
                </a:solidFill>
                <a:latin typeface="Arial"/>
              </a:rPr>
              <a:t>Only a very small amount of cleaning was needed, so we moved on to cleaning the dataset. The missing values in the red cards, yellow cards and possession columns needed to be filled in for the cleaning procedure.</a:t>
            </a:r>
          </a:p>
          <a:p>
            <a:pPr algn="just">
              <a:lnSpc>
                <a:spcPts val="3780"/>
              </a:lnSpc>
            </a:pPr>
            <a:r>
              <a:rPr lang="en-US" sz="2100">
                <a:solidFill>
                  <a:srgbClr val="000000"/>
                </a:solidFill>
                <a:latin typeface="Arial"/>
              </a:rPr>
              <a:t>In contrast to the possession column, where the missing values were filled with the median of the column’s values, the red/yellow card columns’ missing values were filled with zero.</a:t>
            </a:r>
          </a:p>
          <a:p>
            <a:pPr algn="just">
              <a:lnSpc>
                <a:spcPts val="4860"/>
              </a:lnSpc>
            </a:pPr>
            <a:endParaRPr lang="en-US" sz="2100">
              <a:solidFill>
                <a:srgbClr val="000000"/>
              </a:solidFill>
              <a:latin typeface="Arial"/>
            </a:endParaRPr>
          </a:p>
          <a:p>
            <a:pPr algn="just">
              <a:lnSpc>
                <a:spcPts val="3780"/>
              </a:lnSpc>
            </a:pPr>
            <a:r>
              <a:rPr lang="en-US" sz="2100">
                <a:solidFill>
                  <a:srgbClr val="000000"/>
                </a:solidFill>
                <a:latin typeface="Arial"/>
              </a:rPr>
              <a:t>The data type for the year column was transformed from integer to string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37695" y="2437152"/>
            <a:ext cx="21973415" cy="162203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00234" y="-3511667"/>
            <a:ext cx="9080733" cy="9080733"/>
          </a:xfrm>
          <a:prstGeom prst="rect">
            <a:avLst/>
          </a:prstGeom>
        </p:spPr>
      </p:pic>
      <p:pic>
        <p:nvPicPr>
          <p:cNvPr id="4" name="Picture 4"/>
          <p:cNvPicPr>
            <a:picLocks noChangeAspect="1"/>
          </p:cNvPicPr>
          <p:nvPr/>
        </p:nvPicPr>
        <p:blipFill>
          <a:blip r:embed="rId6"/>
          <a:srcRect l="312" r="312"/>
          <a:stretch>
            <a:fillRect/>
          </a:stretch>
        </p:blipFill>
        <p:spPr>
          <a:xfrm>
            <a:off x="904166" y="3317862"/>
            <a:ext cx="7120326" cy="4087064"/>
          </a:xfrm>
          <a:prstGeom prst="rect">
            <a:avLst/>
          </a:prstGeom>
        </p:spPr>
      </p:pic>
      <p:pic>
        <p:nvPicPr>
          <p:cNvPr id="5" name="Picture 5"/>
          <p:cNvPicPr>
            <a:picLocks noChangeAspect="1"/>
          </p:cNvPicPr>
          <p:nvPr/>
        </p:nvPicPr>
        <p:blipFill>
          <a:blip r:embed="rId7"/>
          <a:srcRect l="50688" t="49729"/>
          <a:stretch>
            <a:fillRect/>
          </a:stretch>
        </p:blipFill>
        <p:spPr>
          <a:xfrm>
            <a:off x="13767973" y="7823864"/>
            <a:ext cx="3732939" cy="2170742"/>
          </a:xfrm>
          <a:prstGeom prst="rect">
            <a:avLst/>
          </a:prstGeom>
        </p:spPr>
      </p:pic>
      <p:pic>
        <p:nvPicPr>
          <p:cNvPr id="6" name="Picture 6"/>
          <p:cNvPicPr>
            <a:picLocks noChangeAspect="1"/>
          </p:cNvPicPr>
          <p:nvPr/>
        </p:nvPicPr>
        <p:blipFill>
          <a:blip r:embed="rId7"/>
          <a:srcRect r="53806" b="48701"/>
          <a:stretch>
            <a:fillRect/>
          </a:stretch>
        </p:blipFill>
        <p:spPr>
          <a:xfrm>
            <a:off x="948382" y="7813852"/>
            <a:ext cx="3496896" cy="2215125"/>
          </a:xfrm>
          <a:prstGeom prst="rect">
            <a:avLst/>
          </a:prstGeom>
        </p:spPr>
      </p:pic>
      <p:pic>
        <p:nvPicPr>
          <p:cNvPr id="7" name="Picture 7"/>
          <p:cNvPicPr>
            <a:picLocks noChangeAspect="1"/>
          </p:cNvPicPr>
          <p:nvPr/>
        </p:nvPicPr>
        <p:blipFill>
          <a:blip r:embed="rId7"/>
          <a:srcRect l="51049" b="49497"/>
          <a:stretch>
            <a:fillRect/>
          </a:stretch>
        </p:blipFill>
        <p:spPr>
          <a:xfrm>
            <a:off x="5228627" y="7813852"/>
            <a:ext cx="3705627" cy="2180754"/>
          </a:xfrm>
          <a:prstGeom prst="rect">
            <a:avLst/>
          </a:prstGeom>
        </p:spPr>
      </p:pic>
      <p:pic>
        <p:nvPicPr>
          <p:cNvPr id="8" name="Picture 8"/>
          <p:cNvPicPr>
            <a:picLocks noChangeAspect="1"/>
          </p:cNvPicPr>
          <p:nvPr/>
        </p:nvPicPr>
        <p:blipFill>
          <a:blip r:embed="rId7"/>
          <a:srcRect t="51002" r="54799"/>
          <a:stretch>
            <a:fillRect/>
          </a:stretch>
        </p:blipFill>
        <p:spPr>
          <a:xfrm>
            <a:off x="9686729" y="7878839"/>
            <a:ext cx="3421721" cy="2115768"/>
          </a:xfrm>
          <a:prstGeom prst="rect">
            <a:avLst/>
          </a:prstGeom>
        </p:spPr>
      </p:pic>
      <p:pic>
        <p:nvPicPr>
          <p:cNvPr id="9" name="Picture 9"/>
          <p:cNvPicPr>
            <a:picLocks noChangeAspect="1"/>
          </p:cNvPicPr>
          <p:nvPr/>
        </p:nvPicPr>
        <p:blipFill>
          <a:blip r:embed="rId8"/>
          <a:srcRect l="648"/>
          <a:stretch>
            <a:fillRect/>
          </a:stretch>
        </p:blipFill>
        <p:spPr>
          <a:xfrm>
            <a:off x="10314557" y="3317862"/>
            <a:ext cx="7186355" cy="4125967"/>
          </a:xfrm>
          <a:prstGeom prst="rect">
            <a:avLst/>
          </a:prstGeom>
        </p:spPr>
      </p:pic>
      <p:sp>
        <p:nvSpPr>
          <p:cNvPr id="10" name="TextBox 10"/>
          <p:cNvSpPr txBox="1"/>
          <p:nvPr/>
        </p:nvSpPr>
        <p:spPr>
          <a:xfrm>
            <a:off x="299629" y="-323850"/>
            <a:ext cx="17688741" cy="3526671"/>
          </a:xfrm>
          <a:prstGeom prst="rect">
            <a:avLst/>
          </a:prstGeom>
        </p:spPr>
        <p:txBody>
          <a:bodyPr lIns="0" tIns="0" rIns="0" bIns="0" rtlCol="0" anchor="t">
            <a:spAutoFit/>
          </a:bodyPr>
          <a:lstStyle/>
          <a:p>
            <a:pPr algn="just">
              <a:lnSpc>
                <a:spcPts val="3959"/>
              </a:lnSpc>
            </a:pPr>
            <a:endParaRPr dirty="0"/>
          </a:p>
          <a:p>
            <a:pPr algn="just">
              <a:lnSpc>
                <a:spcPts val="3959"/>
              </a:lnSpc>
            </a:pPr>
            <a:r>
              <a:rPr lang="en-US" sz="2199" b="1" dirty="0">
                <a:solidFill>
                  <a:srgbClr val="000000"/>
                </a:solidFill>
                <a:latin typeface="Arial"/>
              </a:rPr>
              <a:t>3.</a:t>
            </a:r>
            <a:r>
              <a:rPr lang="en-US" sz="2199" b="1" dirty="0">
                <a:solidFill>
                  <a:srgbClr val="000000"/>
                </a:solidFill>
                <a:latin typeface="Arial Bold"/>
              </a:rPr>
              <a:t>2 Analysis and Visualization</a:t>
            </a:r>
          </a:p>
          <a:p>
            <a:pPr algn="just">
              <a:lnSpc>
                <a:spcPts val="3959"/>
              </a:lnSpc>
            </a:pPr>
            <a:r>
              <a:rPr lang="en-US" sz="2199" dirty="0">
                <a:solidFill>
                  <a:srgbClr val="000000"/>
                </a:solidFill>
                <a:latin typeface="Arial"/>
              </a:rPr>
              <a:t>After the dataset was cleaned and transformed, we performed some analysis and produced visualizations with </a:t>
            </a:r>
            <a:r>
              <a:rPr lang="en-US" sz="2199" dirty="0" err="1">
                <a:solidFill>
                  <a:srgbClr val="000000"/>
                </a:solidFill>
                <a:latin typeface="Arial"/>
              </a:rPr>
              <a:t>PowerBi</a:t>
            </a:r>
            <a:r>
              <a:rPr lang="en-US" sz="2199" dirty="0">
                <a:solidFill>
                  <a:srgbClr val="000000"/>
                </a:solidFill>
                <a:latin typeface="Arial"/>
              </a:rPr>
              <a:t> aimed at helping viewers gain insights at first glance from the dataset.</a:t>
            </a:r>
          </a:p>
          <a:p>
            <a:pPr algn="just">
              <a:lnSpc>
                <a:spcPts val="3959"/>
              </a:lnSpc>
            </a:pPr>
            <a:r>
              <a:rPr lang="en-US" sz="2199" dirty="0">
                <a:solidFill>
                  <a:srgbClr val="000000"/>
                </a:solidFill>
                <a:latin typeface="Arial Bold"/>
              </a:rPr>
              <a:t>	3.2.1 Visualizations</a:t>
            </a:r>
          </a:p>
          <a:p>
            <a:pPr algn="just">
              <a:lnSpc>
                <a:spcPts val="3959"/>
              </a:lnSpc>
            </a:pPr>
            <a:r>
              <a:rPr lang="en-US" sz="2199" dirty="0">
                <a:solidFill>
                  <a:srgbClr val="000000"/>
                </a:solidFill>
                <a:latin typeface="Arial"/>
              </a:rPr>
              <a:t>Here are visualizations giving a summary of the general dataset. We also visualized the performance of the top 3 squads with </a:t>
            </a:r>
            <a:r>
              <a:rPr lang="en-US" sz="2199" dirty="0" err="1">
                <a:solidFill>
                  <a:srgbClr val="000000"/>
                </a:solidFill>
                <a:latin typeface="Arial"/>
              </a:rPr>
              <a:t>with</a:t>
            </a:r>
            <a:r>
              <a:rPr lang="en-US" sz="2199" dirty="0">
                <a:solidFill>
                  <a:srgbClr val="000000"/>
                </a:solidFill>
                <a:latin typeface="Arial"/>
              </a:rPr>
              <a:t> the highest sum of goals from 1991- 2019 to check for an increase or decline in their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37695" y="2437152"/>
            <a:ext cx="21973415" cy="162203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00234" y="-3511667"/>
            <a:ext cx="9080733" cy="9080733"/>
          </a:xfrm>
          <a:prstGeom prst="rect">
            <a:avLst/>
          </a:prstGeom>
        </p:spPr>
      </p:pic>
      <p:sp>
        <p:nvSpPr>
          <p:cNvPr id="4" name="TextBox 4"/>
          <p:cNvSpPr txBox="1"/>
          <p:nvPr/>
        </p:nvSpPr>
        <p:spPr>
          <a:xfrm>
            <a:off x="934111" y="251970"/>
            <a:ext cx="16419777" cy="3243678"/>
          </a:xfrm>
          <a:prstGeom prst="rect">
            <a:avLst/>
          </a:prstGeom>
        </p:spPr>
        <p:txBody>
          <a:bodyPr lIns="0" tIns="0" rIns="0" bIns="0" rtlCol="0" anchor="t">
            <a:spAutoFit/>
          </a:bodyPr>
          <a:lstStyle/>
          <a:p>
            <a:pPr algn="l">
              <a:lnSpc>
                <a:spcPts val="4860"/>
              </a:lnSpc>
            </a:pPr>
            <a:r>
              <a:rPr lang="en-US" sz="2700">
                <a:solidFill>
                  <a:srgbClr val="000000"/>
                </a:solidFill>
                <a:latin typeface="Arial Bold"/>
              </a:rPr>
              <a:t>3.2.2 Predictive Model</a:t>
            </a:r>
          </a:p>
          <a:p>
            <a:pPr algn="l">
              <a:lnSpc>
                <a:spcPts val="3780"/>
              </a:lnSpc>
            </a:pPr>
            <a:r>
              <a:rPr lang="en-US" sz="2100">
                <a:solidFill>
                  <a:srgbClr val="000000"/>
                </a:solidFill>
                <a:latin typeface="Arial"/>
              </a:rPr>
              <a:t>In Jupyter Notebook, a forecast model was built using a linear regression model. The model’s objective was to forecast the number of matches each team will play at the world cup based on a number of significant features.</a:t>
            </a:r>
          </a:p>
          <a:p>
            <a:pPr algn="l">
              <a:lnSpc>
                <a:spcPts val="3780"/>
              </a:lnSpc>
            </a:pPr>
            <a:r>
              <a:rPr lang="en-US" sz="2100">
                <a:solidFill>
                  <a:srgbClr val="000000"/>
                </a:solidFill>
                <a:latin typeface="Arial"/>
              </a:rPr>
              <a:t>The model was created and provided a 100% accuracy rating. The model passed testing and accurately predicted the matches that were played.</a:t>
            </a:r>
          </a:p>
        </p:txBody>
      </p:sp>
      <p:pic>
        <p:nvPicPr>
          <p:cNvPr id="5" name="Picture 5"/>
          <p:cNvPicPr>
            <a:picLocks noChangeAspect="1"/>
          </p:cNvPicPr>
          <p:nvPr/>
        </p:nvPicPr>
        <p:blipFill>
          <a:blip r:embed="rId6"/>
          <a:srcRect/>
          <a:stretch>
            <a:fillRect/>
          </a:stretch>
        </p:blipFill>
        <p:spPr>
          <a:xfrm>
            <a:off x="890982" y="3131004"/>
            <a:ext cx="12310214" cy="4173766"/>
          </a:xfrm>
          <a:prstGeom prst="rect">
            <a:avLst/>
          </a:prstGeom>
        </p:spPr>
      </p:pic>
      <p:sp>
        <p:nvSpPr>
          <p:cNvPr id="6" name="TextBox 6"/>
          <p:cNvSpPr txBox="1"/>
          <p:nvPr/>
        </p:nvSpPr>
        <p:spPr>
          <a:xfrm>
            <a:off x="794625" y="7699865"/>
            <a:ext cx="15682887" cy="652161"/>
          </a:xfrm>
          <a:prstGeom prst="rect">
            <a:avLst/>
          </a:prstGeom>
        </p:spPr>
        <p:txBody>
          <a:bodyPr lIns="0" tIns="0" rIns="0" bIns="0" rtlCol="0" anchor="t">
            <a:spAutoFit/>
          </a:bodyPr>
          <a:lstStyle/>
          <a:p>
            <a:pPr algn="l">
              <a:lnSpc>
                <a:spcPts val="4503"/>
              </a:lnSpc>
            </a:pPr>
            <a:r>
              <a:rPr lang="en-US" sz="4169">
                <a:solidFill>
                  <a:srgbClr val="000000"/>
                </a:solidFill>
                <a:latin typeface="Arial Bold"/>
              </a:rPr>
              <a:t>4.0 RECOMMENDATIONS AND PARTING WORDS</a:t>
            </a:r>
          </a:p>
        </p:txBody>
      </p:sp>
      <p:sp>
        <p:nvSpPr>
          <p:cNvPr id="7" name="TextBox 7"/>
          <p:cNvSpPr txBox="1"/>
          <p:nvPr/>
        </p:nvSpPr>
        <p:spPr>
          <a:xfrm>
            <a:off x="813675" y="8508150"/>
            <a:ext cx="15977830" cy="7800877"/>
          </a:xfrm>
          <a:prstGeom prst="rect">
            <a:avLst/>
          </a:prstGeom>
        </p:spPr>
        <p:txBody>
          <a:bodyPr lIns="0" tIns="0" rIns="0" bIns="0" rtlCol="0" anchor="t">
            <a:spAutoFit/>
          </a:bodyPr>
          <a:lstStyle/>
          <a:p>
            <a:pPr algn="l">
              <a:lnSpc>
                <a:spcPts val="3648"/>
              </a:lnSpc>
            </a:pPr>
            <a:r>
              <a:rPr lang="en-US" sz="2026">
                <a:solidFill>
                  <a:srgbClr val="000000"/>
                </a:solidFill>
                <a:latin typeface="Arial"/>
              </a:rPr>
              <a:t>It would have been preferable if the dataset had included information on each squad’s progress in each world cup as well as the winner for that specific year . This would have allowed researchers to delve deeper to determine what made the successful squad different from the other squads.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Team_Data_Benders</Template>
  <TotalTime>0</TotalTime>
  <Words>597</Words>
  <Application>Microsoft Office PowerPoint</Application>
  <PresentationFormat>Custom</PresentationFormat>
  <Paragraphs>51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Abril Fatface</vt:lpstr>
      <vt:lpstr>Arial</vt:lpstr>
      <vt:lpstr>Calibri</vt:lpstr>
      <vt:lpstr>Poppins Light</vt:lpstr>
      <vt:lpstr>Arial Bold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E</dc:creator>
  <cp:lastModifiedBy>Esther E</cp:lastModifiedBy>
  <cp:revision>2</cp:revision>
  <dcterms:created xsi:type="dcterms:W3CDTF">2023-03-24T21:56:47Z</dcterms:created>
  <dcterms:modified xsi:type="dcterms:W3CDTF">2023-03-24T21:57:38Z</dcterms:modified>
  <dc:identifier>DAFeHEDo4P0</dc:identifier>
</cp:coreProperties>
</file>