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2"/>
  </p:notesMasterIdLst>
  <p:handoutMasterIdLst>
    <p:handoutMasterId r:id="rId13"/>
  </p:handoutMasterIdLst>
  <p:sldIdLst>
    <p:sldId id="256" r:id="rId5"/>
    <p:sldId id="291" r:id="rId6"/>
    <p:sldId id="288" r:id="rId7"/>
    <p:sldId id="292" r:id="rId8"/>
    <p:sldId id="293" r:id="rId9"/>
    <p:sldId id="289" r:id="rId10"/>
    <p:sldId id="29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91"/>
            <p14:sldId id="288"/>
            <p14:sldId id="292"/>
            <p14:sldId id="293"/>
            <p14:sldId id="289"/>
            <p14:sldId id="290"/>
          </p14:sldIdLst>
        </p14:section>
        <p14:section name="Design, Morph, Annotate, Work Together, Tell Me"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242" autoAdjust="0"/>
  </p:normalViewPr>
  <p:slideViewPr>
    <p:cSldViewPr snapToGrid="0">
      <p:cViewPr>
        <p:scale>
          <a:sx n="41" d="100"/>
          <a:sy n="41" d="100"/>
        </p:scale>
        <p:origin x="1628" y="6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4/24/2020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2842927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246016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725507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693498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018188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114476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4/24/2020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4/24/2020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pPr algn="ctr">
              <a:lnSpc>
                <a:spcPct val="200000"/>
              </a:lnSpc>
            </a:pPr>
            <a:br>
              <a:rPr lang="en-US" dirty="0">
                <a:solidFill>
                  <a:schemeClr val="bg1"/>
                </a:solidFill>
              </a:rPr>
            </a:br>
            <a:r>
              <a:rPr lang="en-US" sz="3600" dirty="0">
                <a:solidFill>
                  <a:schemeClr val="bg1"/>
                </a:solidFill>
              </a:rPr>
              <a:t> </a:t>
            </a:r>
            <a:r>
              <a:rPr lang="en-US" sz="3600" b="1" u="sng" dirty="0">
                <a:solidFill>
                  <a:schemeClr val="bg1"/>
                </a:solidFill>
              </a:rPr>
              <a:t> MY CAP STONE PROJECT</a:t>
            </a:r>
            <a:endParaRPr lang="en-US"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fontScale="90000"/>
          </a:bodyPr>
          <a:lstStyle/>
          <a:p>
            <a:pPr>
              <a:lnSpc>
                <a:spcPct val="200000"/>
              </a:lnSpc>
            </a:pPr>
            <a:br>
              <a:rPr lang="en-US" dirty="0">
                <a:solidFill>
                  <a:schemeClr val="bg1"/>
                </a:solidFill>
              </a:rPr>
            </a:br>
            <a:r>
              <a:rPr lang="en-US" dirty="0">
                <a:solidFill>
                  <a:schemeClr val="bg1"/>
                </a:solidFill>
              </a:rPr>
              <a:t> </a:t>
            </a:r>
            <a:br>
              <a:rPr lang="en-US" dirty="0">
                <a:solidFill>
                  <a:schemeClr val="bg1"/>
                </a:solidFill>
              </a:rPr>
            </a:br>
            <a:r>
              <a:rPr lang="en-US" sz="3600" b="1" dirty="0"/>
              <a:t>1.0 INTRODUCTION/BUSINESS SECTION</a:t>
            </a:r>
            <a:br>
              <a:rPr lang="en-US" dirty="0">
                <a:solidFill>
                  <a:schemeClr val="bg1"/>
                </a:solidFill>
              </a:rPr>
            </a:br>
            <a:r>
              <a:rPr lang="en-US" dirty="0">
                <a:solidFill>
                  <a:schemeClr val="bg1"/>
                </a:solidFill>
              </a:rPr>
              <a:t>This project is to determine the number of schools available for the less-privileged children in Toronto. My target audience are orphanages and people on a below average income. At the end of the report, the number of affordable schools in Toronto would be determined, and a proposal would be made to provide more affordable schools for the residents of Toronto.</a:t>
            </a:r>
          </a:p>
        </p:txBody>
      </p:sp>
    </p:spTree>
    <p:extLst>
      <p:ext uri="{BB962C8B-B14F-4D97-AF65-F5344CB8AC3E}">
        <p14:creationId xmlns:p14="http://schemas.microsoft.com/office/powerpoint/2010/main" val="361769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Autofit/>
          </a:bodyPr>
          <a:lstStyle/>
          <a:p>
            <a:pPr lvl="1">
              <a:lnSpc>
                <a:spcPct val="200000"/>
              </a:lnSpc>
            </a:pPr>
            <a:br>
              <a:rPr lang="en-US" sz="2400" dirty="0">
                <a:solidFill>
                  <a:schemeClr val="bg1"/>
                </a:solidFill>
                <a:latin typeface="+mj-lt"/>
              </a:rPr>
            </a:br>
            <a:r>
              <a:rPr lang="en-US" sz="2400" dirty="0">
                <a:solidFill>
                  <a:schemeClr val="bg1"/>
                </a:solidFill>
                <a:latin typeface="+mj-lt"/>
              </a:rPr>
              <a:t> </a:t>
            </a:r>
            <a:br>
              <a:rPr lang="en-US" sz="2400" dirty="0">
                <a:solidFill>
                  <a:schemeClr val="bg1"/>
                </a:solidFill>
                <a:latin typeface="+mj-lt"/>
              </a:rPr>
            </a:br>
            <a:r>
              <a:rPr lang="en-US" sz="2800" dirty="0">
                <a:solidFill>
                  <a:schemeClr val="tx1"/>
                </a:solidFill>
                <a:latin typeface="+mj-lt"/>
              </a:rPr>
              <a:t>1.1	</a:t>
            </a:r>
            <a:r>
              <a:rPr lang="en-US" sz="2800" b="1" dirty="0">
                <a:latin typeface="+mj-lt"/>
              </a:rPr>
              <a:t>PROBLEM</a:t>
            </a:r>
            <a:br>
              <a:rPr lang="en-US" sz="2800" dirty="0">
                <a:latin typeface="+mj-lt"/>
              </a:rPr>
            </a:br>
            <a:r>
              <a:rPr lang="en-US" sz="2400" dirty="0">
                <a:solidFill>
                  <a:schemeClr val="bg1"/>
                </a:solidFill>
                <a:latin typeface="+mj-lt"/>
              </a:rPr>
              <a:t>There is an inadequacy in the number of schools in the vicinity of Toronto that are accessible to less privileged students and those living below an average income. </a:t>
            </a:r>
            <a:br>
              <a:rPr lang="en-US" sz="2400" dirty="0">
                <a:solidFill>
                  <a:schemeClr val="bg1"/>
                </a:solidFill>
                <a:latin typeface="+mj-lt"/>
              </a:rPr>
            </a:br>
            <a:r>
              <a:rPr lang="en-US" sz="2400" dirty="0">
                <a:solidFill>
                  <a:schemeClr val="bg1"/>
                </a:solidFill>
                <a:latin typeface="+mj-lt"/>
              </a:rPr>
              <a:t>This project aims to give a report on how many schools the Foursquare app can find for the residents of Toronto, without requiring them to change geographic location.</a:t>
            </a:r>
          </a:p>
        </p:txBody>
      </p:sp>
    </p:spTree>
    <p:extLst>
      <p:ext uri="{BB962C8B-B14F-4D97-AF65-F5344CB8AC3E}">
        <p14:creationId xmlns:p14="http://schemas.microsoft.com/office/powerpoint/2010/main" val="118791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fontScale="90000"/>
          </a:bodyPr>
          <a:lstStyle/>
          <a:p>
            <a:pPr>
              <a:lnSpc>
                <a:spcPct val="200000"/>
              </a:lnSpc>
            </a:pPr>
            <a:br>
              <a:rPr lang="en-US" sz="3100" dirty="0">
                <a:solidFill>
                  <a:schemeClr val="bg1"/>
                </a:solidFill>
              </a:rPr>
            </a:br>
            <a:r>
              <a:rPr lang="en-US" sz="3100" b="1" dirty="0"/>
              <a:t>2. DATA ACQUISITION AND CLEANING</a:t>
            </a:r>
            <a:br>
              <a:rPr lang="en-US" sz="3100" b="1" dirty="0"/>
            </a:br>
            <a:br>
              <a:rPr lang="en-US" dirty="0"/>
            </a:br>
            <a:r>
              <a:rPr lang="en-US" dirty="0">
                <a:solidFill>
                  <a:schemeClr val="bg1"/>
                </a:solidFill>
              </a:rPr>
              <a:t>Data about the list of schools and their respective tuitions can be found on Kaggle datasets and other online resources.</a:t>
            </a:r>
            <a:br>
              <a:rPr lang="en-US" dirty="0"/>
            </a:br>
            <a:endParaRPr lang="en-US" dirty="0">
              <a:solidFill>
                <a:schemeClr val="bg1"/>
              </a:solidFill>
            </a:endParaRPr>
          </a:p>
        </p:txBody>
      </p:sp>
    </p:spTree>
    <p:extLst>
      <p:ext uri="{BB962C8B-B14F-4D97-AF65-F5344CB8AC3E}">
        <p14:creationId xmlns:p14="http://schemas.microsoft.com/office/powerpoint/2010/main" val="382398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736" y="280921"/>
            <a:ext cx="11079996" cy="2387600"/>
          </a:xfrm>
        </p:spPr>
        <p:txBody>
          <a:bodyPr anchor="ctr" anchorCtr="0">
            <a:normAutofit fontScale="90000"/>
          </a:bodyPr>
          <a:lstStyle/>
          <a:p>
            <a:pPr>
              <a:lnSpc>
                <a:spcPct val="200000"/>
              </a:lnSpc>
            </a:pPr>
            <a:r>
              <a:rPr lang="en-US" b="1" dirty="0"/>
              <a:t>3. EXPLORATORY DATA ANALYSIS</a:t>
            </a:r>
            <a:br>
              <a:rPr lang="en-US" dirty="0"/>
            </a:br>
            <a:r>
              <a:rPr lang="en-US" sz="2700" dirty="0">
                <a:solidFill>
                  <a:schemeClr val="bg1"/>
                </a:solidFill>
              </a:rPr>
              <a:t>The scatter plot below shows the number of schools available and their respective fees in the vicinity of Toronto.</a:t>
            </a:r>
            <a:endParaRPr lang="en-US" dirty="0">
              <a:solidFill>
                <a:schemeClr val="bg1"/>
              </a:solidFill>
            </a:endParaRPr>
          </a:p>
        </p:txBody>
      </p:sp>
      <p:pic>
        <p:nvPicPr>
          <p:cNvPr id="3" name="Picture 2" descr="A close up of a map&#10;&#10;Description automatically generated">
            <a:extLst>
              <a:ext uri="{FF2B5EF4-FFF2-40B4-BE49-F238E27FC236}">
                <a16:creationId xmlns:a16="http://schemas.microsoft.com/office/drawing/2014/main" id="{04B0ACF1-07CC-4EB7-B174-38B79E79F6AC}"/>
              </a:ext>
            </a:extLst>
          </p:cNvPr>
          <p:cNvPicPr/>
          <p:nvPr/>
        </p:nvPicPr>
        <p:blipFill rotWithShape="1">
          <a:blip r:embed="rId3">
            <a:extLst>
              <a:ext uri="{28A0092B-C50C-407E-A947-70E740481C1C}">
                <a14:useLocalDpi xmlns:a14="http://schemas.microsoft.com/office/drawing/2010/main" val="0"/>
              </a:ext>
            </a:extLst>
          </a:blip>
          <a:srcRect l="1526" r="1248" b="2309"/>
          <a:stretch/>
        </p:blipFill>
        <p:spPr bwMode="auto">
          <a:xfrm>
            <a:off x="1937287" y="2668521"/>
            <a:ext cx="7718155" cy="38188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903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fontScale="90000"/>
          </a:bodyPr>
          <a:lstStyle/>
          <a:p>
            <a:pPr>
              <a:lnSpc>
                <a:spcPct val="200000"/>
              </a:lnSpc>
            </a:pPr>
            <a:r>
              <a:rPr lang="en-US" sz="3100" b="1" dirty="0"/>
              <a:t>4. CONCLUSION</a:t>
            </a:r>
            <a:br>
              <a:rPr lang="en-US" b="1" dirty="0"/>
            </a:br>
            <a:br>
              <a:rPr lang="en-US" b="1" dirty="0"/>
            </a:br>
            <a:br>
              <a:rPr lang="en-US" dirty="0">
                <a:solidFill>
                  <a:schemeClr val="bg1"/>
                </a:solidFill>
              </a:rPr>
            </a:br>
            <a:r>
              <a:rPr lang="en-US" dirty="0">
                <a:solidFill>
                  <a:schemeClr val="bg1"/>
                </a:solidFill>
              </a:rPr>
              <a:t>From the above, it can be seen that there are little or no available schools with affordable tuition fees.</a:t>
            </a:r>
            <a:br>
              <a:rPr lang="en-US" dirty="0">
                <a:solidFill>
                  <a:schemeClr val="bg1"/>
                </a:solidFill>
              </a:rPr>
            </a:br>
            <a:r>
              <a:rPr lang="en-US" dirty="0">
                <a:solidFill>
                  <a:schemeClr val="bg1"/>
                </a:solidFill>
              </a:rPr>
              <a:t>For the Foursquare app to be useful in sourcing affordable schools for the low-income earners in Toronto, there must be a provision of these schools by the government.</a:t>
            </a:r>
          </a:p>
        </p:txBody>
      </p:sp>
    </p:spTree>
    <p:extLst>
      <p:ext uri="{BB962C8B-B14F-4D97-AF65-F5344CB8AC3E}">
        <p14:creationId xmlns:p14="http://schemas.microsoft.com/office/powerpoint/2010/main" val="99001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fontScale="90000"/>
          </a:bodyPr>
          <a:lstStyle/>
          <a:p>
            <a:pPr>
              <a:lnSpc>
                <a:spcPct val="200000"/>
              </a:lnSpc>
            </a:pPr>
            <a:br>
              <a:rPr lang="en-US" dirty="0">
                <a:solidFill>
                  <a:schemeClr val="bg1"/>
                </a:solidFill>
              </a:rPr>
            </a:br>
            <a:r>
              <a:rPr lang="en-US" dirty="0">
                <a:solidFill>
                  <a:schemeClr val="bg1"/>
                </a:solidFill>
              </a:rPr>
              <a:t> </a:t>
            </a:r>
            <a:br>
              <a:rPr lang="en-US" dirty="0">
                <a:solidFill>
                  <a:schemeClr val="bg1"/>
                </a:solidFill>
              </a:rPr>
            </a:br>
            <a:r>
              <a:rPr lang="en-US" sz="3100" b="1" dirty="0"/>
              <a:t>5. RECOMMENDATION</a:t>
            </a:r>
            <a:br>
              <a:rPr lang="en-US" b="1" dirty="0"/>
            </a:br>
            <a:br>
              <a:rPr lang="en-US" dirty="0"/>
            </a:br>
            <a:r>
              <a:rPr lang="en-US" dirty="0">
                <a:solidFill>
                  <a:schemeClr val="bg1"/>
                </a:solidFill>
              </a:rPr>
              <a:t>It is recommended that attention be paid to the educational sector for the provision of quality, affordable education to all, to increase the quality of our leaders of tomorrow.</a:t>
            </a:r>
            <a:br>
              <a:rPr lang="en-US" dirty="0"/>
            </a:br>
            <a:r>
              <a:rPr lang="en-US" dirty="0"/>
              <a:t> </a:t>
            </a:r>
            <a:br>
              <a:rPr lang="en-US" dirty="0"/>
            </a:br>
            <a:endParaRPr lang="en-US" dirty="0">
              <a:solidFill>
                <a:schemeClr val="bg1"/>
              </a:solidFill>
            </a:endParaRPr>
          </a:p>
        </p:txBody>
      </p:sp>
    </p:spTree>
    <p:extLst>
      <p:ext uri="{BB962C8B-B14F-4D97-AF65-F5344CB8AC3E}">
        <p14:creationId xmlns:p14="http://schemas.microsoft.com/office/powerpoint/2010/main" val="1713790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670225-786D-4D35-95D2-EE23BCCC822D}" vid="{047B070F-071F-4F7E-B21E-00157DBF8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0B3179-FCE1-482B-B473-8B7BB6F9AC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ED6A94-6CEC-4690-B5D0-3E831BCC769C}">
  <ds:schemaRefs>
    <ds:schemaRef ds:uri="http://www.w3.org/XML/1998/namespace"/>
    <ds:schemaRef ds:uri="http://purl.org/dc/terms/"/>
    <ds:schemaRef ds:uri="71af3243-3dd4-4a8d-8c0d-dd76da1f02a5"/>
    <ds:schemaRef ds:uri="http://schemas.microsoft.com/office/2006/documentManagement/types"/>
    <ds:schemaRef ds:uri="http://purl.org/dc/dcmitype/"/>
    <ds:schemaRef ds:uri="16c05727-aa75-4e4a-9b5f-8a80a1165891"/>
    <ds:schemaRef ds:uri="http://schemas.openxmlformats.org/package/2006/metadata/core-properties"/>
    <ds:schemaRef ds:uri="http://schemas.microsoft.com/office/infopath/2007/PartnerControl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A68F36FF-D6F8-4F25-B1D6-7893F2294B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15</Words>
  <Application>Microsoft Office PowerPoint</Application>
  <PresentationFormat>Widescreen</PresentationFormat>
  <Paragraphs>14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Segoe UI Light</vt:lpstr>
      <vt:lpstr>WelcomeDoc</vt:lpstr>
      <vt:lpstr>   MY CAP STONE PROJECT</vt:lpstr>
      <vt:lpstr>   1.0 INTRODUCTION/BUSINESS SECTION This project is to determine the number of schools available for the less-privileged children in Toronto. My target audience are orphanages and people on a below average income. At the end of the report, the number of affordable schools in Toronto would be determined, and a proposal would be made to provide more affordable schools for the residents of Toronto.</vt:lpstr>
      <vt:lpstr>   1.1 PROBLEM There is an inadequacy in the number of schools in the vicinity of Toronto that are accessible to less privileged students and those living below an average income.  This project aims to give a report on how many schools the Foursquare app can find for the residents of Toronto, without requiring them to change geographic location.</vt:lpstr>
      <vt:lpstr> 2. DATA ACQUISITION AND CLEANING  Data about the list of schools and their respective tuitions can be found on Kaggle datasets and other online resources. </vt:lpstr>
      <vt:lpstr>3. EXPLORATORY DATA ANALYSIS The scatter plot below shows the number of schools available and their respective fees in the vicinity of Toronto.</vt:lpstr>
      <vt:lpstr>4. CONCLUSION   From the above, it can be seen that there are little or no available schools with affordable tuition fees. For the Foursquare app to be useful in sourcing affordable schools for the low-income earners in Toronto, there must be a provision of these schools by the government.</vt:lpstr>
      <vt:lpstr>   5. RECOMMENDATION  It is recommended that attention be paid to the educational sector for the provision of quality, affordable education to all, to increase the quality of our leaders of tomorrow.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2020-04-24T00:35:49Z</dcterms:created>
  <dcterms:modified xsi:type="dcterms:W3CDTF">2020-04-24T00:47:18Z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