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7" r:id="rId3"/>
    <p:sldId id="277" r:id="rId4"/>
    <p:sldId id="265" r:id="rId5"/>
    <p:sldId id="266" r:id="rId6"/>
    <p:sldId id="278" r:id="rId7"/>
    <p:sldId id="279" r:id="rId8"/>
    <p:sldId id="270" r:id="rId9"/>
    <p:sldId id="271" r:id="rId10"/>
    <p:sldId id="273" r:id="rId11"/>
    <p:sldId id="274" r:id="rId12"/>
    <p:sldId id="282" r:id="rId13"/>
    <p:sldId id="283" r:id="rId14"/>
    <p:sldId id="284" r:id="rId15"/>
    <p:sldId id="275" r:id="rId16"/>
    <p:sldId id="269" r:id="rId17"/>
    <p:sldId id="276" r:id="rId18"/>
    <p:sldId id="257" r:id="rId19"/>
    <p:sldId id="259" r:id="rId20"/>
    <p:sldId id="258" r:id="rId21"/>
    <p:sldId id="260" r:id="rId22"/>
    <p:sldId id="264"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632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19746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1867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45241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4978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1/24/2023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8501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1/24/2023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3578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3691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774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DFF08F-DC6B-4601-B491-B0F83F6DD2DA}"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7788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591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3537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390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DFF08F-DC6B-4601-B491-B0F83F6DD2DA}" type="datetimeFigureOut">
              <a:rPr lang="en-US" smtClean="0"/>
              <a:t>1/24/2023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3254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DFF08F-DC6B-4601-B491-B0F83F6DD2DA}" type="datetimeFigureOut">
              <a:rPr lang="en-US" smtClean="0"/>
              <a:t>1/24/2023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0081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DFF08F-DC6B-4601-B491-B0F83F6DD2DA}" type="datetimeFigureOut">
              <a:rPr lang="en-US" smtClean="0"/>
              <a:t>1/24/2023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891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2626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DFF08F-DC6B-4601-B491-B0F83F6DD2DA}" type="datetimeFigureOut">
              <a:rPr lang="en-US" smtClean="0"/>
              <a:pPr/>
              <a:t>1/24/2023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611073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Virtual_restaurant" TargetMode="External"/><Relationship Id="rId2" Type="http://schemas.openxmlformats.org/officeDocument/2006/relationships/hyperlink" Target="https://en.wikipedia.org/wiki/Food_delivery" TargetMode="Externa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Yuan_(currency)" TargetMode="External"/><Relationship Id="rId2" Type="http://schemas.openxmlformats.org/officeDocument/2006/relationships/hyperlink" Target="https://en.wikipedia.org/wiki/Food_delivery" TargetMode="Externa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652A-E4A3-9E77-C1F5-AF0CE732F2D0}"/>
              </a:ext>
            </a:extLst>
          </p:cNvPr>
          <p:cNvSpPr>
            <a:spLocks noGrp="1"/>
          </p:cNvSpPr>
          <p:nvPr>
            <p:ph type="ctrTitle"/>
          </p:nvPr>
        </p:nvSpPr>
        <p:spPr/>
        <p:txBody>
          <a:bodyPr/>
          <a:lstStyle/>
          <a:p>
            <a:r>
              <a:rPr lang="en-US" dirty="0"/>
              <a:t>Online Food Delivery System</a:t>
            </a:r>
            <a:endParaRPr lang="en-IN" dirty="0"/>
          </a:p>
        </p:txBody>
      </p:sp>
      <p:sp>
        <p:nvSpPr>
          <p:cNvPr id="3" name="Subtitle 2">
            <a:extLst>
              <a:ext uri="{FF2B5EF4-FFF2-40B4-BE49-F238E27FC236}">
                <a16:creationId xmlns:a16="http://schemas.microsoft.com/office/drawing/2014/main" id="{1FDEDEC6-93D3-3CB7-97A2-A485F28CF6EB}"/>
              </a:ext>
            </a:extLst>
          </p:cNvPr>
          <p:cNvSpPr>
            <a:spLocks noGrp="1"/>
          </p:cNvSpPr>
          <p:nvPr>
            <p:ph type="subTitle" idx="1"/>
          </p:nvPr>
        </p:nvSpPr>
        <p:spPr/>
        <p:txBody>
          <a:bodyPr>
            <a:normAutofit/>
          </a:bodyPr>
          <a:lstStyle/>
          <a:p>
            <a:r>
              <a:rPr lang="en-US" dirty="0"/>
              <a:t>Submitted by,</a:t>
            </a:r>
          </a:p>
          <a:p>
            <a:r>
              <a:rPr lang="en-US" dirty="0"/>
              <a:t>           </a:t>
            </a:r>
            <a:r>
              <a:rPr lang="en-US" dirty="0" err="1"/>
              <a:t>G.Iyswariya</a:t>
            </a:r>
            <a:r>
              <a:rPr lang="en-US" dirty="0"/>
              <a:t>-</a:t>
            </a:r>
            <a:r>
              <a:rPr lang="en-IN"/>
              <a:t>794</a:t>
            </a:r>
            <a:r>
              <a:rPr lang="en-IN" dirty="0"/>
              <a:t>3</a:t>
            </a:r>
            <a:endParaRPr lang="en-US" dirty="0"/>
          </a:p>
        </p:txBody>
      </p:sp>
      <p:pic>
        <p:nvPicPr>
          <p:cNvPr id="5" name="Picture 4">
            <a:extLst>
              <a:ext uri="{FF2B5EF4-FFF2-40B4-BE49-F238E27FC236}">
                <a16:creationId xmlns:a16="http://schemas.microsoft.com/office/drawing/2014/main" id="{7110C97F-6D14-6454-9C66-7AF9905C5FAA}"/>
              </a:ext>
            </a:extLst>
          </p:cNvPr>
          <p:cNvPicPr>
            <a:picLocks noChangeAspect="1"/>
          </p:cNvPicPr>
          <p:nvPr/>
        </p:nvPicPr>
        <p:blipFill>
          <a:blip r:embed="rId2"/>
          <a:stretch>
            <a:fillRect/>
          </a:stretch>
        </p:blipFill>
        <p:spPr>
          <a:xfrm>
            <a:off x="6904796" y="1935521"/>
            <a:ext cx="2914650" cy="1571625"/>
          </a:xfrm>
          <a:prstGeom prst="rect">
            <a:avLst/>
          </a:prstGeom>
        </p:spPr>
      </p:pic>
    </p:spTree>
    <p:extLst>
      <p:ext uri="{BB962C8B-B14F-4D97-AF65-F5344CB8AC3E}">
        <p14:creationId xmlns:p14="http://schemas.microsoft.com/office/powerpoint/2010/main" val="193462992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4B68-5D39-0DA3-1DCB-1C3781C8AD37}"/>
              </a:ext>
            </a:extLst>
          </p:cNvPr>
          <p:cNvSpPr>
            <a:spLocks noGrp="1"/>
          </p:cNvSpPr>
          <p:nvPr>
            <p:ph type="title"/>
          </p:nvPr>
        </p:nvSpPr>
        <p:spPr/>
        <p:txBody>
          <a:bodyPr/>
          <a:lstStyle/>
          <a:p>
            <a:r>
              <a:rPr lang="en-US" dirty="0"/>
              <a:t>Why do people use food delivery?</a:t>
            </a:r>
            <a:endParaRPr lang="en-IN" dirty="0"/>
          </a:p>
        </p:txBody>
      </p:sp>
      <p:sp>
        <p:nvSpPr>
          <p:cNvPr id="3" name="Content Placeholder 2">
            <a:extLst>
              <a:ext uri="{FF2B5EF4-FFF2-40B4-BE49-F238E27FC236}">
                <a16:creationId xmlns:a16="http://schemas.microsoft.com/office/drawing/2014/main" id="{A72F27F8-BB58-6CE9-4D7D-D2C3D8AAC460}"/>
              </a:ext>
            </a:extLst>
          </p:cNvPr>
          <p:cNvSpPr>
            <a:spLocks noGrp="1"/>
          </p:cNvSpPr>
          <p:nvPr>
            <p:ph idx="1"/>
          </p:nvPr>
        </p:nvSpPr>
        <p:spPr/>
        <p:txBody>
          <a:bodyPr>
            <a:normAutofit/>
          </a:bodyPr>
          <a:lstStyle/>
          <a:p>
            <a:r>
              <a:rPr lang="en-US" dirty="0"/>
              <a:t>People who are continuously busy with work but want to eat something delicious have found food delivery services to be a lifesaver.</a:t>
            </a:r>
          </a:p>
          <a:p>
            <a:r>
              <a:rPr lang="en-US" dirty="0"/>
              <a:t> People no longer have to bother about food preparation because they can order from a variety of restaurants and food providers using their mobile phones or computers.</a:t>
            </a:r>
            <a:endParaRPr lang="en-IN" dirty="0"/>
          </a:p>
        </p:txBody>
      </p:sp>
      <p:pic>
        <p:nvPicPr>
          <p:cNvPr id="5" name="Picture 4">
            <a:extLst>
              <a:ext uri="{FF2B5EF4-FFF2-40B4-BE49-F238E27FC236}">
                <a16:creationId xmlns:a16="http://schemas.microsoft.com/office/drawing/2014/main" id="{64ADA0CD-3C93-03F7-2A76-913D84228725}"/>
              </a:ext>
            </a:extLst>
          </p:cNvPr>
          <p:cNvPicPr>
            <a:picLocks noChangeAspect="1"/>
          </p:cNvPicPr>
          <p:nvPr/>
        </p:nvPicPr>
        <p:blipFill>
          <a:blip r:embed="rId2"/>
          <a:stretch>
            <a:fillRect/>
          </a:stretch>
        </p:blipFill>
        <p:spPr>
          <a:xfrm>
            <a:off x="7430478" y="3925086"/>
            <a:ext cx="2619375" cy="1743075"/>
          </a:xfrm>
          <a:prstGeom prst="rect">
            <a:avLst/>
          </a:prstGeom>
        </p:spPr>
      </p:pic>
    </p:spTree>
    <p:extLst>
      <p:ext uri="{BB962C8B-B14F-4D97-AF65-F5344CB8AC3E}">
        <p14:creationId xmlns:p14="http://schemas.microsoft.com/office/powerpoint/2010/main" val="35310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4F81-5D75-474E-27F4-7E9945AB16B3}"/>
              </a:ext>
            </a:extLst>
          </p:cNvPr>
          <p:cNvSpPr>
            <a:spLocks noGrp="1"/>
          </p:cNvSpPr>
          <p:nvPr>
            <p:ph type="title"/>
          </p:nvPr>
        </p:nvSpPr>
        <p:spPr/>
        <p:txBody>
          <a:bodyPr/>
          <a:lstStyle/>
          <a:p>
            <a:r>
              <a:rPr lang="en-US" dirty="0"/>
              <a:t>Why food delivery is the future?</a:t>
            </a:r>
            <a:endParaRPr lang="en-IN" dirty="0"/>
          </a:p>
        </p:txBody>
      </p:sp>
      <p:sp>
        <p:nvSpPr>
          <p:cNvPr id="3" name="Content Placeholder 2">
            <a:extLst>
              <a:ext uri="{FF2B5EF4-FFF2-40B4-BE49-F238E27FC236}">
                <a16:creationId xmlns:a16="http://schemas.microsoft.com/office/drawing/2014/main" id="{58715737-5325-0A82-BF44-6AF4DE20DB20}"/>
              </a:ext>
            </a:extLst>
          </p:cNvPr>
          <p:cNvSpPr>
            <a:spLocks noGrp="1"/>
          </p:cNvSpPr>
          <p:nvPr>
            <p:ph idx="1"/>
          </p:nvPr>
        </p:nvSpPr>
        <p:spPr/>
        <p:txBody>
          <a:bodyPr/>
          <a:lstStyle/>
          <a:p>
            <a:r>
              <a:rPr lang="en-US" dirty="0"/>
              <a:t>Another reason why the future of online food ordering and delivery is now the way it is simply comes down to restaurants changing their business models to resemble retail. Same-hour and same-day delivery all play into the always-connected lifestyles of the modern consumer.</a:t>
            </a:r>
            <a:endParaRPr lang="en-IN" dirty="0"/>
          </a:p>
        </p:txBody>
      </p:sp>
      <p:pic>
        <p:nvPicPr>
          <p:cNvPr id="5" name="Picture 4">
            <a:extLst>
              <a:ext uri="{FF2B5EF4-FFF2-40B4-BE49-F238E27FC236}">
                <a16:creationId xmlns:a16="http://schemas.microsoft.com/office/drawing/2014/main" id="{E57A1334-9622-8200-C8AA-302B147BE4DE}"/>
              </a:ext>
            </a:extLst>
          </p:cNvPr>
          <p:cNvPicPr>
            <a:picLocks noChangeAspect="1"/>
          </p:cNvPicPr>
          <p:nvPr/>
        </p:nvPicPr>
        <p:blipFill>
          <a:blip r:embed="rId2"/>
          <a:stretch>
            <a:fillRect/>
          </a:stretch>
        </p:blipFill>
        <p:spPr>
          <a:xfrm>
            <a:off x="3609519" y="3686548"/>
            <a:ext cx="2619375" cy="1743075"/>
          </a:xfrm>
          <a:prstGeom prst="rect">
            <a:avLst/>
          </a:prstGeom>
        </p:spPr>
      </p:pic>
    </p:spTree>
    <p:extLst>
      <p:ext uri="{BB962C8B-B14F-4D97-AF65-F5344CB8AC3E}">
        <p14:creationId xmlns:p14="http://schemas.microsoft.com/office/powerpoint/2010/main" val="134793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7D2F-795C-4064-0ADD-9A10B29B4673}"/>
              </a:ext>
            </a:extLst>
          </p:cNvPr>
          <p:cNvSpPr>
            <a:spLocks noGrp="1"/>
          </p:cNvSpPr>
          <p:nvPr>
            <p:ph type="title"/>
          </p:nvPr>
        </p:nvSpPr>
        <p:spPr/>
        <p:txBody>
          <a:bodyPr/>
          <a:lstStyle/>
          <a:p>
            <a:r>
              <a:rPr lang="en-US" sz="3200" dirty="0"/>
              <a:t>Food Delivery App Marketing Plan</a:t>
            </a:r>
            <a:br>
              <a:rPr lang="en-US" dirty="0"/>
            </a:br>
            <a:endParaRPr lang="en-IN" dirty="0"/>
          </a:p>
        </p:txBody>
      </p:sp>
      <p:sp>
        <p:nvSpPr>
          <p:cNvPr id="3" name="Content Placeholder 2">
            <a:extLst>
              <a:ext uri="{FF2B5EF4-FFF2-40B4-BE49-F238E27FC236}">
                <a16:creationId xmlns:a16="http://schemas.microsoft.com/office/drawing/2014/main" id="{9F8F128D-37A6-A112-501C-D84B77C4D238}"/>
              </a:ext>
            </a:extLst>
          </p:cNvPr>
          <p:cNvSpPr>
            <a:spLocks noGrp="1"/>
          </p:cNvSpPr>
          <p:nvPr>
            <p:ph idx="1"/>
          </p:nvPr>
        </p:nvSpPr>
        <p:spPr/>
        <p:txBody>
          <a:bodyPr>
            <a:normAutofit/>
          </a:bodyPr>
          <a:lstStyle/>
          <a:p>
            <a:pPr>
              <a:buFont typeface="Arial" panose="020B0604020202020204" pitchFamily="34" charset="0"/>
              <a:buChar char="•"/>
            </a:pPr>
            <a:r>
              <a:rPr lang="en-US" dirty="0"/>
              <a:t>Do research. </a:t>
            </a:r>
          </a:p>
          <a:p>
            <a:pPr>
              <a:buFont typeface="Arial" panose="020B0604020202020204" pitchFamily="34" charset="0"/>
              <a:buChar char="•"/>
            </a:pPr>
            <a:r>
              <a:rPr lang="en-US" dirty="0"/>
              <a:t>Promote the app on your website.</a:t>
            </a:r>
          </a:p>
          <a:p>
            <a:pPr>
              <a:buFont typeface="Arial" panose="020B0604020202020204" pitchFamily="34" charset="0"/>
              <a:buChar char="•"/>
            </a:pPr>
            <a:r>
              <a:rPr lang="en-US" dirty="0"/>
              <a:t>Optimize your app store listing. </a:t>
            </a:r>
          </a:p>
          <a:p>
            <a:pPr>
              <a:buFont typeface="Arial" panose="020B0604020202020204" pitchFamily="34" charset="0"/>
              <a:buChar char="•"/>
            </a:pPr>
            <a:r>
              <a:rPr lang="en-US" dirty="0"/>
              <a:t>Treat email subscribers to a sneak peek. </a:t>
            </a:r>
          </a:p>
          <a:p>
            <a:pPr>
              <a:buFont typeface="Arial" panose="020B0604020202020204" pitchFamily="34" charset="0"/>
              <a:buChar char="•"/>
            </a:pPr>
            <a:r>
              <a:rPr lang="en-US" dirty="0"/>
              <a:t>Post about the app on social media. </a:t>
            </a:r>
          </a:p>
          <a:p>
            <a:pPr>
              <a:buFont typeface="Arial" panose="020B0604020202020204" pitchFamily="34" charset="0"/>
              <a:buChar char="•"/>
            </a:pPr>
            <a:r>
              <a:rPr lang="en-US" dirty="0"/>
              <a:t>Create an in-app loyalty program. </a:t>
            </a:r>
          </a:p>
          <a:p>
            <a:pPr>
              <a:buFont typeface="Arial" panose="020B0604020202020204" pitchFamily="34" charset="0"/>
              <a:buChar char="•"/>
            </a:pPr>
            <a:r>
              <a:rPr lang="en-US" dirty="0"/>
              <a:t>Send notifications with special offers and promotions. </a:t>
            </a:r>
          </a:p>
          <a:p>
            <a:pPr>
              <a:buFont typeface="Arial" panose="020B0604020202020204" pitchFamily="34" charset="0"/>
              <a:buChar char="•"/>
            </a:pPr>
            <a:r>
              <a:rPr lang="en-US" dirty="0"/>
              <a:t>Consider paid ads.</a:t>
            </a:r>
          </a:p>
          <a:p>
            <a:endParaRPr lang="en-IN" dirty="0"/>
          </a:p>
        </p:txBody>
      </p:sp>
      <p:pic>
        <p:nvPicPr>
          <p:cNvPr id="5" name="Picture 4">
            <a:extLst>
              <a:ext uri="{FF2B5EF4-FFF2-40B4-BE49-F238E27FC236}">
                <a16:creationId xmlns:a16="http://schemas.microsoft.com/office/drawing/2014/main" id="{7DABABF1-EB6F-F0FA-E213-126EDC17AC59}"/>
              </a:ext>
            </a:extLst>
          </p:cNvPr>
          <p:cNvPicPr>
            <a:picLocks noChangeAspect="1"/>
          </p:cNvPicPr>
          <p:nvPr/>
        </p:nvPicPr>
        <p:blipFill>
          <a:blip r:embed="rId2"/>
          <a:stretch>
            <a:fillRect/>
          </a:stretch>
        </p:blipFill>
        <p:spPr>
          <a:xfrm>
            <a:off x="7103537" y="2493728"/>
            <a:ext cx="2867025" cy="1600200"/>
          </a:xfrm>
          <a:prstGeom prst="rect">
            <a:avLst/>
          </a:prstGeom>
        </p:spPr>
      </p:pic>
    </p:spTree>
    <p:extLst>
      <p:ext uri="{BB962C8B-B14F-4D97-AF65-F5344CB8AC3E}">
        <p14:creationId xmlns:p14="http://schemas.microsoft.com/office/powerpoint/2010/main" val="148496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9CE7-F797-18CB-8E92-3A639E3B4887}"/>
              </a:ext>
            </a:extLst>
          </p:cNvPr>
          <p:cNvSpPr>
            <a:spLocks noGrp="1"/>
          </p:cNvSpPr>
          <p:nvPr>
            <p:ph type="title"/>
          </p:nvPr>
        </p:nvSpPr>
        <p:spPr/>
        <p:txBody>
          <a:bodyPr/>
          <a:lstStyle/>
          <a:p>
            <a:r>
              <a:rPr lang="en-US" dirty="0"/>
              <a:t>Ordering Process:</a:t>
            </a:r>
            <a:endParaRPr lang="en-IN" dirty="0"/>
          </a:p>
        </p:txBody>
      </p:sp>
      <p:pic>
        <p:nvPicPr>
          <p:cNvPr id="9" name="Content Placeholder 8">
            <a:extLst>
              <a:ext uri="{FF2B5EF4-FFF2-40B4-BE49-F238E27FC236}">
                <a16:creationId xmlns:a16="http://schemas.microsoft.com/office/drawing/2014/main" id="{5CBA61C8-19FA-81D8-E91D-160E2DBD8E39}"/>
              </a:ext>
            </a:extLst>
          </p:cNvPr>
          <p:cNvPicPr>
            <a:picLocks noGrp="1" noChangeAspect="1"/>
          </p:cNvPicPr>
          <p:nvPr>
            <p:ph idx="1"/>
          </p:nvPr>
        </p:nvPicPr>
        <p:blipFill>
          <a:blip r:embed="rId2"/>
          <a:stretch>
            <a:fillRect/>
          </a:stretch>
        </p:blipFill>
        <p:spPr>
          <a:xfrm>
            <a:off x="3420846" y="1853248"/>
            <a:ext cx="3023972" cy="4195762"/>
          </a:xfrm>
        </p:spPr>
      </p:pic>
    </p:spTree>
    <p:extLst>
      <p:ext uri="{BB962C8B-B14F-4D97-AF65-F5344CB8AC3E}">
        <p14:creationId xmlns:p14="http://schemas.microsoft.com/office/powerpoint/2010/main" val="3361408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3212-B97B-41ED-F5F6-6A9D13CD7550}"/>
              </a:ext>
            </a:extLst>
          </p:cNvPr>
          <p:cNvSpPr>
            <a:spLocks noGrp="1"/>
          </p:cNvSpPr>
          <p:nvPr>
            <p:ph type="title"/>
          </p:nvPr>
        </p:nvSpPr>
        <p:spPr/>
        <p:txBody>
          <a:bodyPr/>
          <a:lstStyle/>
          <a:p>
            <a:r>
              <a:rPr lang="en-US" dirty="0"/>
              <a:t>Flow Chart:</a:t>
            </a:r>
            <a:endParaRPr lang="en-IN" dirty="0"/>
          </a:p>
        </p:txBody>
      </p:sp>
      <p:pic>
        <p:nvPicPr>
          <p:cNvPr id="5" name="Content Placeholder 4">
            <a:extLst>
              <a:ext uri="{FF2B5EF4-FFF2-40B4-BE49-F238E27FC236}">
                <a16:creationId xmlns:a16="http://schemas.microsoft.com/office/drawing/2014/main" id="{B514F233-0E5F-4CA7-D2F6-15F7F567F6B7}"/>
              </a:ext>
            </a:extLst>
          </p:cNvPr>
          <p:cNvPicPr>
            <a:picLocks noGrp="1" noChangeAspect="1"/>
          </p:cNvPicPr>
          <p:nvPr>
            <p:ph idx="1"/>
          </p:nvPr>
        </p:nvPicPr>
        <p:blipFill>
          <a:blip r:embed="rId2"/>
          <a:stretch>
            <a:fillRect/>
          </a:stretch>
        </p:blipFill>
        <p:spPr>
          <a:xfrm>
            <a:off x="3593990" y="1466312"/>
            <a:ext cx="3709270" cy="4639731"/>
          </a:xfrm>
        </p:spPr>
      </p:pic>
    </p:spTree>
    <p:extLst>
      <p:ext uri="{BB962C8B-B14F-4D97-AF65-F5344CB8AC3E}">
        <p14:creationId xmlns:p14="http://schemas.microsoft.com/office/powerpoint/2010/main" val="282483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1E25B20-37E7-4F05-6E24-90055B43F3C4}"/>
              </a:ext>
            </a:extLst>
          </p:cNvPr>
          <p:cNvPicPr>
            <a:picLocks noGrp="1" noChangeAspect="1"/>
          </p:cNvPicPr>
          <p:nvPr>
            <p:ph idx="1"/>
          </p:nvPr>
        </p:nvPicPr>
        <p:blipFill>
          <a:blip r:embed="rId2"/>
          <a:stretch>
            <a:fillRect/>
          </a:stretch>
        </p:blipFill>
        <p:spPr>
          <a:xfrm>
            <a:off x="1840022" y="1605770"/>
            <a:ext cx="7688721" cy="3530772"/>
          </a:xfrm>
        </p:spPr>
      </p:pic>
    </p:spTree>
    <p:extLst>
      <p:ext uri="{BB962C8B-B14F-4D97-AF65-F5344CB8AC3E}">
        <p14:creationId xmlns:p14="http://schemas.microsoft.com/office/powerpoint/2010/main" val="706669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05D7-912C-A04F-27DB-788D0409D212}"/>
              </a:ext>
            </a:extLst>
          </p:cNvPr>
          <p:cNvSpPr>
            <a:spLocks noGrp="1"/>
          </p:cNvSpPr>
          <p:nvPr>
            <p:ph type="title"/>
          </p:nvPr>
        </p:nvSpPr>
        <p:spPr/>
        <p:txBody>
          <a:bodyPr/>
          <a:lstStyle/>
          <a:p>
            <a:r>
              <a:rPr lang="en-US" sz="2800" b="1" dirty="0"/>
              <a:t>What are the 7 advantages of a food delivery service?</a:t>
            </a:r>
            <a:endParaRPr lang="en-IN" sz="2800" b="1" dirty="0"/>
          </a:p>
        </p:txBody>
      </p:sp>
      <p:sp>
        <p:nvSpPr>
          <p:cNvPr id="3" name="Content Placeholder 2">
            <a:extLst>
              <a:ext uri="{FF2B5EF4-FFF2-40B4-BE49-F238E27FC236}">
                <a16:creationId xmlns:a16="http://schemas.microsoft.com/office/drawing/2014/main" id="{EEEF22C4-3933-4394-BE4D-F8217634901F}"/>
              </a:ext>
            </a:extLst>
          </p:cNvPr>
          <p:cNvSpPr>
            <a:spLocks noGrp="1"/>
          </p:cNvSpPr>
          <p:nvPr>
            <p:ph idx="1"/>
          </p:nvPr>
        </p:nvSpPr>
        <p:spPr/>
        <p:txBody>
          <a:bodyPr/>
          <a:lstStyle/>
          <a:p>
            <a:r>
              <a:rPr lang="en-US" dirty="0"/>
              <a:t>Ordering process is easy.</a:t>
            </a:r>
          </a:p>
          <a:p>
            <a:r>
              <a:rPr lang="en-US" dirty="0"/>
              <a:t>Exposure to new customers.</a:t>
            </a:r>
          </a:p>
          <a:p>
            <a:r>
              <a:rPr lang="en-US" dirty="0"/>
              <a:t>.Online ordering is convenient.</a:t>
            </a:r>
          </a:p>
          <a:p>
            <a:r>
              <a:rPr lang="en-US" dirty="0"/>
              <a:t>More business opportunities.</a:t>
            </a:r>
          </a:p>
          <a:p>
            <a:r>
              <a:rPr lang="en-US" dirty="0"/>
              <a:t>Stay ahead of the competition.</a:t>
            </a:r>
          </a:p>
          <a:p>
            <a:r>
              <a:rPr lang="en-US" dirty="0"/>
              <a:t>Greater reach.</a:t>
            </a:r>
          </a:p>
          <a:p>
            <a:r>
              <a:rPr lang="en-US" dirty="0"/>
              <a:t>Better customer data.</a:t>
            </a:r>
            <a:endParaRPr lang="en-IN" dirty="0"/>
          </a:p>
        </p:txBody>
      </p:sp>
      <p:pic>
        <p:nvPicPr>
          <p:cNvPr id="5" name="Picture 4">
            <a:extLst>
              <a:ext uri="{FF2B5EF4-FFF2-40B4-BE49-F238E27FC236}">
                <a16:creationId xmlns:a16="http://schemas.microsoft.com/office/drawing/2014/main" id="{F1CD4233-8C51-8DDE-9BF7-6BF9300CDE1B}"/>
              </a:ext>
            </a:extLst>
          </p:cNvPr>
          <p:cNvPicPr>
            <a:picLocks noChangeAspect="1"/>
          </p:cNvPicPr>
          <p:nvPr/>
        </p:nvPicPr>
        <p:blipFill>
          <a:blip r:embed="rId2"/>
          <a:stretch>
            <a:fillRect/>
          </a:stretch>
        </p:blipFill>
        <p:spPr>
          <a:xfrm>
            <a:off x="6253991" y="2208682"/>
            <a:ext cx="3462503" cy="2440636"/>
          </a:xfrm>
          <a:prstGeom prst="rect">
            <a:avLst/>
          </a:prstGeom>
        </p:spPr>
      </p:pic>
    </p:spTree>
    <p:extLst>
      <p:ext uri="{BB962C8B-B14F-4D97-AF65-F5344CB8AC3E}">
        <p14:creationId xmlns:p14="http://schemas.microsoft.com/office/powerpoint/2010/main" val="412386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B457-03E8-0DAB-2603-B79975944C50}"/>
              </a:ext>
            </a:extLst>
          </p:cNvPr>
          <p:cNvSpPr>
            <a:spLocks noGrp="1"/>
          </p:cNvSpPr>
          <p:nvPr>
            <p:ph type="title"/>
          </p:nvPr>
        </p:nvSpPr>
        <p:spPr/>
        <p:txBody>
          <a:bodyPr/>
          <a:lstStyle/>
          <a:p>
            <a:r>
              <a:rPr lang="en-US" sz="2800" b="1" dirty="0"/>
              <a:t>Disadvantages of Food Delivery Services:</a:t>
            </a:r>
            <a:br>
              <a:rPr lang="en-US" dirty="0"/>
            </a:br>
            <a:endParaRPr lang="en-IN" dirty="0"/>
          </a:p>
        </p:txBody>
      </p:sp>
      <p:sp>
        <p:nvSpPr>
          <p:cNvPr id="3" name="Content Placeholder 2">
            <a:extLst>
              <a:ext uri="{FF2B5EF4-FFF2-40B4-BE49-F238E27FC236}">
                <a16:creationId xmlns:a16="http://schemas.microsoft.com/office/drawing/2014/main" id="{45A8D83C-492D-7852-B71E-F19B28994D00}"/>
              </a:ext>
            </a:extLst>
          </p:cNvPr>
          <p:cNvSpPr>
            <a:spLocks noGrp="1"/>
          </p:cNvSpPr>
          <p:nvPr>
            <p:ph idx="1"/>
          </p:nvPr>
        </p:nvSpPr>
        <p:spPr/>
        <p:txBody>
          <a:bodyPr/>
          <a:lstStyle/>
          <a:p>
            <a:pPr>
              <a:buFont typeface="Arial" panose="020B0604020202020204" pitchFamily="34" charset="0"/>
              <a:buChar char="•"/>
            </a:pPr>
            <a:r>
              <a:rPr lang="en-US" dirty="0"/>
              <a:t>Quality of food may suffer.</a:t>
            </a:r>
          </a:p>
          <a:p>
            <a:pPr>
              <a:buFont typeface="Arial" panose="020B0604020202020204" pitchFamily="34" charset="0"/>
              <a:buChar char="•"/>
            </a:pPr>
            <a:r>
              <a:rPr lang="en-US" dirty="0"/>
              <a:t>Food delivery services are often late.</a:t>
            </a:r>
          </a:p>
          <a:p>
            <a:pPr>
              <a:buFont typeface="Arial" panose="020B0604020202020204" pitchFamily="34" charset="0"/>
              <a:buChar char="•"/>
            </a:pPr>
            <a:r>
              <a:rPr lang="en-US" dirty="0"/>
              <a:t>Food may get cold.</a:t>
            </a:r>
          </a:p>
          <a:p>
            <a:pPr>
              <a:buFont typeface="Arial" panose="020B0604020202020204" pitchFamily="34" charset="0"/>
              <a:buChar char="•"/>
            </a:pPr>
            <a:r>
              <a:rPr lang="en-US" dirty="0"/>
              <a:t>Not the same personal touch as in a restaurant.</a:t>
            </a:r>
          </a:p>
          <a:p>
            <a:pPr>
              <a:buFont typeface="Arial" panose="020B0604020202020204" pitchFamily="34" charset="0"/>
              <a:buChar char="•"/>
            </a:pPr>
            <a:r>
              <a:rPr lang="en-US" dirty="0"/>
              <a:t>Person who delivers food may not be trustworthy.</a:t>
            </a:r>
          </a:p>
          <a:p>
            <a:pPr>
              <a:buFont typeface="Arial" panose="020B0604020202020204" pitchFamily="34" charset="0"/>
              <a:buChar char="•"/>
            </a:pPr>
            <a:r>
              <a:rPr lang="en-US" dirty="0"/>
              <a:t>Food delivery may cost some money.</a:t>
            </a:r>
          </a:p>
          <a:p>
            <a:pPr>
              <a:buFont typeface="Arial" panose="020B0604020202020204" pitchFamily="34" charset="0"/>
              <a:buChar char="•"/>
            </a:pPr>
            <a:r>
              <a:rPr lang="en-US" dirty="0"/>
              <a:t>You may get lazy.</a:t>
            </a:r>
          </a:p>
          <a:p>
            <a:pPr marL="0" indent="0">
              <a:buNone/>
            </a:pPr>
            <a:endParaRPr lang="en-IN" dirty="0"/>
          </a:p>
        </p:txBody>
      </p:sp>
      <p:pic>
        <p:nvPicPr>
          <p:cNvPr id="6" name="Content Placeholder 4">
            <a:extLst>
              <a:ext uri="{FF2B5EF4-FFF2-40B4-BE49-F238E27FC236}">
                <a16:creationId xmlns:a16="http://schemas.microsoft.com/office/drawing/2014/main" id="{4C754CA5-E1C6-53D5-2D61-F8385F72E785}"/>
              </a:ext>
            </a:extLst>
          </p:cNvPr>
          <p:cNvPicPr>
            <a:picLocks noChangeAspect="1"/>
          </p:cNvPicPr>
          <p:nvPr/>
        </p:nvPicPr>
        <p:blipFill>
          <a:blip r:embed="rId2"/>
          <a:stretch>
            <a:fillRect/>
          </a:stretch>
        </p:blipFill>
        <p:spPr>
          <a:xfrm>
            <a:off x="7987997" y="2291777"/>
            <a:ext cx="2143125" cy="2143125"/>
          </a:xfrm>
          <a:prstGeom prst="rect">
            <a:avLst/>
          </a:prstGeom>
        </p:spPr>
      </p:pic>
    </p:spTree>
    <p:extLst>
      <p:ext uri="{BB962C8B-B14F-4D97-AF65-F5344CB8AC3E}">
        <p14:creationId xmlns:p14="http://schemas.microsoft.com/office/powerpoint/2010/main" val="1556336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C0B9-895A-98AC-DEA4-B1E3519F87B2}"/>
              </a:ext>
            </a:extLst>
          </p:cNvPr>
          <p:cNvSpPr>
            <a:spLocks noGrp="1"/>
          </p:cNvSpPr>
          <p:nvPr>
            <p:ph type="title"/>
          </p:nvPr>
        </p:nvSpPr>
        <p:spPr/>
        <p:txBody>
          <a:bodyPr/>
          <a:lstStyle/>
          <a:p>
            <a:r>
              <a:rPr lang="en-US" dirty="0"/>
              <a:t>Screenshot(Main page):</a:t>
            </a:r>
            <a:endParaRPr lang="en-IN" dirty="0"/>
          </a:p>
        </p:txBody>
      </p:sp>
      <p:pic>
        <p:nvPicPr>
          <p:cNvPr id="5" name="Content Placeholder 4">
            <a:extLst>
              <a:ext uri="{FF2B5EF4-FFF2-40B4-BE49-F238E27FC236}">
                <a16:creationId xmlns:a16="http://schemas.microsoft.com/office/drawing/2014/main" id="{B4F8827E-3375-91CD-D7C5-9228E00D7A12}"/>
              </a:ext>
            </a:extLst>
          </p:cNvPr>
          <p:cNvPicPr>
            <a:picLocks noGrp="1" noChangeAspect="1"/>
          </p:cNvPicPr>
          <p:nvPr>
            <p:ph idx="1"/>
          </p:nvPr>
        </p:nvPicPr>
        <p:blipFill>
          <a:blip r:embed="rId2"/>
          <a:stretch>
            <a:fillRect/>
          </a:stretch>
        </p:blipFill>
        <p:spPr>
          <a:xfrm>
            <a:off x="646111" y="2338885"/>
            <a:ext cx="7821226" cy="4195762"/>
          </a:xfrm>
        </p:spPr>
      </p:pic>
    </p:spTree>
    <p:extLst>
      <p:ext uri="{BB962C8B-B14F-4D97-AF65-F5344CB8AC3E}">
        <p14:creationId xmlns:p14="http://schemas.microsoft.com/office/powerpoint/2010/main" val="1886288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B94FB0-47D9-1824-8339-E06E11E8264A}"/>
              </a:ext>
            </a:extLst>
          </p:cNvPr>
          <p:cNvPicPr>
            <a:picLocks noGrp="1" noChangeAspect="1"/>
          </p:cNvPicPr>
          <p:nvPr>
            <p:ph idx="1"/>
          </p:nvPr>
        </p:nvPicPr>
        <p:blipFill>
          <a:blip r:embed="rId2"/>
          <a:stretch>
            <a:fillRect/>
          </a:stretch>
        </p:blipFill>
        <p:spPr>
          <a:xfrm>
            <a:off x="990414" y="891748"/>
            <a:ext cx="7821226" cy="4195762"/>
          </a:xfrm>
        </p:spPr>
      </p:pic>
    </p:spTree>
    <p:extLst>
      <p:ext uri="{BB962C8B-B14F-4D97-AF65-F5344CB8AC3E}">
        <p14:creationId xmlns:p14="http://schemas.microsoft.com/office/powerpoint/2010/main" val="9469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0ECA-E28B-1A08-6ABE-F6310E3A1CB6}"/>
              </a:ext>
            </a:extLst>
          </p:cNvPr>
          <p:cNvSpPr>
            <a:spLocks noGrp="1"/>
          </p:cNvSpPr>
          <p:nvPr>
            <p:ph type="title"/>
          </p:nvPr>
        </p:nvSpPr>
        <p:spPr>
          <a:xfrm>
            <a:off x="589471" y="609601"/>
            <a:ext cx="9404723" cy="875150"/>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F0563200-9DD8-2E73-BF94-D13D94ADDEA4}"/>
              </a:ext>
            </a:extLst>
          </p:cNvPr>
          <p:cNvSpPr>
            <a:spLocks noGrp="1"/>
          </p:cNvSpPr>
          <p:nvPr>
            <p:ph idx="1"/>
          </p:nvPr>
        </p:nvSpPr>
        <p:spPr>
          <a:xfrm>
            <a:off x="421419" y="1701580"/>
            <a:ext cx="9716493" cy="4746928"/>
          </a:xfrm>
        </p:spPr>
        <p:txBody>
          <a:bodyPr>
            <a:normAutofit/>
          </a:bodyPr>
          <a:lstStyle/>
          <a:p>
            <a:endParaRPr lang="en-US" dirty="0"/>
          </a:p>
          <a:p>
            <a:r>
              <a:rPr lang="en-IN" dirty="0"/>
              <a:t>Introduction</a:t>
            </a:r>
          </a:p>
          <a:p>
            <a:r>
              <a:rPr lang="en-IN" dirty="0"/>
              <a:t>Java </a:t>
            </a:r>
            <a:r>
              <a:rPr lang="en-IN" dirty="0" err="1"/>
              <a:t>Fullstack</a:t>
            </a:r>
            <a:endParaRPr lang="en-IN" dirty="0"/>
          </a:p>
          <a:p>
            <a:r>
              <a:rPr lang="en-IN" dirty="0"/>
              <a:t>Food Delivery Services</a:t>
            </a:r>
          </a:p>
          <a:p>
            <a:r>
              <a:rPr lang="en-US" dirty="0"/>
              <a:t>Order process</a:t>
            </a:r>
          </a:p>
          <a:p>
            <a:r>
              <a:rPr lang="en-US" dirty="0"/>
              <a:t>Flow chart</a:t>
            </a:r>
          </a:p>
          <a:p>
            <a:r>
              <a:rPr lang="en-US" dirty="0"/>
              <a:t>Advantages of a food delivery service</a:t>
            </a:r>
          </a:p>
          <a:p>
            <a:r>
              <a:rPr lang="en-US" dirty="0"/>
              <a:t>Disadvantages of a food delivery service</a:t>
            </a:r>
          </a:p>
          <a:p>
            <a:r>
              <a:rPr lang="en-US" dirty="0"/>
              <a:t>Screenshots</a:t>
            </a:r>
          </a:p>
          <a:p>
            <a:endParaRPr lang="en-US" dirty="0"/>
          </a:p>
          <a:p>
            <a:endParaRPr lang="en-IN" dirty="0"/>
          </a:p>
          <a:p>
            <a:endParaRPr lang="en-IN" dirty="0"/>
          </a:p>
        </p:txBody>
      </p:sp>
      <p:pic>
        <p:nvPicPr>
          <p:cNvPr id="5" name="Picture 4">
            <a:extLst>
              <a:ext uri="{FF2B5EF4-FFF2-40B4-BE49-F238E27FC236}">
                <a16:creationId xmlns:a16="http://schemas.microsoft.com/office/drawing/2014/main" id="{BF22BC46-EA19-CE8C-80AD-047CDF2BD3FE}"/>
              </a:ext>
            </a:extLst>
          </p:cNvPr>
          <p:cNvPicPr>
            <a:picLocks noChangeAspect="1"/>
          </p:cNvPicPr>
          <p:nvPr/>
        </p:nvPicPr>
        <p:blipFill>
          <a:blip r:embed="rId2"/>
          <a:stretch>
            <a:fillRect/>
          </a:stretch>
        </p:blipFill>
        <p:spPr>
          <a:xfrm>
            <a:off x="5880570" y="4141263"/>
            <a:ext cx="2800350" cy="1628775"/>
          </a:xfrm>
          <a:prstGeom prst="rect">
            <a:avLst/>
          </a:prstGeom>
        </p:spPr>
      </p:pic>
    </p:spTree>
    <p:extLst>
      <p:ext uri="{BB962C8B-B14F-4D97-AF65-F5344CB8AC3E}">
        <p14:creationId xmlns:p14="http://schemas.microsoft.com/office/powerpoint/2010/main" val="14781774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B67EAA-AB4C-FFD4-FE8C-5AA72E1D7A57}"/>
              </a:ext>
            </a:extLst>
          </p:cNvPr>
          <p:cNvPicPr>
            <a:picLocks noGrp="1" noChangeAspect="1"/>
          </p:cNvPicPr>
          <p:nvPr>
            <p:ph idx="1"/>
          </p:nvPr>
        </p:nvPicPr>
        <p:blipFill>
          <a:blip r:embed="rId2"/>
          <a:stretch>
            <a:fillRect/>
          </a:stretch>
        </p:blipFill>
        <p:spPr>
          <a:xfrm>
            <a:off x="1117635" y="1480144"/>
            <a:ext cx="7821226" cy="4195762"/>
          </a:xfrm>
        </p:spPr>
      </p:pic>
    </p:spTree>
    <p:extLst>
      <p:ext uri="{BB962C8B-B14F-4D97-AF65-F5344CB8AC3E}">
        <p14:creationId xmlns:p14="http://schemas.microsoft.com/office/powerpoint/2010/main" val="666537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70CB2-0038-FF98-27B9-9910239C1594}"/>
              </a:ext>
            </a:extLst>
          </p:cNvPr>
          <p:cNvSpPr>
            <a:spLocks noGrp="1"/>
          </p:cNvSpPr>
          <p:nvPr>
            <p:ph type="title"/>
          </p:nvPr>
        </p:nvSpPr>
        <p:spPr/>
        <p:txBody>
          <a:bodyPr/>
          <a:lstStyle/>
          <a:p>
            <a:r>
              <a:rPr lang="en-US" dirty="0"/>
              <a:t>Product page:</a:t>
            </a:r>
            <a:endParaRPr lang="en-IN" dirty="0"/>
          </a:p>
        </p:txBody>
      </p:sp>
      <p:pic>
        <p:nvPicPr>
          <p:cNvPr id="5" name="Content Placeholder 4">
            <a:extLst>
              <a:ext uri="{FF2B5EF4-FFF2-40B4-BE49-F238E27FC236}">
                <a16:creationId xmlns:a16="http://schemas.microsoft.com/office/drawing/2014/main" id="{48B12273-2F4F-252B-5D39-4FA3F0521CDF}"/>
              </a:ext>
            </a:extLst>
          </p:cNvPr>
          <p:cNvPicPr>
            <a:picLocks noGrp="1" noChangeAspect="1"/>
          </p:cNvPicPr>
          <p:nvPr>
            <p:ph idx="1"/>
          </p:nvPr>
        </p:nvPicPr>
        <p:blipFill>
          <a:blip r:embed="rId2"/>
          <a:stretch>
            <a:fillRect/>
          </a:stretch>
        </p:blipFill>
        <p:spPr>
          <a:xfrm>
            <a:off x="1666275" y="2052638"/>
            <a:ext cx="7821226" cy="4195762"/>
          </a:xfrm>
        </p:spPr>
      </p:pic>
    </p:spTree>
    <p:extLst>
      <p:ext uri="{BB962C8B-B14F-4D97-AF65-F5344CB8AC3E}">
        <p14:creationId xmlns:p14="http://schemas.microsoft.com/office/powerpoint/2010/main" val="377429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71E2-B6C9-EAB0-9E18-38D1C1C115B1}"/>
              </a:ext>
            </a:extLst>
          </p:cNvPr>
          <p:cNvSpPr>
            <a:spLocks noGrp="1"/>
          </p:cNvSpPr>
          <p:nvPr>
            <p:ph type="title"/>
          </p:nvPr>
        </p:nvSpPr>
        <p:spPr/>
        <p:txBody>
          <a:bodyPr/>
          <a:lstStyle/>
          <a:p>
            <a:r>
              <a:rPr lang="en-US" dirty="0"/>
              <a:t>Payment page:</a:t>
            </a:r>
            <a:endParaRPr lang="en-IN" dirty="0"/>
          </a:p>
        </p:txBody>
      </p:sp>
      <p:pic>
        <p:nvPicPr>
          <p:cNvPr id="25" name="Content Placeholder 24">
            <a:extLst>
              <a:ext uri="{FF2B5EF4-FFF2-40B4-BE49-F238E27FC236}">
                <a16:creationId xmlns:a16="http://schemas.microsoft.com/office/drawing/2014/main" id="{F61AC105-C8DF-8E21-A2C9-C8CEC2B74311}"/>
              </a:ext>
            </a:extLst>
          </p:cNvPr>
          <p:cNvPicPr>
            <a:picLocks noGrp="1" noChangeAspect="1"/>
          </p:cNvPicPr>
          <p:nvPr>
            <p:ph idx="1"/>
          </p:nvPr>
        </p:nvPicPr>
        <p:blipFill>
          <a:blip r:embed="rId2"/>
          <a:stretch>
            <a:fillRect/>
          </a:stretch>
        </p:blipFill>
        <p:spPr>
          <a:xfrm>
            <a:off x="290030" y="2460134"/>
            <a:ext cx="5045295" cy="3812650"/>
          </a:xfrm>
        </p:spPr>
      </p:pic>
      <p:pic>
        <p:nvPicPr>
          <p:cNvPr id="27" name="Picture 26">
            <a:extLst>
              <a:ext uri="{FF2B5EF4-FFF2-40B4-BE49-F238E27FC236}">
                <a16:creationId xmlns:a16="http://schemas.microsoft.com/office/drawing/2014/main" id="{E4753860-933A-8468-8E54-877943E55938}"/>
              </a:ext>
            </a:extLst>
          </p:cNvPr>
          <p:cNvPicPr>
            <a:picLocks noChangeAspect="1"/>
          </p:cNvPicPr>
          <p:nvPr/>
        </p:nvPicPr>
        <p:blipFill>
          <a:blip r:embed="rId3"/>
          <a:stretch>
            <a:fillRect/>
          </a:stretch>
        </p:blipFill>
        <p:spPr>
          <a:xfrm>
            <a:off x="5884164" y="2729286"/>
            <a:ext cx="5287693" cy="2836627"/>
          </a:xfrm>
          <a:prstGeom prst="rect">
            <a:avLst/>
          </a:prstGeom>
        </p:spPr>
      </p:pic>
    </p:spTree>
    <p:extLst>
      <p:ext uri="{BB962C8B-B14F-4D97-AF65-F5344CB8AC3E}">
        <p14:creationId xmlns:p14="http://schemas.microsoft.com/office/powerpoint/2010/main" val="3790325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155CF2-272C-B1AF-FD2E-02C94564F809}"/>
              </a:ext>
            </a:extLst>
          </p:cNvPr>
          <p:cNvPicPr>
            <a:picLocks noGrp="1" noChangeAspect="1"/>
          </p:cNvPicPr>
          <p:nvPr>
            <p:ph idx="1"/>
          </p:nvPr>
        </p:nvPicPr>
        <p:blipFill>
          <a:blip r:embed="rId2"/>
          <a:stretch>
            <a:fillRect/>
          </a:stretch>
        </p:blipFill>
        <p:spPr>
          <a:xfrm>
            <a:off x="1884459" y="1436605"/>
            <a:ext cx="3801407" cy="3801407"/>
          </a:xfrm>
        </p:spPr>
      </p:pic>
      <p:pic>
        <p:nvPicPr>
          <p:cNvPr id="6" name="Content Placeholder 4">
            <a:extLst>
              <a:ext uri="{FF2B5EF4-FFF2-40B4-BE49-F238E27FC236}">
                <a16:creationId xmlns:a16="http://schemas.microsoft.com/office/drawing/2014/main" id="{F319A0B6-BD6A-661A-D735-FCA949AFBAAA}"/>
              </a:ext>
            </a:extLst>
          </p:cNvPr>
          <p:cNvPicPr>
            <a:picLocks noChangeAspect="1"/>
          </p:cNvPicPr>
          <p:nvPr/>
        </p:nvPicPr>
        <p:blipFill>
          <a:blip r:embed="rId3"/>
          <a:stretch>
            <a:fillRect/>
          </a:stretch>
        </p:blipFill>
        <p:spPr>
          <a:xfrm>
            <a:off x="6024438" y="1436605"/>
            <a:ext cx="3546910" cy="3801406"/>
          </a:xfrm>
          <a:prstGeom prst="rect">
            <a:avLst/>
          </a:prstGeom>
        </p:spPr>
      </p:pic>
    </p:spTree>
    <p:extLst>
      <p:ext uri="{BB962C8B-B14F-4D97-AF65-F5344CB8AC3E}">
        <p14:creationId xmlns:p14="http://schemas.microsoft.com/office/powerpoint/2010/main" val="418664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89C1-863E-3DBD-FB0B-69501CA16B8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31BF0B2-CEB1-B04F-74F6-688EEA9C0DFF}"/>
              </a:ext>
            </a:extLst>
          </p:cNvPr>
          <p:cNvSpPr>
            <a:spLocks noGrp="1"/>
          </p:cNvSpPr>
          <p:nvPr>
            <p:ph idx="1"/>
          </p:nvPr>
        </p:nvSpPr>
        <p:spPr/>
        <p:txBody>
          <a:bodyPr/>
          <a:lstStyle/>
          <a:p>
            <a:r>
              <a:rPr lang="en-US" b="1" dirty="0"/>
              <a:t>Online food ordering</a:t>
            </a:r>
            <a:r>
              <a:rPr lang="en-US" dirty="0"/>
              <a:t> is the process of ordering food, for </a:t>
            </a:r>
            <a:r>
              <a:rPr lang="en-US" dirty="0">
                <a:highlight>
                  <a:srgbClr val="000000"/>
                </a:highlight>
                <a:hlinkClick r:id="rId2" tooltip="Food delivery"/>
              </a:rPr>
              <a:t>delivery</a:t>
            </a:r>
            <a:r>
              <a:rPr lang="en-US" dirty="0">
                <a:highlight>
                  <a:srgbClr val="000000"/>
                </a:highlight>
              </a:rPr>
              <a:t> </a:t>
            </a:r>
            <a:r>
              <a:rPr lang="en-US" dirty="0"/>
              <a:t>or pickup, from a website or other application. The product can be either ready-to-eat food (e.g., direct from a home-kitchen, restaurant, </a:t>
            </a:r>
            <a:r>
              <a:rPr lang="en-US" dirty="0">
                <a:highlight>
                  <a:srgbClr val="000000"/>
                </a:highlight>
              </a:rPr>
              <a:t>or a </a:t>
            </a:r>
            <a:r>
              <a:rPr lang="en-US" dirty="0">
                <a:highlight>
                  <a:srgbClr val="000000"/>
                </a:highlight>
                <a:hlinkClick r:id="rId3" tooltip="Virtual restaurant"/>
              </a:rPr>
              <a:t>virtual restaurant</a:t>
            </a:r>
            <a:r>
              <a:rPr lang="en-US" dirty="0"/>
              <a:t>) or food that has not been specially prepared for direct consumption (e.g., vegetables direct from a farm/garden, fruits, frozen meats. </a:t>
            </a:r>
            <a:r>
              <a:rPr lang="en-US" dirty="0" err="1"/>
              <a:t>etc</a:t>
            </a:r>
            <a:r>
              <a:rPr lang="en-US" dirty="0"/>
              <a:t>). </a:t>
            </a:r>
          </a:p>
          <a:p>
            <a:r>
              <a:rPr lang="en-US" dirty="0"/>
              <a:t>Online food ordering/delivery through third-party companies have emerged as a global industry, leading to a "delivery revolution.</a:t>
            </a:r>
            <a:endParaRPr lang="en-IN" dirty="0"/>
          </a:p>
        </p:txBody>
      </p:sp>
      <p:pic>
        <p:nvPicPr>
          <p:cNvPr id="5" name="Picture 4">
            <a:extLst>
              <a:ext uri="{FF2B5EF4-FFF2-40B4-BE49-F238E27FC236}">
                <a16:creationId xmlns:a16="http://schemas.microsoft.com/office/drawing/2014/main" id="{61256FD5-B8C4-8D79-6D06-2C3D1E508674}"/>
              </a:ext>
            </a:extLst>
          </p:cNvPr>
          <p:cNvPicPr>
            <a:picLocks noChangeAspect="1"/>
          </p:cNvPicPr>
          <p:nvPr/>
        </p:nvPicPr>
        <p:blipFill>
          <a:blip r:embed="rId4"/>
          <a:stretch>
            <a:fillRect/>
          </a:stretch>
        </p:blipFill>
        <p:spPr>
          <a:xfrm>
            <a:off x="4994951" y="4826037"/>
            <a:ext cx="2981325" cy="1533525"/>
          </a:xfrm>
          <a:prstGeom prst="rect">
            <a:avLst/>
          </a:prstGeom>
        </p:spPr>
      </p:pic>
    </p:spTree>
    <p:extLst>
      <p:ext uri="{BB962C8B-B14F-4D97-AF65-F5344CB8AC3E}">
        <p14:creationId xmlns:p14="http://schemas.microsoft.com/office/powerpoint/2010/main" val="111052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29F9-6A27-B93C-56A4-4BEAE2511635}"/>
              </a:ext>
            </a:extLst>
          </p:cNvPr>
          <p:cNvSpPr>
            <a:spLocks noGrp="1"/>
          </p:cNvSpPr>
          <p:nvPr>
            <p:ph type="title"/>
          </p:nvPr>
        </p:nvSpPr>
        <p:spPr>
          <a:xfrm>
            <a:off x="938453" y="293692"/>
            <a:ext cx="9404723" cy="1400530"/>
          </a:xfrm>
        </p:spPr>
        <p:txBody>
          <a:bodyPr/>
          <a:lstStyle/>
          <a:p>
            <a:r>
              <a:rPr lang="en-US" dirty="0"/>
              <a:t>JAVA FULLSTACK</a:t>
            </a:r>
            <a:endParaRPr lang="en-IN" dirty="0"/>
          </a:p>
        </p:txBody>
      </p:sp>
      <p:sp>
        <p:nvSpPr>
          <p:cNvPr id="3" name="Content Placeholder 2">
            <a:extLst>
              <a:ext uri="{FF2B5EF4-FFF2-40B4-BE49-F238E27FC236}">
                <a16:creationId xmlns:a16="http://schemas.microsoft.com/office/drawing/2014/main" id="{FECBBC61-B854-C5B7-4075-CB1CB3AF007B}"/>
              </a:ext>
            </a:extLst>
          </p:cNvPr>
          <p:cNvSpPr>
            <a:spLocks noGrp="1"/>
          </p:cNvSpPr>
          <p:nvPr>
            <p:ph idx="1"/>
          </p:nvPr>
        </p:nvSpPr>
        <p:spPr/>
        <p:txBody>
          <a:bodyPr>
            <a:normAutofit/>
          </a:bodyPr>
          <a:lstStyle/>
          <a:p>
            <a:pPr marL="0" indent="0">
              <a:buNone/>
            </a:pPr>
            <a:r>
              <a:rPr lang="en-US" sz="3600" dirty="0"/>
              <a:t>FRONT END:</a:t>
            </a:r>
          </a:p>
          <a:p>
            <a:pPr marL="0" indent="0">
              <a:buNone/>
            </a:pPr>
            <a:endParaRPr lang="en-US" sz="3600" dirty="0"/>
          </a:p>
          <a:p>
            <a:pPr marL="0" indent="0">
              <a:buNone/>
            </a:pPr>
            <a:endParaRPr lang="en-US" dirty="0"/>
          </a:p>
          <a:p>
            <a:pPr marL="0" indent="0">
              <a:buNone/>
            </a:pPr>
            <a:endParaRPr lang="en-US" dirty="0"/>
          </a:p>
          <a:p>
            <a:pPr>
              <a:buFont typeface="Wingdings" panose="05000000000000000000" pitchFamily="2" charset="2"/>
              <a:buChar char="Ø"/>
            </a:pPr>
            <a:endParaRPr lang="en-US" sz="3600" dirty="0"/>
          </a:p>
          <a:p>
            <a:pPr marL="0" indent="0">
              <a:buNone/>
            </a:pPr>
            <a:r>
              <a:rPr lang="en-US" sz="3600" dirty="0"/>
              <a:t> </a:t>
            </a:r>
          </a:p>
          <a:p>
            <a:pPr marL="0" indent="0">
              <a:buNone/>
            </a:pPr>
            <a:r>
              <a:rPr lang="en-US" dirty="0"/>
              <a:t>                     </a:t>
            </a:r>
          </a:p>
        </p:txBody>
      </p:sp>
      <p:pic>
        <p:nvPicPr>
          <p:cNvPr id="11" name="Picture 10">
            <a:extLst>
              <a:ext uri="{FF2B5EF4-FFF2-40B4-BE49-F238E27FC236}">
                <a16:creationId xmlns:a16="http://schemas.microsoft.com/office/drawing/2014/main" id="{240E7871-6101-048F-1AAB-A5E057040915}"/>
              </a:ext>
            </a:extLst>
          </p:cNvPr>
          <p:cNvPicPr>
            <a:picLocks noChangeAspect="1"/>
          </p:cNvPicPr>
          <p:nvPr/>
        </p:nvPicPr>
        <p:blipFill>
          <a:blip r:embed="rId2"/>
          <a:stretch>
            <a:fillRect/>
          </a:stretch>
        </p:blipFill>
        <p:spPr>
          <a:xfrm>
            <a:off x="1444295" y="2826564"/>
            <a:ext cx="2143125" cy="2143125"/>
          </a:xfrm>
          <a:prstGeom prst="rect">
            <a:avLst/>
          </a:prstGeom>
        </p:spPr>
      </p:pic>
    </p:spTree>
    <p:extLst>
      <p:ext uri="{BB962C8B-B14F-4D97-AF65-F5344CB8AC3E}">
        <p14:creationId xmlns:p14="http://schemas.microsoft.com/office/powerpoint/2010/main" val="358028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2AE7E-0D31-E224-2166-86E44D358CDA}"/>
              </a:ext>
            </a:extLst>
          </p:cNvPr>
          <p:cNvSpPr>
            <a:spLocks noGrp="1"/>
          </p:cNvSpPr>
          <p:nvPr>
            <p:ph idx="1"/>
          </p:nvPr>
        </p:nvSpPr>
        <p:spPr>
          <a:xfrm>
            <a:off x="626234" y="637586"/>
            <a:ext cx="8946541" cy="4195481"/>
          </a:xfrm>
        </p:spPr>
        <p:txBody>
          <a:bodyPr>
            <a:normAutofit/>
          </a:bodyPr>
          <a:lstStyle/>
          <a:p>
            <a:pPr marL="0" indent="0">
              <a:buNone/>
            </a:pPr>
            <a:r>
              <a:rPr lang="en-US" sz="3600" dirty="0"/>
              <a:t>BACK END:</a:t>
            </a:r>
          </a:p>
          <a:p>
            <a:pPr marL="0" indent="0">
              <a:buNone/>
            </a:pPr>
            <a:endParaRPr lang="en-US" sz="3600" dirty="0"/>
          </a:p>
          <a:p>
            <a:pPr marL="0" indent="0">
              <a:buNone/>
            </a:pPr>
            <a:endParaRPr lang="en-IN" sz="3600" dirty="0"/>
          </a:p>
        </p:txBody>
      </p:sp>
      <p:pic>
        <p:nvPicPr>
          <p:cNvPr id="5" name="Picture 4">
            <a:extLst>
              <a:ext uri="{FF2B5EF4-FFF2-40B4-BE49-F238E27FC236}">
                <a16:creationId xmlns:a16="http://schemas.microsoft.com/office/drawing/2014/main" id="{2D038DDD-B2D9-3ECF-7D75-EEA624825AF1}"/>
              </a:ext>
            </a:extLst>
          </p:cNvPr>
          <p:cNvPicPr>
            <a:picLocks noChangeAspect="1"/>
          </p:cNvPicPr>
          <p:nvPr/>
        </p:nvPicPr>
        <p:blipFill>
          <a:blip r:embed="rId2"/>
          <a:stretch>
            <a:fillRect/>
          </a:stretch>
        </p:blipFill>
        <p:spPr>
          <a:xfrm>
            <a:off x="645382" y="1646167"/>
            <a:ext cx="2679088" cy="2401046"/>
          </a:xfrm>
          <a:prstGeom prst="rect">
            <a:avLst/>
          </a:prstGeom>
        </p:spPr>
      </p:pic>
      <p:pic>
        <p:nvPicPr>
          <p:cNvPr id="7" name="Picture 6">
            <a:extLst>
              <a:ext uri="{FF2B5EF4-FFF2-40B4-BE49-F238E27FC236}">
                <a16:creationId xmlns:a16="http://schemas.microsoft.com/office/drawing/2014/main" id="{6A7E5029-4ED7-62EF-0005-60551A10746B}"/>
              </a:ext>
            </a:extLst>
          </p:cNvPr>
          <p:cNvPicPr>
            <a:picLocks noChangeAspect="1"/>
          </p:cNvPicPr>
          <p:nvPr/>
        </p:nvPicPr>
        <p:blipFill>
          <a:blip r:embed="rId3"/>
          <a:stretch>
            <a:fillRect/>
          </a:stretch>
        </p:blipFill>
        <p:spPr>
          <a:xfrm>
            <a:off x="3911669" y="1646167"/>
            <a:ext cx="3650022" cy="2428924"/>
          </a:xfrm>
          <a:prstGeom prst="rect">
            <a:avLst/>
          </a:prstGeom>
        </p:spPr>
      </p:pic>
      <p:pic>
        <p:nvPicPr>
          <p:cNvPr id="4" name="Picture 3">
            <a:extLst>
              <a:ext uri="{FF2B5EF4-FFF2-40B4-BE49-F238E27FC236}">
                <a16:creationId xmlns:a16="http://schemas.microsoft.com/office/drawing/2014/main" id="{0233A103-9A39-159B-435B-9548B3178199}"/>
              </a:ext>
            </a:extLst>
          </p:cNvPr>
          <p:cNvPicPr>
            <a:picLocks noChangeAspect="1"/>
          </p:cNvPicPr>
          <p:nvPr/>
        </p:nvPicPr>
        <p:blipFill>
          <a:blip r:embed="rId4"/>
          <a:stretch>
            <a:fillRect/>
          </a:stretch>
        </p:blipFill>
        <p:spPr>
          <a:xfrm>
            <a:off x="2671992" y="4326230"/>
            <a:ext cx="2885970" cy="1771650"/>
          </a:xfrm>
          <a:prstGeom prst="rect">
            <a:avLst/>
          </a:prstGeom>
        </p:spPr>
      </p:pic>
    </p:spTree>
    <p:extLst>
      <p:ext uri="{BB962C8B-B14F-4D97-AF65-F5344CB8AC3E}">
        <p14:creationId xmlns:p14="http://schemas.microsoft.com/office/powerpoint/2010/main" val="183812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F1DA-1C89-D927-2D5F-967DF0336549}"/>
              </a:ext>
            </a:extLst>
          </p:cNvPr>
          <p:cNvSpPr>
            <a:spLocks noGrp="1"/>
          </p:cNvSpPr>
          <p:nvPr>
            <p:ph type="title"/>
          </p:nvPr>
        </p:nvSpPr>
        <p:spPr/>
        <p:txBody>
          <a:bodyPr/>
          <a:lstStyle/>
          <a:p>
            <a:r>
              <a:rPr lang="en-US" dirty="0"/>
              <a:t>who invented online food delivery?</a:t>
            </a:r>
            <a:endParaRPr lang="en-IN" dirty="0"/>
          </a:p>
        </p:txBody>
      </p:sp>
      <p:sp>
        <p:nvSpPr>
          <p:cNvPr id="3" name="Content Placeholder 2">
            <a:extLst>
              <a:ext uri="{FF2B5EF4-FFF2-40B4-BE49-F238E27FC236}">
                <a16:creationId xmlns:a16="http://schemas.microsoft.com/office/drawing/2014/main" id="{4DD64094-EF59-E325-601D-E65CC883D43F}"/>
              </a:ext>
            </a:extLst>
          </p:cNvPr>
          <p:cNvSpPr>
            <a:spLocks noGrp="1"/>
          </p:cNvSpPr>
          <p:nvPr>
            <p:ph idx="1"/>
          </p:nvPr>
        </p:nvSpPr>
        <p:spPr/>
        <p:txBody>
          <a:bodyPr/>
          <a:lstStyle/>
          <a:p>
            <a:endParaRPr lang="en-US" dirty="0"/>
          </a:p>
          <a:p>
            <a:r>
              <a:rPr lang="en-IN" dirty="0"/>
              <a:t>The first online food order was a pizza from </a:t>
            </a:r>
            <a:r>
              <a:rPr lang="en-IN" b="1" dirty="0"/>
              <a:t>Pizza Hut</a:t>
            </a:r>
            <a:r>
              <a:rPr lang="en-IN" dirty="0"/>
              <a:t> in 1994.</a:t>
            </a:r>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D39A0D96-6A37-4568-C33E-470958B52C83}"/>
              </a:ext>
            </a:extLst>
          </p:cNvPr>
          <p:cNvPicPr>
            <a:picLocks noChangeAspect="1"/>
          </p:cNvPicPr>
          <p:nvPr/>
        </p:nvPicPr>
        <p:blipFill>
          <a:blip r:embed="rId2"/>
          <a:stretch>
            <a:fillRect/>
          </a:stretch>
        </p:blipFill>
        <p:spPr>
          <a:xfrm>
            <a:off x="8138449" y="3226733"/>
            <a:ext cx="2466975" cy="1847850"/>
          </a:xfrm>
          <a:prstGeom prst="rect">
            <a:avLst/>
          </a:prstGeom>
        </p:spPr>
      </p:pic>
    </p:spTree>
    <p:extLst>
      <p:ext uri="{BB962C8B-B14F-4D97-AF65-F5344CB8AC3E}">
        <p14:creationId xmlns:p14="http://schemas.microsoft.com/office/powerpoint/2010/main" val="247871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F189-C92B-F9C6-44F9-52E9114E776C}"/>
              </a:ext>
            </a:extLst>
          </p:cNvPr>
          <p:cNvSpPr>
            <a:spLocks noGrp="1"/>
          </p:cNvSpPr>
          <p:nvPr>
            <p:ph type="title"/>
          </p:nvPr>
        </p:nvSpPr>
        <p:spPr/>
        <p:txBody>
          <a:bodyPr/>
          <a:lstStyle/>
          <a:p>
            <a:r>
              <a:rPr lang="en-US" dirty="0"/>
              <a:t>History of Food delivery</a:t>
            </a:r>
            <a:endParaRPr lang="en-IN" dirty="0"/>
          </a:p>
        </p:txBody>
      </p:sp>
      <p:sp>
        <p:nvSpPr>
          <p:cNvPr id="3" name="Content Placeholder 2">
            <a:extLst>
              <a:ext uri="{FF2B5EF4-FFF2-40B4-BE49-F238E27FC236}">
                <a16:creationId xmlns:a16="http://schemas.microsoft.com/office/drawing/2014/main" id="{A411252B-D518-342C-BCDC-F0678701D33D}"/>
              </a:ext>
            </a:extLst>
          </p:cNvPr>
          <p:cNvSpPr>
            <a:spLocks noGrp="1"/>
          </p:cNvSpPr>
          <p:nvPr>
            <p:ph idx="1"/>
          </p:nvPr>
        </p:nvSpPr>
        <p:spPr/>
        <p:txBody>
          <a:bodyPr/>
          <a:lstStyle/>
          <a:p>
            <a:r>
              <a:rPr lang="en-US" dirty="0"/>
              <a:t>The first online </a:t>
            </a:r>
            <a:r>
              <a:rPr lang="en-US" dirty="0">
                <a:highlight>
                  <a:srgbClr val="000000"/>
                </a:highlight>
                <a:hlinkClick r:id="rId2" tooltip="Food delivery"/>
              </a:rPr>
              <a:t>food order</a:t>
            </a:r>
            <a:r>
              <a:rPr lang="en-US" dirty="0">
                <a:highlight>
                  <a:srgbClr val="000000"/>
                </a:highlight>
              </a:rPr>
              <a:t> </a:t>
            </a:r>
            <a:r>
              <a:rPr lang="en-US" dirty="0"/>
              <a:t>was a pizza from Pizza Hut in 1994.</a:t>
            </a:r>
          </a:p>
          <a:p>
            <a:r>
              <a:rPr lang="en-US" dirty="0"/>
              <a:t>By 2015, online ordering began overtaking phone ordering.</a:t>
            </a:r>
            <a:endParaRPr lang="en-US" baseline="30000" dirty="0"/>
          </a:p>
          <a:p>
            <a:r>
              <a:rPr lang="en-US" dirty="0"/>
              <a:t>In 2015, China's online food ordering and delivery market grew from 0.15 billion</a:t>
            </a:r>
            <a:r>
              <a:rPr lang="en-US" dirty="0">
                <a:highlight>
                  <a:srgbClr val="000000"/>
                </a:highlight>
              </a:rPr>
              <a:t> </a:t>
            </a:r>
            <a:r>
              <a:rPr lang="en-US" dirty="0">
                <a:highlight>
                  <a:srgbClr val="000000"/>
                </a:highlight>
                <a:hlinkClick r:id="rId3" tooltip="Yuan (currency)"/>
              </a:rPr>
              <a:t>yuan</a:t>
            </a:r>
            <a:r>
              <a:rPr lang="en-US" dirty="0">
                <a:highlight>
                  <a:srgbClr val="000000"/>
                </a:highlight>
              </a:rPr>
              <a:t> </a:t>
            </a:r>
            <a:r>
              <a:rPr lang="en-US" dirty="0"/>
              <a:t>to 44.25 billion yuan.</a:t>
            </a:r>
            <a:endParaRPr lang="en-US" baseline="30000" dirty="0"/>
          </a:p>
          <a:p>
            <a:r>
              <a:rPr lang="en-US" dirty="0"/>
              <a:t>After 2020, COVID-19 significantly boosted online food delivery usage world wide.</a:t>
            </a:r>
          </a:p>
          <a:p>
            <a:endParaRPr lang="en-US" dirty="0"/>
          </a:p>
          <a:p>
            <a:endParaRPr lang="en-IN" dirty="0"/>
          </a:p>
        </p:txBody>
      </p:sp>
      <p:pic>
        <p:nvPicPr>
          <p:cNvPr id="5" name="Picture 4">
            <a:extLst>
              <a:ext uri="{FF2B5EF4-FFF2-40B4-BE49-F238E27FC236}">
                <a16:creationId xmlns:a16="http://schemas.microsoft.com/office/drawing/2014/main" id="{FD5C9AC9-898C-CD23-AC05-194C12886E8F}"/>
              </a:ext>
            </a:extLst>
          </p:cNvPr>
          <p:cNvPicPr>
            <a:picLocks noChangeAspect="1"/>
          </p:cNvPicPr>
          <p:nvPr/>
        </p:nvPicPr>
        <p:blipFill>
          <a:blip r:embed="rId4"/>
          <a:stretch>
            <a:fillRect/>
          </a:stretch>
        </p:blipFill>
        <p:spPr>
          <a:xfrm>
            <a:off x="5576582" y="4314700"/>
            <a:ext cx="2628900" cy="1743075"/>
          </a:xfrm>
          <a:prstGeom prst="rect">
            <a:avLst/>
          </a:prstGeom>
        </p:spPr>
      </p:pic>
    </p:spTree>
    <p:extLst>
      <p:ext uri="{BB962C8B-B14F-4D97-AF65-F5344CB8AC3E}">
        <p14:creationId xmlns:p14="http://schemas.microsoft.com/office/powerpoint/2010/main" val="390670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99E1-99A5-7EA0-8097-D118C6A5354D}"/>
              </a:ext>
            </a:extLst>
          </p:cNvPr>
          <p:cNvSpPr>
            <a:spLocks noGrp="1"/>
          </p:cNvSpPr>
          <p:nvPr>
            <p:ph type="title"/>
          </p:nvPr>
        </p:nvSpPr>
        <p:spPr/>
        <p:txBody>
          <a:bodyPr/>
          <a:lstStyle/>
          <a:p>
            <a:r>
              <a:rPr lang="en-US" dirty="0"/>
              <a:t>What is Food Delivery Service?</a:t>
            </a:r>
            <a:endParaRPr lang="en-IN" dirty="0"/>
          </a:p>
        </p:txBody>
      </p:sp>
      <p:sp>
        <p:nvSpPr>
          <p:cNvPr id="3" name="Content Placeholder 2">
            <a:extLst>
              <a:ext uri="{FF2B5EF4-FFF2-40B4-BE49-F238E27FC236}">
                <a16:creationId xmlns:a16="http://schemas.microsoft.com/office/drawing/2014/main" id="{67170515-A7BA-4412-4075-70F134CC4E4C}"/>
              </a:ext>
            </a:extLst>
          </p:cNvPr>
          <p:cNvSpPr>
            <a:spLocks noGrp="1"/>
          </p:cNvSpPr>
          <p:nvPr>
            <p:ph idx="1"/>
          </p:nvPr>
        </p:nvSpPr>
        <p:spPr/>
        <p:txBody>
          <a:bodyPr>
            <a:normAutofit/>
          </a:bodyPr>
          <a:lstStyle/>
          <a:p>
            <a:r>
              <a:rPr lang="en-US" dirty="0"/>
              <a:t>A restaurant, prepared food shop, or fast food establishment, in which the principal use is production of prepared food for delivery to customers located off the business premises.</a:t>
            </a:r>
          </a:p>
        </p:txBody>
      </p:sp>
      <p:pic>
        <p:nvPicPr>
          <p:cNvPr id="5" name="Picture 4">
            <a:extLst>
              <a:ext uri="{FF2B5EF4-FFF2-40B4-BE49-F238E27FC236}">
                <a16:creationId xmlns:a16="http://schemas.microsoft.com/office/drawing/2014/main" id="{5BCFD457-20E5-11A6-9BA2-B8C0F2047E1D}"/>
              </a:ext>
            </a:extLst>
          </p:cNvPr>
          <p:cNvPicPr>
            <a:picLocks noChangeAspect="1"/>
          </p:cNvPicPr>
          <p:nvPr/>
        </p:nvPicPr>
        <p:blipFill>
          <a:blip r:embed="rId2"/>
          <a:stretch>
            <a:fillRect/>
          </a:stretch>
        </p:blipFill>
        <p:spPr>
          <a:xfrm>
            <a:off x="3608194" y="3800889"/>
            <a:ext cx="2924175" cy="1562100"/>
          </a:xfrm>
          <a:prstGeom prst="rect">
            <a:avLst/>
          </a:prstGeom>
        </p:spPr>
      </p:pic>
    </p:spTree>
    <p:extLst>
      <p:ext uri="{BB962C8B-B14F-4D97-AF65-F5344CB8AC3E}">
        <p14:creationId xmlns:p14="http://schemas.microsoft.com/office/powerpoint/2010/main" val="244025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E439-0B87-31A9-363E-94E99AF68239}"/>
              </a:ext>
            </a:extLst>
          </p:cNvPr>
          <p:cNvSpPr>
            <a:spLocks noGrp="1"/>
          </p:cNvSpPr>
          <p:nvPr>
            <p:ph type="title"/>
          </p:nvPr>
        </p:nvSpPr>
        <p:spPr/>
        <p:txBody>
          <a:bodyPr/>
          <a:lstStyle/>
          <a:p>
            <a:r>
              <a:rPr lang="en-US" dirty="0"/>
              <a:t>How does food delivery works?</a:t>
            </a:r>
            <a:endParaRPr lang="en-IN" dirty="0"/>
          </a:p>
        </p:txBody>
      </p:sp>
      <p:sp>
        <p:nvSpPr>
          <p:cNvPr id="3" name="Content Placeholder 2">
            <a:extLst>
              <a:ext uri="{FF2B5EF4-FFF2-40B4-BE49-F238E27FC236}">
                <a16:creationId xmlns:a16="http://schemas.microsoft.com/office/drawing/2014/main" id="{E5E5CC94-5E54-F6DC-7320-FF15B4360C24}"/>
              </a:ext>
            </a:extLst>
          </p:cNvPr>
          <p:cNvSpPr>
            <a:spLocks noGrp="1"/>
          </p:cNvSpPr>
          <p:nvPr>
            <p:ph idx="1"/>
          </p:nvPr>
        </p:nvSpPr>
        <p:spPr/>
        <p:txBody>
          <a:bodyPr>
            <a:normAutofit/>
          </a:bodyPr>
          <a:lstStyle/>
          <a:p>
            <a:r>
              <a:rPr lang="en-US" dirty="0"/>
              <a:t>Food delivery service is somewhat similar to courier service in which the ordered food is delivered from the restaurant to the customer either by the restaurant's staff or by delivery agents of a food ordering company. This obviously depends on the medium through which a customer places their order.</a:t>
            </a:r>
            <a:endParaRPr lang="en-IN" dirty="0"/>
          </a:p>
        </p:txBody>
      </p:sp>
      <p:pic>
        <p:nvPicPr>
          <p:cNvPr id="5" name="Picture 4">
            <a:extLst>
              <a:ext uri="{FF2B5EF4-FFF2-40B4-BE49-F238E27FC236}">
                <a16:creationId xmlns:a16="http://schemas.microsoft.com/office/drawing/2014/main" id="{CE7D534A-01B2-AC79-369D-3E8B53705FDD}"/>
              </a:ext>
            </a:extLst>
          </p:cNvPr>
          <p:cNvPicPr>
            <a:picLocks noChangeAspect="1"/>
          </p:cNvPicPr>
          <p:nvPr/>
        </p:nvPicPr>
        <p:blipFill>
          <a:blip r:embed="rId2"/>
          <a:stretch>
            <a:fillRect/>
          </a:stretch>
        </p:blipFill>
        <p:spPr>
          <a:xfrm>
            <a:off x="6168556" y="3429000"/>
            <a:ext cx="2971800" cy="1533525"/>
          </a:xfrm>
          <a:prstGeom prst="rect">
            <a:avLst/>
          </a:prstGeom>
        </p:spPr>
      </p:pic>
    </p:spTree>
    <p:extLst>
      <p:ext uri="{BB962C8B-B14F-4D97-AF65-F5344CB8AC3E}">
        <p14:creationId xmlns:p14="http://schemas.microsoft.com/office/powerpoint/2010/main" val="2732752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400</TotalTime>
  <Words>606</Words>
  <Application>Microsoft Office PowerPoint</Application>
  <PresentationFormat>Widescreen</PresentationFormat>
  <Paragraphs>75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Ion</vt:lpstr>
      <vt:lpstr>Online Food Delivery System</vt:lpstr>
      <vt:lpstr>AGENDA</vt:lpstr>
      <vt:lpstr>Introduction</vt:lpstr>
      <vt:lpstr>JAVA FULLSTACK</vt:lpstr>
      <vt:lpstr>PowerPoint Presentation</vt:lpstr>
      <vt:lpstr>who invented online food delivery?</vt:lpstr>
      <vt:lpstr>History of Food delivery</vt:lpstr>
      <vt:lpstr>What is Food Delivery Service?</vt:lpstr>
      <vt:lpstr>How does food delivery works?</vt:lpstr>
      <vt:lpstr>Why do people use food delivery?</vt:lpstr>
      <vt:lpstr>Why food delivery is the future?</vt:lpstr>
      <vt:lpstr>Food Delivery App Marketing Plan </vt:lpstr>
      <vt:lpstr>Ordering Process:</vt:lpstr>
      <vt:lpstr>Flow Chart:</vt:lpstr>
      <vt:lpstr>PowerPoint Presentation</vt:lpstr>
      <vt:lpstr>What are the 7 advantages of a food delivery service?</vt:lpstr>
      <vt:lpstr>Disadvantages of Food Delivery Services: </vt:lpstr>
      <vt:lpstr>Screenshot(Main page):</vt:lpstr>
      <vt:lpstr>PowerPoint Presentation</vt:lpstr>
      <vt:lpstr>PowerPoint Presentation</vt:lpstr>
      <vt:lpstr>Product page:</vt:lpstr>
      <vt:lpstr>Payment page: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Delivery System</dc:title>
  <dc:creator>91957</dc:creator>
  <cp:lastModifiedBy>91957</cp:lastModifiedBy>
  <cp:revision>10</cp:revision>
  <dcterms:created xsi:type="dcterms:W3CDTF">2023-01-22T16:06:09Z</dcterms:created>
  <dcterms:modified xsi:type="dcterms:W3CDTF">2023-01-24T10:35:04Z</dcterms:modified>
</cp:coreProperties>
</file>