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70" r:id="rId5"/>
    <p:sldId id="260" r:id="rId6"/>
    <p:sldId id="269" r:id="rId7"/>
    <p:sldId id="272" r:id="rId8"/>
    <p:sldId id="271" r:id="rId9"/>
    <p:sldId id="274" r:id="rId10"/>
    <p:sldId id="273" r:id="rId11"/>
    <p:sldId id="276" r:id="rId12"/>
    <p:sldId id="277" r:id="rId13"/>
    <p:sldId id="262" r:id="rId14"/>
    <p:sldId id="265" r:id="rId15"/>
    <p:sldId id="266" r:id="rId16"/>
    <p:sldId id="278" r:id="rId17"/>
    <p:sldId id="280" r:id="rId18"/>
    <p:sldId id="26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46A"/>
    <a:srgbClr val="295D33"/>
    <a:srgbClr val="3F8D4E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76" autoAdjust="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男女比例</c:v>
                </c:pt>
              </c:strCache>
            </c:strRef>
          </c:tx>
          <c:spPr>
            <a:solidFill>
              <a:srgbClr val="3F8D4E"/>
            </a:solidFill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</c:spPr>
          </c:dPt>
          <c:dPt>
            <c:idx val="1"/>
            <c:bubble3D val="0"/>
            <c:explosion val="9"/>
            <c:spPr>
              <a:solidFill>
                <a:schemeClr val="accent2"/>
              </a:solidFill>
            </c:spPr>
          </c:dPt>
          <c:cat>
            <c:strRef>
              <c:f>Sheet1!$A$2:$A$3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6D11D-FDBC-4B59-8680-D32B8110D5FD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7C52-128D-41F3-BA72-3A95FE6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67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B7C52-128D-41F3-BA72-3A95FE60D5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0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B7C52-128D-41F3-BA72-3A95FE60D5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6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EB264-7B28-4F2D-AB4E-DCEA1E430D0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F72B-9D1E-4F52-A1A7-80768D4F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02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EB264-7B28-4F2D-AB4E-DCEA1E430D0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F72B-9D1E-4F52-A1A7-80768D4F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0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EB264-7B28-4F2D-AB4E-DCEA1E430D0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F72B-9D1E-4F52-A1A7-80768D4F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0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EB264-7B28-4F2D-AB4E-DCEA1E430D0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F72B-9D1E-4F52-A1A7-80768D4F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0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EB264-7B28-4F2D-AB4E-DCEA1E430D0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F72B-9D1E-4F52-A1A7-80768D4F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7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EB264-7B28-4F2D-AB4E-DCEA1E430D0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F72B-9D1E-4F52-A1A7-80768D4F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74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EB264-7B28-4F2D-AB4E-DCEA1E430D0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F72B-9D1E-4F52-A1A7-80768D4F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6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EB264-7B28-4F2D-AB4E-DCEA1E430D0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F72B-9D1E-4F52-A1A7-80768D4F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4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EB264-7B28-4F2D-AB4E-DCEA1E430D0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F72B-9D1E-4F52-A1A7-80768D4F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9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EB264-7B28-4F2D-AB4E-DCEA1E430D0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F72B-9D1E-4F52-A1A7-80768D4F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EB264-7B28-4F2D-AB4E-DCEA1E430D0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F72B-9D1E-4F52-A1A7-80768D4F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040257" y="-28378"/>
            <a:ext cx="3440965" cy="431657"/>
          </a:xfrm>
          <a:prstGeom prst="rect">
            <a:avLst/>
          </a:prstGeom>
          <a:solidFill>
            <a:srgbClr val="58B46A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364088" y="-412713"/>
            <a:ext cx="24486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BANG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668344" y="-384721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+</a:t>
            </a:r>
            <a:endParaRPr lang="zh-CN" altLang="en-US" sz="28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225259" y="6435071"/>
            <a:ext cx="45719" cy="261847"/>
          </a:xfrm>
          <a:prstGeom prst="rect">
            <a:avLst/>
          </a:prstGeom>
          <a:solidFill>
            <a:srgbClr val="58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74379" y="6411308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学长帮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校友资源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传承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91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08009" y="2269975"/>
            <a:ext cx="3440965" cy="431657"/>
          </a:xfrm>
          <a:prstGeom prst="rect">
            <a:avLst/>
          </a:prstGeom>
          <a:solidFill>
            <a:srgbClr val="58B46A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273741"/>
            <a:ext cx="45719" cy="261847"/>
          </a:xfrm>
          <a:prstGeom prst="rect">
            <a:avLst/>
          </a:prstGeom>
          <a:solidFill>
            <a:srgbClr val="58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640" y="21999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学长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校友资源传承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840" y="1885640"/>
            <a:ext cx="24486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BANG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36096" y="1913632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+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741780" y="2921743"/>
            <a:ext cx="3573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学长帮</a:t>
            </a:r>
            <a:r>
              <a:rPr lang="en-US" altLang="zh-CN" sz="2800" b="1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校友资源传承</a:t>
            </a:r>
            <a:endParaRPr lang="en-US" altLang="zh-CN" sz="2800" dirty="0" smtClean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28621" y="3809462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</a:t>
            </a:r>
            <a:r>
              <a:rPr lang="en-US" altLang="zh-CN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05 18</a:t>
            </a:r>
            <a:endParaRPr lang="zh-CN" altLang="en-US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2474" y="3440130"/>
            <a:ext cx="369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张华键 张雨潇 郑玉婷 郑万山 朱凌</a:t>
            </a:r>
            <a:endParaRPr lang="zh-CN" altLang="en-US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2" name="Picture 8" descr="Construct your city, flat vector KIT on Behance: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5" b="72822"/>
          <a:stretch/>
        </p:blipFill>
        <p:spPr bwMode="auto">
          <a:xfrm>
            <a:off x="-396552" y="5085184"/>
            <a:ext cx="5372100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-540568" y="6294080"/>
            <a:ext cx="10081120" cy="576064"/>
          </a:xfrm>
          <a:prstGeom prst="rect">
            <a:avLst/>
          </a:prstGeom>
          <a:solidFill>
            <a:srgbClr val="58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88024" y="-99392"/>
            <a:ext cx="4355976" cy="68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6162284" y="2988183"/>
            <a:ext cx="1376483" cy="1376483"/>
          </a:xfrm>
          <a:prstGeom prst="ellipse">
            <a:avLst/>
          </a:prstGeom>
          <a:solidFill>
            <a:srgbClr val="58B46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椭圆 1033"/>
          <p:cNvSpPr/>
          <p:nvPr/>
        </p:nvSpPr>
        <p:spPr>
          <a:xfrm>
            <a:off x="4979812" y="3008239"/>
            <a:ext cx="1376483" cy="1376483"/>
          </a:xfrm>
          <a:prstGeom prst="ellipse">
            <a:avLst/>
          </a:prstGeom>
          <a:solidFill>
            <a:srgbClr val="58B46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圆角矩形 1029"/>
          <p:cNvSpPr/>
          <p:nvPr/>
        </p:nvSpPr>
        <p:spPr>
          <a:xfrm>
            <a:off x="5134972" y="2127531"/>
            <a:ext cx="2304256" cy="1156198"/>
          </a:xfrm>
          <a:prstGeom prst="roundRect">
            <a:avLst/>
          </a:prstGeom>
          <a:solidFill>
            <a:schemeClr val="bg1"/>
          </a:solidFill>
          <a:ln>
            <a:solidFill>
              <a:srgbClr val="58B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9816" y="764704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针对特定 </a:t>
            </a:r>
            <a:r>
              <a:rPr lang="en-US" altLang="zh-CN" sz="2400" b="1" dirty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只热心学长：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4539" y="959638"/>
            <a:ext cx="114187" cy="114187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3621" y="908720"/>
            <a:ext cx="216024" cy="216024"/>
          </a:xfrm>
          <a:prstGeom prst="ellipse">
            <a:avLst/>
          </a:prstGeom>
          <a:noFill/>
          <a:ln>
            <a:solidFill>
              <a:srgbClr val="58B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00075" y="40466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02</a:t>
            </a:r>
            <a:endParaRPr lang="zh-CN" altLang="en-US" sz="20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458961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771064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10849" y="29781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囧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254652" y="2127531"/>
            <a:ext cx="576064" cy="845259"/>
            <a:chOff x="1619672" y="2132856"/>
            <a:chExt cx="576064" cy="845259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1893758" y="2546067"/>
              <a:ext cx="1" cy="43204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19672" y="21328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780238" y="213285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？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 rot="3258744">
            <a:off x="3101193" y="2511006"/>
            <a:ext cx="369332" cy="887178"/>
            <a:chOff x="1803321" y="2109774"/>
            <a:chExt cx="369332" cy="887178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1865893" y="2564904"/>
              <a:ext cx="1" cy="43204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 rot="18506996">
              <a:off x="1780238" y="213285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？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 rot="18290185">
            <a:off x="1692198" y="2477647"/>
            <a:ext cx="529898" cy="887179"/>
            <a:chOff x="1642755" y="2109773"/>
            <a:chExt cx="529898" cy="887179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1865893" y="2564904"/>
              <a:ext cx="1" cy="43204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3309815">
              <a:off x="1619672" y="21328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3309815">
              <a:off x="1780238" y="213285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？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 rot="13357709">
            <a:off x="1898223" y="3383188"/>
            <a:ext cx="415498" cy="864096"/>
            <a:chOff x="1619672" y="2132856"/>
            <a:chExt cx="415498" cy="864096"/>
          </a:xfrm>
        </p:grpSpPr>
        <p:cxnSp>
          <p:nvCxnSpPr>
            <p:cNvPr id="51" name="直接箭头连接符 50"/>
            <p:cNvCxnSpPr/>
            <p:nvPr/>
          </p:nvCxnSpPr>
          <p:spPr>
            <a:xfrm>
              <a:off x="1865893" y="2564904"/>
              <a:ext cx="1" cy="43204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8242291">
              <a:off x="1619672" y="21328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 rot="7848132">
            <a:off x="2701970" y="3355878"/>
            <a:ext cx="529898" cy="887180"/>
            <a:chOff x="1642755" y="2109772"/>
            <a:chExt cx="529898" cy="887180"/>
          </a:xfrm>
        </p:grpSpPr>
        <p:cxnSp>
          <p:nvCxnSpPr>
            <p:cNvPr id="55" name="直接箭头连接符 54"/>
            <p:cNvCxnSpPr/>
            <p:nvPr/>
          </p:nvCxnSpPr>
          <p:spPr>
            <a:xfrm>
              <a:off x="1865893" y="2564904"/>
              <a:ext cx="1" cy="43204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13553770">
              <a:off x="1619672" y="21328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3751868">
              <a:off x="1780238" y="213285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？</a:t>
              </a:r>
              <a:endParaRPr lang="zh-CN" alt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09963" y="4575803"/>
            <a:ext cx="190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疲于回答多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而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</a:t>
            </a:r>
          </a:p>
        </p:txBody>
      </p:sp>
      <p:sp>
        <p:nvSpPr>
          <p:cNvPr id="40" name="矩形 39"/>
          <p:cNvSpPr/>
          <p:nvPr/>
        </p:nvSpPr>
        <p:spPr>
          <a:xfrm>
            <a:off x="1547664" y="48638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F8D4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高重复性</a:t>
            </a:r>
            <a:endParaRPr lang="zh-CN" altLang="en-US" dirty="0"/>
          </a:p>
        </p:txBody>
      </p:sp>
      <p:cxnSp>
        <p:nvCxnSpPr>
          <p:cNvPr id="1025" name="曲线连接符 1024"/>
          <p:cNvCxnSpPr/>
          <p:nvPr/>
        </p:nvCxnSpPr>
        <p:spPr>
          <a:xfrm flipV="1">
            <a:off x="2795265" y="2817014"/>
            <a:ext cx="2115656" cy="466715"/>
          </a:xfrm>
          <a:prstGeom prst="curvedConnector3">
            <a:avLst>
              <a:gd name="adj1" fmla="val 50000"/>
            </a:avLst>
          </a:prstGeom>
          <a:ln w="57150">
            <a:solidFill>
              <a:srgbClr val="58B4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立方体 1028"/>
          <p:cNvSpPr/>
          <p:nvPr/>
        </p:nvSpPr>
        <p:spPr>
          <a:xfrm>
            <a:off x="5278988" y="2546067"/>
            <a:ext cx="432048" cy="416079"/>
          </a:xfrm>
          <a:prstGeom prst="cube">
            <a:avLst/>
          </a:prstGeom>
          <a:solidFill>
            <a:srgbClr val="58B4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5791671" y="2546067"/>
            <a:ext cx="432048" cy="416079"/>
          </a:xfrm>
          <a:prstGeom prst="cube">
            <a:avLst/>
          </a:prstGeom>
          <a:solidFill>
            <a:srgbClr val="58B4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6323317" y="2546067"/>
            <a:ext cx="432048" cy="416079"/>
          </a:xfrm>
          <a:prstGeom prst="cube">
            <a:avLst/>
          </a:prstGeom>
          <a:solidFill>
            <a:srgbClr val="58B4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6837501" y="2546067"/>
            <a:ext cx="432048" cy="416079"/>
          </a:xfrm>
          <a:prstGeom prst="cube">
            <a:avLst/>
          </a:prstGeom>
          <a:solidFill>
            <a:srgbClr val="58B4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TextBox 1030"/>
          <p:cNvSpPr txBox="1"/>
          <p:nvPr/>
        </p:nvSpPr>
        <p:spPr>
          <a:xfrm>
            <a:off x="5123653" y="3343190"/>
            <a:ext cx="125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高重用性一键分享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81722" y="3373314"/>
            <a:ext cx="125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帮助范围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+++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424308" y="384720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zh-CN" altLang="en-US" sz="2400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313539" y="1900276"/>
            <a:ext cx="2002800" cy="2002800"/>
          </a:xfrm>
          <a:prstGeom prst="ellipse">
            <a:avLst/>
          </a:prstGeom>
          <a:solidFill>
            <a:srgbClr val="3F8D4E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9816" y="764704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针对特定 </a:t>
            </a:r>
            <a:r>
              <a:rPr lang="en-US" altLang="zh-CN" sz="2400" b="1" dirty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只热心学长：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4539" y="959638"/>
            <a:ext cx="114187" cy="114187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3621" y="908720"/>
            <a:ext cx="216024" cy="216024"/>
          </a:xfrm>
          <a:prstGeom prst="ellipse">
            <a:avLst/>
          </a:prstGeom>
          <a:noFill/>
          <a:ln>
            <a:solidFill>
              <a:srgbClr val="58B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00075" y="40466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02</a:t>
            </a:r>
            <a:endParaRPr lang="zh-CN" altLang="en-US" sz="20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458961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771064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59223" y="2348880"/>
            <a:ext cx="1080120" cy="1080120"/>
          </a:xfrm>
          <a:prstGeom prst="ellipse">
            <a:avLst/>
          </a:prstGeom>
          <a:solidFill>
            <a:srgbClr val="008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有限资源</a:t>
            </a: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337317" y="2888940"/>
            <a:ext cx="1889617" cy="0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444427" y="2041696"/>
            <a:ext cx="1694488" cy="1694488"/>
          </a:xfrm>
          <a:prstGeom prst="ellipse">
            <a:avLst/>
          </a:prstGeom>
          <a:solidFill>
            <a:srgbClr val="008000"/>
          </a:solidFill>
          <a:ln w="76200">
            <a:solidFill>
              <a:srgbClr val="3F8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持续扩大的传播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30977" y="4487941"/>
            <a:ext cx="523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学长帮作为“在职学长降低传播成本”解决方案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L 形 58"/>
          <p:cNvSpPr/>
          <p:nvPr/>
        </p:nvSpPr>
        <p:spPr>
          <a:xfrm>
            <a:off x="1886962" y="4679284"/>
            <a:ext cx="144016" cy="2284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L 形 59"/>
          <p:cNvSpPr/>
          <p:nvPr/>
        </p:nvSpPr>
        <p:spPr>
          <a:xfrm flipH="1" flipV="1">
            <a:off x="6949832" y="4478987"/>
            <a:ext cx="136164" cy="193620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16"/>
          <p:cNvSpPr/>
          <p:nvPr/>
        </p:nvSpPr>
        <p:spPr>
          <a:xfrm rot="10800000">
            <a:off x="4083431" y="3198163"/>
            <a:ext cx="664073" cy="1076042"/>
          </a:xfrm>
          <a:custGeom>
            <a:avLst/>
            <a:gdLst>
              <a:gd name="connsiteX0" fmla="*/ 0 w 549773"/>
              <a:gd name="connsiteY0" fmla="*/ 686667 h 961553"/>
              <a:gd name="connsiteX1" fmla="*/ 137443 w 549773"/>
              <a:gd name="connsiteY1" fmla="*/ 686667 h 961553"/>
              <a:gd name="connsiteX2" fmla="*/ 137443 w 549773"/>
              <a:gd name="connsiteY2" fmla="*/ 0 h 961553"/>
              <a:gd name="connsiteX3" fmla="*/ 412330 w 549773"/>
              <a:gd name="connsiteY3" fmla="*/ 0 h 961553"/>
              <a:gd name="connsiteX4" fmla="*/ 412330 w 549773"/>
              <a:gd name="connsiteY4" fmla="*/ 686667 h 961553"/>
              <a:gd name="connsiteX5" fmla="*/ 549773 w 549773"/>
              <a:gd name="connsiteY5" fmla="*/ 686667 h 961553"/>
              <a:gd name="connsiteX6" fmla="*/ 274887 w 549773"/>
              <a:gd name="connsiteY6" fmla="*/ 961553 h 961553"/>
              <a:gd name="connsiteX7" fmla="*/ 0 w 549773"/>
              <a:gd name="connsiteY7" fmla="*/ 686667 h 961553"/>
              <a:gd name="connsiteX0" fmla="*/ 0 w 549773"/>
              <a:gd name="connsiteY0" fmla="*/ 709527 h 984413"/>
              <a:gd name="connsiteX1" fmla="*/ 137443 w 549773"/>
              <a:gd name="connsiteY1" fmla="*/ 709527 h 984413"/>
              <a:gd name="connsiteX2" fmla="*/ 137443 w 549773"/>
              <a:gd name="connsiteY2" fmla="*/ 22860 h 984413"/>
              <a:gd name="connsiteX3" fmla="*/ 298030 w 549773"/>
              <a:gd name="connsiteY3" fmla="*/ 0 h 984413"/>
              <a:gd name="connsiteX4" fmla="*/ 412330 w 549773"/>
              <a:gd name="connsiteY4" fmla="*/ 709527 h 984413"/>
              <a:gd name="connsiteX5" fmla="*/ 549773 w 549773"/>
              <a:gd name="connsiteY5" fmla="*/ 709527 h 984413"/>
              <a:gd name="connsiteX6" fmla="*/ 274887 w 549773"/>
              <a:gd name="connsiteY6" fmla="*/ 984413 h 984413"/>
              <a:gd name="connsiteX7" fmla="*/ 0 w 549773"/>
              <a:gd name="connsiteY7" fmla="*/ 709527 h 984413"/>
              <a:gd name="connsiteX0" fmla="*/ 0 w 549773"/>
              <a:gd name="connsiteY0" fmla="*/ 709527 h 984413"/>
              <a:gd name="connsiteX1" fmla="*/ 137443 w 549773"/>
              <a:gd name="connsiteY1" fmla="*/ 709527 h 984413"/>
              <a:gd name="connsiteX2" fmla="*/ 221263 w 549773"/>
              <a:gd name="connsiteY2" fmla="*/ 0 h 984413"/>
              <a:gd name="connsiteX3" fmla="*/ 298030 w 549773"/>
              <a:gd name="connsiteY3" fmla="*/ 0 h 984413"/>
              <a:gd name="connsiteX4" fmla="*/ 412330 w 549773"/>
              <a:gd name="connsiteY4" fmla="*/ 709527 h 984413"/>
              <a:gd name="connsiteX5" fmla="*/ 549773 w 549773"/>
              <a:gd name="connsiteY5" fmla="*/ 709527 h 984413"/>
              <a:gd name="connsiteX6" fmla="*/ 274887 w 549773"/>
              <a:gd name="connsiteY6" fmla="*/ 984413 h 984413"/>
              <a:gd name="connsiteX7" fmla="*/ 0 w 549773"/>
              <a:gd name="connsiteY7" fmla="*/ 709527 h 984413"/>
              <a:gd name="connsiteX0" fmla="*/ 0 w 549773"/>
              <a:gd name="connsiteY0" fmla="*/ 709527 h 984413"/>
              <a:gd name="connsiteX1" fmla="*/ 137443 w 549773"/>
              <a:gd name="connsiteY1" fmla="*/ 709527 h 984413"/>
              <a:gd name="connsiteX2" fmla="*/ 244123 w 549773"/>
              <a:gd name="connsiteY2" fmla="*/ 15240 h 984413"/>
              <a:gd name="connsiteX3" fmla="*/ 298030 w 549773"/>
              <a:gd name="connsiteY3" fmla="*/ 0 h 984413"/>
              <a:gd name="connsiteX4" fmla="*/ 412330 w 549773"/>
              <a:gd name="connsiteY4" fmla="*/ 709527 h 984413"/>
              <a:gd name="connsiteX5" fmla="*/ 549773 w 549773"/>
              <a:gd name="connsiteY5" fmla="*/ 709527 h 984413"/>
              <a:gd name="connsiteX6" fmla="*/ 274887 w 549773"/>
              <a:gd name="connsiteY6" fmla="*/ 984413 h 984413"/>
              <a:gd name="connsiteX7" fmla="*/ 0 w 549773"/>
              <a:gd name="connsiteY7" fmla="*/ 709527 h 984413"/>
              <a:gd name="connsiteX0" fmla="*/ 0 w 549773"/>
              <a:gd name="connsiteY0" fmla="*/ 709527 h 984413"/>
              <a:gd name="connsiteX1" fmla="*/ 137443 w 549773"/>
              <a:gd name="connsiteY1" fmla="*/ 709527 h 984413"/>
              <a:gd name="connsiteX2" fmla="*/ 259363 w 549773"/>
              <a:gd name="connsiteY2" fmla="*/ 7620 h 984413"/>
              <a:gd name="connsiteX3" fmla="*/ 298030 w 549773"/>
              <a:gd name="connsiteY3" fmla="*/ 0 h 984413"/>
              <a:gd name="connsiteX4" fmla="*/ 412330 w 549773"/>
              <a:gd name="connsiteY4" fmla="*/ 709527 h 984413"/>
              <a:gd name="connsiteX5" fmla="*/ 549773 w 549773"/>
              <a:gd name="connsiteY5" fmla="*/ 709527 h 984413"/>
              <a:gd name="connsiteX6" fmla="*/ 274887 w 549773"/>
              <a:gd name="connsiteY6" fmla="*/ 984413 h 984413"/>
              <a:gd name="connsiteX7" fmla="*/ 0 w 549773"/>
              <a:gd name="connsiteY7" fmla="*/ 709527 h 984413"/>
              <a:gd name="connsiteX0" fmla="*/ 0 w 610733"/>
              <a:gd name="connsiteY0" fmla="*/ 709527 h 984413"/>
              <a:gd name="connsiteX1" fmla="*/ 137443 w 610733"/>
              <a:gd name="connsiteY1" fmla="*/ 709527 h 984413"/>
              <a:gd name="connsiteX2" fmla="*/ 259363 w 610733"/>
              <a:gd name="connsiteY2" fmla="*/ 7620 h 984413"/>
              <a:gd name="connsiteX3" fmla="*/ 298030 w 610733"/>
              <a:gd name="connsiteY3" fmla="*/ 0 h 984413"/>
              <a:gd name="connsiteX4" fmla="*/ 412330 w 610733"/>
              <a:gd name="connsiteY4" fmla="*/ 709527 h 984413"/>
              <a:gd name="connsiteX5" fmla="*/ 610733 w 610733"/>
              <a:gd name="connsiteY5" fmla="*/ 656187 h 984413"/>
              <a:gd name="connsiteX6" fmla="*/ 274887 w 610733"/>
              <a:gd name="connsiteY6" fmla="*/ 984413 h 984413"/>
              <a:gd name="connsiteX7" fmla="*/ 0 w 610733"/>
              <a:gd name="connsiteY7" fmla="*/ 709527 h 984413"/>
              <a:gd name="connsiteX0" fmla="*/ 0 w 610733"/>
              <a:gd name="connsiteY0" fmla="*/ 709527 h 984413"/>
              <a:gd name="connsiteX1" fmla="*/ 137443 w 610733"/>
              <a:gd name="connsiteY1" fmla="*/ 709527 h 984413"/>
              <a:gd name="connsiteX2" fmla="*/ 259363 w 610733"/>
              <a:gd name="connsiteY2" fmla="*/ 7620 h 984413"/>
              <a:gd name="connsiteX3" fmla="*/ 298030 w 610733"/>
              <a:gd name="connsiteY3" fmla="*/ 0 h 984413"/>
              <a:gd name="connsiteX4" fmla="*/ 412330 w 610733"/>
              <a:gd name="connsiteY4" fmla="*/ 709527 h 984413"/>
              <a:gd name="connsiteX5" fmla="*/ 610733 w 610733"/>
              <a:gd name="connsiteY5" fmla="*/ 656187 h 984413"/>
              <a:gd name="connsiteX6" fmla="*/ 274887 w 610733"/>
              <a:gd name="connsiteY6" fmla="*/ 984413 h 984413"/>
              <a:gd name="connsiteX7" fmla="*/ 0 w 610733"/>
              <a:gd name="connsiteY7" fmla="*/ 70952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12703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12703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12703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12703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12703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12703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57674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073" h="984413">
                <a:moveTo>
                  <a:pt x="0" y="648567"/>
                </a:moveTo>
                <a:cubicBezTo>
                  <a:pt x="63594" y="699367"/>
                  <a:pt x="127189" y="689207"/>
                  <a:pt x="190783" y="709527"/>
                </a:cubicBezTo>
                <a:lnTo>
                  <a:pt x="357674" y="7620"/>
                </a:lnTo>
                <a:lnTo>
                  <a:pt x="351370" y="0"/>
                </a:lnTo>
                <a:lnTo>
                  <a:pt x="465670" y="709527"/>
                </a:lnTo>
                <a:cubicBezTo>
                  <a:pt x="531804" y="691747"/>
                  <a:pt x="491259" y="727307"/>
                  <a:pt x="664073" y="656187"/>
                </a:cubicBezTo>
                <a:cubicBezTo>
                  <a:pt x="574984" y="818936"/>
                  <a:pt x="478276" y="905484"/>
                  <a:pt x="328227" y="984413"/>
                </a:cubicBezTo>
                <a:cubicBezTo>
                  <a:pt x="173098" y="902944"/>
                  <a:pt x="86549" y="806236"/>
                  <a:pt x="0" y="648567"/>
                </a:cubicBezTo>
                <a:close/>
              </a:path>
            </a:pathLst>
          </a:custGeom>
          <a:solidFill>
            <a:srgbClr val="58B46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424308" y="384720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zh-CN" altLang="en-US" sz="2400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1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8520" y="-91099"/>
            <a:ext cx="9252520" cy="7264515"/>
          </a:xfrm>
          <a:prstGeom prst="rect">
            <a:avLst/>
          </a:prstGeom>
          <a:solidFill>
            <a:srgbClr val="58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19872" y="2312005"/>
            <a:ext cx="315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设计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2276872"/>
            <a:ext cx="2016224" cy="2232248"/>
          </a:xfrm>
          <a:prstGeom prst="rect">
            <a:avLst/>
          </a:prstGeom>
          <a:solidFill>
            <a:srgbClr val="3F8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988840"/>
            <a:ext cx="1967205" cy="221599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38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03</a:t>
            </a:r>
            <a:endParaRPr lang="zh-CN" altLang="en-US" sz="138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n-shimo-image.qbox.me/baZi7keXlhwhO6AF.png!thumbn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236" y="908720"/>
            <a:ext cx="6336704" cy="493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s://dn-shimo-image.qbox.me/baZi7keXlhwhO6AF.png!thumbna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786780" y="3068960"/>
            <a:ext cx="2736304" cy="648072"/>
          </a:xfrm>
          <a:prstGeom prst="roundRect">
            <a:avLst/>
          </a:prstGeom>
          <a:solidFill>
            <a:schemeClr val="bg1"/>
          </a:solidFill>
          <a:ln>
            <a:solidFill>
              <a:srgbClr val="58B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40257" y="-28378"/>
            <a:ext cx="3440965" cy="431657"/>
          </a:xfrm>
          <a:prstGeom prst="rect">
            <a:avLst/>
          </a:prstGeom>
          <a:solidFill>
            <a:srgbClr val="58B46A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64088" y="-412713"/>
            <a:ext cx="24486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BANG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68344" y="-384721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+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10197" y="384720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产品设计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zh-CN" altLang="en-US" sz="2400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3990" y="311873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学长帮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8662" y="371703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款校友资源传承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075" y="40466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03</a:t>
            </a:r>
            <a:endParaRPr lang="zh-CN" altLang="en-US" sz="20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58961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771064" y="518972"/>
            <a:ext cx="193159" cy="1931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300931" y="908720"/>
            <a:ext cx="7015485" cy="5184576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31517" y="694247"/>
            <a:ext cx="1369537" cy="136953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5464" y="1199688"/>
            <a:ext cx="1668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信息架构图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7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40257" y="-28378"/>
            <a:ext cx="3440965" cy="431657"/>
          </a:xfrm>
          <a:prstGeom prst="rect">
            <a:avLst/>
          </a:prstGeom>
          <a:solidFill>
            <a:srgbClr val="58B46A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4088" y="-412713"/>
            <a:ext cx="24486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BANG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68344" y="-384721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+</a:t>
            </a:r>
            <a:endParaRPr lang="zh-CN" altLang="en-US" sz="2800" dirty="0"/>
          </a:p>
        </p:txBody>
      </p:sp>
      <p:sp>
        <p:nvSpPr>
          <p:cNvPr id="14" name="圆角矩形 13"/>
          <p:cNvSpPr/>
          <p:nvPr/>
        </p:nvSpPr>
        <p:spPr>
          <a:xfrm>
            <a:off x="1300931" y="908720"/>
            <a:ext cx="7015485" cy="5184576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1517" y="694247"/>
            <a:ext cx="1369537" cy="136953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5464" y="1199688"/>
            <a:ext cx="1668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数据设计图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https://dn-shimo-image.qbox.me/9NZjQ0U6msI5zVyO.png!thumbn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97" y="692696"/>
            <a:ext cx="6729315" cy="541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610197" y="384720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产品设计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zh-CN" altLang="en-US" sz="2400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0075" y="40466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03</a:t>
            </a:r>
            <a:endParaRPr lang="zh-CN" altLang="en-US" sz="20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58961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771064" y="518972"/>
            <a:ext cx="193159" cy="1931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s://dn-shimo-image.qbox.me/TP8r8TUvByww1SH4.jpg!thumbnail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01" y="1037882"/>
            <a:ext cx="4449344" cy="492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257" y="-28378"/>
            <a:ext cx="3440965" cy="431657"/>
          </a:xfrm>
          <a:prstGeom prst="rect">
            <a:avLst/>
          </a:prstGeom>
          <a:solidFill>
            <a:srgbClr val="58B46A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4088" y="-412713"/>
            <a:ext cx="24486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BANG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8344" y="-384721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+</a:t>
            </a:r>
            <a:endParaRPr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1300931" y="908720"/>
            <a:ext cx="7015485" cy="5184576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1517" y="694247"/>
            <a:ext cx="1369537" cy="136953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5464" y="1199688"/>
            <a:ext cx="1668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10197" y="384720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产品设计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zh-CN" altLang="en-US" sz="2400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00075" y="40466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03</a:t>
            </a:r>
            <a:endParaRPr lang="zh-CN" altLang="en-US" sz="20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58961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771064" y="518972"/>
            <a:ext cx="193159" cy="1931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631517" y="694247"/>
            <a:ext cx="1369537" cy="136953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396552" y="1199688"/>
            <a:ext cx="9793088" cy="369332"/>
          </a:xfrm>
          <a:prstGeom prst="rect">
            <a:avLst/>
          </a:prstGeom>
          <a:solidFill>
            <a:srgbClr val="58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2891010" y="2884471"/>
            <a:ext cx="3744416" cy="648000"/>
            <a:chOff x="2123227" y="2646203"/>
            <a:chExt cx="3744416" cy="648000"/>
          </a:xfrm>
        </p:grpSpPr>
        <p:sp>
          <p:nvSpPr>
            <p:cNvPr id="25" name="圆角矩形 24"/>
            <p:cNvSpPr/>
            <p:nvPr/>
          </p:nvSpPr>
          <p:spPr>
            <a:xfrm>
              <a:off x="2123227" y="2646203"/>
              <a:ext cx="3744416" cy="648000"/>
            </a:xfrm>
            <a:prstGeom prst="roundRect">
              <a:avLst/>
            </a:prstGeom>
            <a:solidFill>
              <a:srgbClr val="58B46A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922654" y="2785537"/>
              <a:ext cx="16328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学长在线答疑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87753" y="3523035"/>
            <a:ext cx="3744416" cy="648000"/>
            <a:chOff x="2819970" y="3387454"/>
            <a:chExt cx="3744416" cy="648000"/>
          </a:xfrm>
        </p:grpSpPr>
        <p:sp>
          <p:nvSpPr>
            <p:cNvPr id="30" name="圆角矩形 29"/>
            <p:cNvSpPr/>
            <p:nvPr/>
          </p:nvSpPr>
          <p:spPr>
            <a:xfrm>
              <a:off x="2819970" y="3387454"/>
              <a:ext cx="3744416" cy="648000"/>
            </a:xfrm>
            <a:prstGeom prst="roundRect">
              <a:avLst/>
            </a:prstGeom>
            <a:solidFill>
              <a:srgbClr val="3F8D4E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866754" y="3526788"/>
              <a:ext cx="2332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在线模拟面试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笔试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359563" y="4161599"/>
            <a:ext cx="4835968" cy="648000"/>
            <a:chOff x="2591780" y="4107997"/>
            <a:chExt cx="4835968" cy="648000"/>
          </a:xfrm>
        </p:grpSpPr>
        <p:sp>
          <p:nvSpPr>
            <p:cNvPr id="32" name="圆角矩形 31"/>
            <p:cNvSpPr/>
            <p:nvPr/>
          </p:nvSpPr>
          <p:spPr>
            <a:xfrm>
              <a:off x="2591780" y="4107997"/>
              <a:ext cx="4835968" cy="648000"/>
            </a:xfrm>
            <a:prstGeom prst="roundRect">
              <a:avLst/>
            </a:prstGeom>
            <a:solidFill>
              <a:srgbClr val="295D3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866754" y="4247331"/>
              <a:ext cx="3069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在线模拟群面，真人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HR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点评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10197" y="384720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项目运营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zh-CN" altLang="en-US" sz="2400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0075" y="40466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03</a:t>
            </a:r>
            <a:endParaRPr lang="zh-CN" altLang="en-US" sz="20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58961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71064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099423" y="1939076"/>
            <a:ext cx="2160240" cy="404488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83500" y="2095530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999523" y="2108678"/>
            <a:ext cx="360040" cy="36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3439" y="2311554"/>
            <a:ext cx="1872208" cy="31343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999523" y="5551914"/>
            <a:ext cx="360040" cy="36004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utoShape 2" descr="http://img2.imgtn.bdimg.com/it/u=2017028372,3260498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4" descr="http://img2.imgtn.bdimg.com/it/u=2017028372,3260498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2" name="Picture 6" descr="http://p0.qhimg.com/t019e48f5864de211d8.jpg?size=400x28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9" r="46633"/>
          <a:stretch/>
        </p:blipFill>
        <p:spPr bwMode="auto">
          <a:xfrm>
            <a:off x="2243439" y="2311554"/>
            <a:ext cx="1872208" cy="313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860155" y="3212811"/>
            <a:ext cx="748923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帅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5464" y="1199688"/>
            <a:ext cx="1668264" cy="369332"/>
          </a:xfrm>
          <a:prstGeom prst="rect">
            <a:avLst/>
          </a:prstGeom>
          <a:solidFill>
            <a:srgbClr val="58B46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9564" y="1187460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沉淀优质问答；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5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31517" y="694247"/>
            <a:ext cx="1369537" cy="136953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396552" y="1199688"/>
            <a:ext cx="9793088" cy="369332"/>
          </a:xfrm>
          <a:prstGeom prst="rect">
            <a:avLst/>
          </a:prstGeom>
          <a:solidFill>
            <a:srgbClr val="58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10197" y="384720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项目运营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zh-CN" altLang="en-US" sz="2400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0075" y="40466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03</a:t>
            </a:r>
            <a:endParaRPr lang="zh-CN" altLang="en-US" sz="20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58961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771064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utoShape 2" descr="http://img2.imgtn.bdimg.com/it/u=2017028372,3260498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4" descr="http://img2.imgtn.bdimg.com/it/u=2017028372,3260498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5464" y="1199688"/>
            <a:ext cx="1668264" cy="369332"/>
          </a:xfrm>
          <a:prstGeom prst="rect">
            <a:avLst/>
          </a:prstGeom>
          <a:solidFill>
            <a:srgbClr val="58B46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盈利分析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0594" y="305567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万金油类的免费，针对性强的需用户付费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672" y="3572092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前期免费文字问答，后期有能力则转化为直播形式，打赏分成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 descr="D:\软件工程\金币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2" y="2343584"/>
            <a:ext cx="559705" cy="55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718263" y="23915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用户付费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0594" y="4856797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职位针对性直推，按成功率付费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Picture 2" descr="D:\软件工程\金币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2" y="4144708"/>
            <a:ext cx="559705" cy="55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718263" y="41926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付费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nstruct your city, flat vector KIT on Behance: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68718" r="5" b="15242"/>
          <a:stretch/>
        </p:blipFill>
        <p:spPr bwMode="auto">
          <a:xfrm>
            <a:off x="1835696" y="5016984"/>
            <a:ext cx="5372100" cy="136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08009" y="2269975"/>
            <a:ext cx="3440965" cy="431657"/>
          </a:xfrm>
          <a:prstGeom prst="rect">
            <a:avLst/>
          </a:prstGeom>
          <a:solidFill>
            <a:srgbClr val="58B46A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1840" y="1885640"/>
            <a:ext cx="24486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BANG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6096" y="1913632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+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718011" y="2921743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en-US" altLang="zh-CN" sz="2800" b="1" dirty="0" smtClean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28619" y="3809462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2016 04 24</a:t>
            </a:r>
            <a:endParaRPr lang="zh-CN" altLang="en-US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2474" y="3440130"/>
            <a:ext cx="369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张华键 张雨潇 郑玉婷 郑万山 朱凌</a:t>
            </a:r>
            <a:endParaRPr lang="zh-CN" altLang="en-US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540568" y="6294080"/>
            <a:ext cx="10081120" cy="576064"/>
          </a:xfrm>
          <a:prstGeom prst="rect">
            <a:avLst/>
          </a:prstGeom>
          <a:solidFill>
            <a:srgbClr val="58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88024" y="-99392"/>
            <a:ext cx="381642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65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wnload for FREE: #Musical Genres Free #Icon Pack http://blog.templatemonster.com/2015/11/30/musical-genres-free-icon-pack/?utm_source=pinterest&amp;utm_medium=tm&amp;utm_campaign=musicons: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8" t="718" r="70360" b="94673"/>
          <a:stretch/>
        </p:blipFill>
        <p:spPr bwMode="auto">
          <a:xfrm>
            <a:off x="1259632" y="1433216"/>
            <a:ext cx="876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wnload for FREE: #Musical Genres Free #Icon Pack http://blog.templatemonster.com/2015/11/30/musical-genres-free-icon-pack/?utm_source=pinterest&amp;utm_medium=tm&amp;utm_campaign=musicons: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0" t="1056" r="50763" b="94740"/>
          <a:stretch/>
        </p:blipFill>
        <p:spPr bwMode="auto">
          <a:xfrm>
            <a:off x="2561056" y="1496716"/>
            <a:ext cx="9652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wnload for FREE: #Musical Genres Free #Icon Pack http://blog.templatemonster.com/2015/11/30/musical-genres-free-icon-pack/?utm_source=pinterest&amp;utm_medium=tm&amp;utm_campaign=musicons: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079" r="32265" b="94983"/>
          <a:stretch/>
        </p:blipFill>
        <p:spPr bwMode="auto">
          <a:xfrm>
            <a:off x="4283968" y="1643932"/>
            <a:ext cx="919460" cy="12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wnload for FREE: #Musical Genres Free #Icon Pack http://blog.templatemonster.com/2015/11/30/musical-genres-free-icon-pack/?utm_source=pinterest&amp;utm_medium=tm&amp;utm_campaign=musicons: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21" t="1080" r="13243" b="94914"/>
          <a:stretch/>
        </p:blipFill>
        <p:spPr bwMode="auto">
          <a:xfrm>
            <a:off x="5868144" y="1259106"/>
            <a:ext cx="707008" cy="125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ownload for FREE: #Musical Genres Free #Icon Pack http://blog.templatemonster.com/2015/11/30/musical-genres-free-icon-pack/?utm_source=pinterest&amp;utm_medium=tm&amp;utm_campaign=musicons: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6" t="6460" r="32706" b="89375"/>
          <a:stretch/>
        </p:blipFill>
        <p:spPr bwMode="auto">
          <a:xfrm>
            <a:off x="7179603" y="1428244"/>
            <a:ext cx="7366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434409" y="3210760"/>
            <a:ext cx="261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 </a:t>
            </a:r>
            <a:r>
              <a:rPr lang="zh-CN" altLang="en-US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大王叫我来巡山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106023954"/>
              </p:ext>
            </p:extLst>
          </p:nvPr>
        </p:nvGraphicFramePr>
        <p:xfrm>
          <a:off x="1630383" y="4293096"/>
          <a:ext cx="2916323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899592" y="3580092"/>
            <a:ext cx="7560840" cy="0"/>
          </a:xfrm>
          <a:prstGeom prst="line">
            <a:avLst/>
          </a:prstGeom>
          <a:ln>
            <a:solidFill>
              <a:srgbClr val="58B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2636864" y="4880276"/>
            <a:ext cx="1215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2:3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1962" y="4216689"/>
            <a:ext cx="420820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8D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均为中大计算机本科大三</a:t>
            </a:r>
            <a:endParaRPr lang="en-US" altLang="zh-CN" dirty="0" smtClean="0">
              <a:solidFill>
                <a:srgbClr val="3F8D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8D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3F8D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人熟悉后台开发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（华键 万山 雨潇）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8D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3F8D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人熟练</a:t>
            </a:r>
            <a:r>
              <a:rPr lang="en-US" altLang="zh-CN" dirty="0" smtClean="0">
                <a:solidFill>
                  <a:srgbClr val="3F8D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rgbClr val="3F8D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（雨潇 玉婷）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8D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3F8D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人原型设计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（朱凌）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8D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3F8D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dirty="0" smtClean="0">
                <a:solidFill>
                  <a:srgbClr val="3F8D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UI&amp;UE</a:t>
            </a:r>
            <a:r>
              <a:rPr lang="zh-CN" altLang="en-US" dirty="0" smtClean="0">
                <a:solidFill>
                  <a:srgbClr val="3F8D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（朱凌）</a:t>
            </a:r>
          </a:p>
        </p:txBody>
      </p:sp>
      <p:sp>
        <p:nvSpPr>
          <p:cNvPr id="20" name="矩形 19"/>
          <p:cNvSpPr/>
          <p:nvPr/>
        </p:nvSpPr>
        <p:spPr>
          <a:xfrm>
            <a:off x="2687511" y="363128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张华键 张雨潇 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郑玉婷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郑万山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朱凌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0257" y="-28378"/>
            <a:ext cx="3440965" cy="431657"/>
          </a:xfrm>
          <a:prstGeom prst="rect">
            <a:avLst/>
          </a:prstGeom>
          <a:solidFill>
            <a:srgbClr val="58B46A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4088" y="-412713"/>
            <a:ext cx="24486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BANG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68344" y="-384721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94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ownloads\leaf_164px_1195082_easyicon.net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41451">
            <a:off x="6176406" y="1054719"/>
            <a:ext cx="1055160" cy="105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wnloads\leaf_164px_1195082_easyicon.net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96978">
            <a:off x="7131026" y="1399325"/>
            <a:ext cx="725538" cy="7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8745" y="2068702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01</a:t>
            </a:r>
            <a:endParaRPr lang="zh-CN" altLang="en-US" sz="36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8745" y="301736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02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58745" y="396602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03</a:t>
            </a:r>
            <a:endParaRPr lang="zh-CN" altLang="en-US" sz="36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8822" y="22057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问题来源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78822" y="31427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78822" y="40583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 rot="2838815">
            <a:off x="2480197" y="2571103"/>
            <a:ext cx="651026" cy="613310"/>
            <a:chOff x="5580112" y="1626490"/>
            <a:chExt cx="1333459" cy="1408849"/>
          </a:xfrm>
        </p:grpSpPr>
        <p:sp>
          <p:nvSpPr>
            <p:cNvPr id="25" name="矩形 24"/>
            <p:cNvSpPr/>
            <p:nvPr/>
          </p:nvSpPr>
          <p:spPr>
            <a:xfrm>
              <a:off x="5580112" y="1628056"/>
              <a:ext cx="216024" cy="1407283"/>
            </a:xfrm>
            <a:prstGeom prst="rect">
              <a:avLst/>
            </a:prstGeom>
            <a:solidFill>
              <a:srgbClr val="58B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617425" y="1626490"/>
              <a:ext cx="1296146" cy="1407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2838815">
            <a:off x="2480192" y="4458566"/>
            <a:ext cx="651024" cy="674641"/>
            <a:chOff x="5580112" y="1626490"/>
            <a:chExt cx="1333459" cy="1408849"/>
          </a:xfrm>
        </p:grpSpPr>
        <p:sp>
          <p:nvSpPr>
            <p:cNvPr id="34" name="矩形 33"/>
            <p:cNvSpPr/>
            <p:nvPr/>
          </p:nvSpPr>
          <p:spPr>
            <a:xfrm>
              <a:off x="5580112" y="1628056"/>
              <a:ext cx="216024" cy="1407283"/>
            </a:xfrm>
            <a:prstGeom prst="rect">
              <a:avLst/>
            </a:prstGeom>
            <a:solidFill>
              <a:srgbClr val="58B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617425" y="1626490"/>
              <a:ext cx="1296146" cy="1407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40257" y="-28378"/>
            <a:ext cx="3440965" cy="431657"/>
          </a:xfrm>
          <a:prstGeom prst="rect">
            <a:avLst/>
          </a:prstGeom>
          <a:solidFill>
            <a:srgbClr val="58B46A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364088" y="-412713"/>
            <a:ext cx="24486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BANG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68344" y="-384721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74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8520" y="-91099"/>
            <a:ext cx="9252520" cy="7264515"/>
          </a:xfrm>
          <a:prstGeom prst="rect">
            <a:avLst/>
          </a:prstGeom>
          <a:solidFill>
            <a:srgbClr val="58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73750" y="2479328"/>
            <a:ext cx="3161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 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9454" y="2444195"/>
            <a:ext cx="2016224" cy="2232248"/>
          </a:xfrm>
          <a:prstGeom prst="rect">
            <a:avLst/>
          </a:prstGeom>
          <a:solidFill>
            <a:srgbClr val="3F8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5438" y="2156163"/>
            <a:ext cx="1967205" cy="221599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38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01</a:t>
            </a:r>
            <a:endParaRPr lang="zh-CN" altLang="en-US" sz="138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1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形标注 5"/>
          <p:cNvSpPr/>
          <p:nvPr/>
        </p:nvSpPr>
        <p:spPr>
          <a:xfrm>
            <a:off x="1464090" y="3128162"/>
            <a:ext cx="1656184" cy="1440160"/>
          </a:xfrm>
          <a:prstGeom prst="wedgeEllipseCallout">
            <a:avLst/>
          </a:prstGeom>
          <a:solidFill>
            <a:srgbClr val="3F8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/>
          </a:p>
        </p:txBody>
      </p:sp>
      <p:sp>
        <p:nvSpPr>
          <p:cNvPr id="4" name="椭圆形标注 3"/>
          <p:cNvSpPr/>
          <p:nvPr/>
        </p:nvSpPr>
        <p:spPr>
          <a:xfrm>
            <a:off x="1441007" y="2923171"/>
            <a:ext cx="1656184" cy="1440160"/>
          </a:xfrm>
          <a:prstGeom prst="wedgeEllipseCallout">
            <a:avLst/>
          </a:prstGeom>
          <a:solidFill>
            <a:srgbClr val="58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/>
          </a:p>
        </p:txBody>
      </p:sp>
      <p:sp>
        <p:nvSpPr>
          <p:cNvPr id="5" name="TextBox 4"/>
          <p:cNvSpPr txBox="1"/>
          <p:nvPr/>
        </p:nvSpPr>
        <p:spPr>
          <a:xfrm>
            <a:off x="1853601" y="318158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263" y="28840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从哪里找实习消息？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263" y="323183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要怎么写简历？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262" y="39273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怎么准备面试的？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5263" y="357956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怎么准备笔试的？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5263" y="42750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怎么获得内推机会的？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 descr="C:\Users\Administrator\Downloads\leaf_164px_1195082_easyicon.net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41451">
            <a:off x="6176406" y="1054719"/>
            <a:ext cx="1055160" cy="105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dministrator\Downloads\leaf_164px_1195082_easyicon.net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96978">
            <a:off x="7131026" y="1399325"/>
            <a:ext cx="725538" cy="7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40257" y="-28378"/>
            <a:ext cx="3440965" cy="431657"/>
          </a:xfrm>
          <a:prstGeom prst="rect">
            <a:avLst/>
          </a:prstGeom>
          <a:solidFill>
            <a:srgbClr val="58B46A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64088" y="-412713"/>
            <a:ext cx="24486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BANG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68344" y="-384721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+</a:t>
            </a:r>
            <a:endParaRPr lang="zh-CN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610197" y="384720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问题来源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zh-CN" altLang="en-US" sz="2400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1007" y="2300606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进入大三后，发现身边大家对于求职信息和资源的获取都非常迷茫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075" y="40466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01</a:t>
            </a:r>
            <a:endParaRPr lang="zh-CN" altLang="en-US" sz="20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58961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771064" y="518972"/>
            <a:ext cx="193159" cy="1931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7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标注 3"/>
          <p:cNvSpPr/>
          <p:nvPr/>
        </p:nvSpPr>
        <p:spPr>
          <a:xfrm>
            <a:off x="1138699" y="2963853"/>
            <a:ext cx="1656184" cy="1440160"/>
          </a:xfrm>
          <a:prstGeom prst="wedgeEllipseCallout">
            <a:avLst/>
          </a:prstGeom>
          <a:solidFill>
            <a:srgbClr val="3F8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/>
          </a:p>
        </p:txBody>
      </p:sp>
      <p:sp>
        <p:nvSpPr>
          <p:cNvPr id="5" name="椭圆形标注 4"/>
          <p:cNvSpPr/>
          <p:nvPr/>
        </p:nvSpPr>
        <p:spPr>
          <a:xfrm>
            <a:off x="1115616" y="2758862"/>
            <a:ext cx="1656184" cy="1440160"/>
          </a:xfrm>
          <a:prstGeom prst="wedgeEllipseCallout">
            <a:avLst/>
          </a:prstGeom>
          <a:solidFill>
            <a:srgbClr val="58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/>
          </a:p>
        </p:txBody>
      </p:sp>
      <p:sp>
        <p:nvSpPr>
          <p:cNvPr id="6" name="TextBox 5"/>
          <p:cNvSpPr txBox="1"/>
          <p:nvPr/>
        </p:nvSpPr>
        <p:spPr>
          <a:xfrm>
            <a:off x="1235822" y="32394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信息分散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3689276" y="2963853"/>
            <a:ext cx="1656184" cy="1440160"/>
          </a:xfrm>
          <a:prstGeom prst="wedgeEllipseCallout">
            <a:avLst/>
          </a:prstGeom>
          <a:solidFill>
            <a:srgbClr val="3F8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/>
          </a:p>
        </p:txBody>
      </p:sp>
      <p:sp>
        <p:nvSpPr>
          <p:cNvPr id="8" name="椭圆形标注 7"/>
          <p:cNvSpPr/>
          <p:nvPr/>
        </p:nvSpPr>
        <p:spPr>
          <a:xfrm>
            <a:off x="3666193" y="2758862"/>
            <a:ext cx="1656184" cy="1440160"/>
          </a:xfrm>
          <a:prstGeom prst="wedgeEllipseCallout">
            <a:avLst/>
          </a:prstGeom>
          <a:solidFill>
            <a:srgbClr val="58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/>
          </a:p>
        </p:txBody>
      </p:sp>
      <p:sp>
        <p:nvSpPr>
          <p:cNvPr id="9" name="TextBox 8"/>
          <p:cNvSpPr txBox="1"/>
          <p:nvPr/>
        </p:nvSpPr>
        <p:spPr>
          <a:xfrm>
            <a:off x="3786399" y="32394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低重用性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203848" y="3470285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6179259" y="2963853"/>
            <a:ext cx="1656184" cy="1440160"/>
          </a:xfrm>
          <a:prstGeom prst="wedgeEllipseCallout">
            <a:avLst/>
          </a:prstGeom>
          <a:solidFill>
            <a:srgbClr val="3F8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/>
          </a:p>
        </p:txBody>
      </p:sp>
      <p:sp>
        <p:nvSpPr>
          <p:cNvPr id="12" name="椭圆形标注 11"/>
          <p:cNvSpPr/>
          <p:nvPr/>
        </p:nvSpPr>
        <p:spPr>
          <a:xfrm>
            <a:off x="6156176" y="2758862"/>
            <a:ext cx="1656184" cy="1440160"/>
          </a:xfrm>
          <a:prstGeom prst="wedgeEllipseCallout">
            <a:avLst/>
          </a:prstGeom>
          <a:solidFill>
            <a:srgbClr val="58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/>
          </a:p>
        </p:txBody>
      </p:sp>
      <p:sp>
        <p:nvSpPr>
          <p:cNvPr id="13" name="TextBox 12"/>
          <p:cNvSpPr txBox="1"/>
          <p:nvPr/>
        </p:nvSpPr>
        <p:spPr>
          <a:xfrm>
            <a:off x="6276382" y="32394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针对性差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693831" y="3470285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01294" y="1634079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网上各种渠道的</a:t>
            </a:r>
            <a:r>
              <a:rPr lang="zh-CN" altLang="en-US" b="1" dirty="0" smtClean="0">
                <a:solidFill>
                  <a:srgbClr val="3F8D4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信息和资源</a:t>
            </a:r>
            <a:r>
              <a:rPr lang="zh-CN" altLang="en-US" dirty="0" smtClean="0">
                <a:solidFill>
                  <a:sysClr val="windowText" lastClr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几乎都有以下特点：</a:t>
            </a:r>
            <a:endParaRPr lang="zh-CN" altLang="en-US" dirty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0197" y="384720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问题现状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zh-CN" altLang="en-US" sz="2400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0075" y="40466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01</a:t>
            </a:r>
            <a:endParaRPr lang="zh-CN" altLang="en-US" sz="20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58961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771064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57178" y="476922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Blog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、微信公众号、微博、论坛等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4279" y="476922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没有系统整理，尤其是私人分享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3146" y="476922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万金油式 “优秀”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少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针对性范本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6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8520" y="-91099"/>
            <a:ext cx="9252520" cy="7264515"/>
          </a:xfrm>
          <a:prstGeom prst="rect">
            <a:avLst/>
          </a:prstGeom>
          <a:solidFill>
            <a:srgbClr val="58B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19872" y="2312005"/>
            <a:ext cx="315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分析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2276872"/>
            <a:ext cx="2016224" cy="2232248"/>
          </a:xfrm>
          <a:prstGeom prst="rect">
            <a:avLst/>
          </a:prstGeom>
          <a:solidFill>
            <a:srgbClr val="3F8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988840"/>
            <a:ext cx="1967205" cy="221599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38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02</a:t>
            </a:r>
            <a:endParaRPr lang="zh-CN" altLang="en-US" sz="138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1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软件工程\漏斗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61" y="2378415"/>
            <a:ext cx="2104539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立方体 3"/>
          <p:cNvSpPr/>
          <p:nvPr/>
        </p:nvSpPr>
        <p:spPr>
          <a:xfrm rot="20779108">
            <a:off x="2754042" y="1464623"/>
            <a:ext cx="432048" cy="432048"/>
          </a:xfrm>
          <a:prstGeom prst="cube">
            <a:avLst/>
          </a:prstGeom>
          <a:solidFill>
            <a:srgbClr val="58B4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 rot="2157607">
            <a:off x="3330106" y="1680647"/>
            <a:ext cx="432048" cy="432048"/>
          </a:xfrm>
          <a:prstGeom prst="cub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 rot="20369972">
            <a:off x="2277837" y="1982357"/>
            <a:ext cx="432048" cy="432048"/>
          </a:xfrm>
          <a:prstGeom prst="cub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 rot="734064">
            <a:off x="2970066" y="2323613"/>
            <a:ext cx="432048" cy="432048"/>
          </a:xfrm>
          <a:prstGeom prst="cube">
            <a:avLst/>
          </a:prstGeom>
          <a:solidFill>
            <a:srgbClr val="3F8D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 rot="2156231">
            <a:off x="4276415" y="1662182"/>
            <a:ext cx="432048" cy="432048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 rot="19932084">
            <a:off x="3903329" y="2255712"/>
            <a:ext cx="432048" cy="432048"/>
          </a:xfrm>
          <a:prstGeom prst="cub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492439" y="1680647"/>
            <a:ext cx="197559" cy="197559"/>
          </a:xfrm>
          <a:prstGeom prst="ellipse">
            <a:avLst/>
          </a:prstGeom>
          <a:solidFill>
            <a:srgbClr val="008000">
              <a:alpha val="36078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5" idx="6"/>
          </p:cNvCxnSpPr>
          <p:nvPr/>
        </p:nvCxnSpPr>
        <p:spPr>
          <a:xfrm flipV="1">
            <a:off x="4689998" y="1779426"/>
            <a:ext cx="1332255" cy="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22253" y="159496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简历</a:t>
            </a:r>
            <a:r>
              <a:rPr lang="en-US" altLang="zh-CN" b="1" dirty="0" smtClean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笔试题  </a:t>
            </a:r>
            <a:r>
              <a:rPr lang="en-US" altLang="zh-CN" b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105365</a:t>
            </a:r>
            <a:endParaRPr lang="zh-CN" altLang="en-US" b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963826" y="1341849"/>
            <a:ext cx="197559" cy="197559"/>
          </a:xfrm>
          <a:prstGeom prst="ellipse">
            <a:avLst/>
          </a:prstGeom>
          <a:solidFill>
            <a:srgbClr val="008000">
              <a:alpha val="36078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9" idx="6"/>
            <a:endCxn id="21" idx="1"/>
          </p:cNvCxnSpPr>
          <p:nvPr/>
        </p:nvCxnSpPr>
        <p:spPr>
          <a:xfrm>
            <a:off x="3161385" y="1440629"/>
            <a:ext cx="2865241" cy="20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6626" y="125616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面经  </a:t>
            </a:r>
            <a:r>
              <a:rPr lang="en-US" altLang="zh-CN" b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82910</a:t>
            </a:r>
            <a:endParaRPr lang="zh-CN" altLang="en-US" b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19353" y="2284067"/>
            <a:ext cx="197559" cy="197559"/>
          </a:xfrm>
          <a:prstGeom prst="ellipse">
            <a:avLst/>
          </a:prstGeom>
          <a:solidFill>
            <a:srgbClr val="008000">
              <a:alpha val="36078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3" idx="6"/>
            <a:endCxn id="25" idx="1"/>
          </p:cNvCxnSpPr>
          <p:nvPr/>
        </p:nvCxnSpPr>
        <p:spPr>
          <a:xfrm>
            <a:off x="4316912" y="2382847"/>
            <a:ext cx="1705341" cy="20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22253" y="219838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</a:t>
            </a:r>
            <a:r>
              <a:rPr lang="zh-CN" altLang="en-US" b="1" dirty="0" smtClean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  </a:t>
            </a:r>
            <a:r>
              <a:rPr lang="en-US" altLang="zh-CN" b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5982</a:t>
            </a:r>
            <a:endParaRPr lang="zh-CN" altLang="en-US" b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6912" y="3480847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“漏斗”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学长帮</a:t>
            </a:r>
          </a:p>
        </p:txBody>
      </p:sp>
      <p:cxnSp>
        <p:nvCxnSpPr>
          <p:cNvPr id="7" name="肘形连接符 6"/>
          <p:cNvCxnSpPr/>
          <p:nvPr/>
        </p:nvCxnSpPr>
        <p:spPr>
          <a:xfrm>
            <a:off x="3937805" y="3850179"/>
            <a:ext cx="2261303" cy="733100"/>
          </a:xfrm>
          <a:prstGeom prst="bentConnector3">
            <a:avLst>
              <a:gd name="adj1" fmla="val 172888"/>
            </a:avLst>
          </a:prstGeom>
          <a:ln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9816" y="76470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针对特定 </a:t>
            </a:r>
            <a:r>
              <a:rPr lang="en-US" altLang="zh-CN" sz="2400" b="1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只求职大学生：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4539" y="959638"/>
            <a:ext cx="114187" cy="114187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3621" y="908720"/>
            <a:ext cx="216024" cy="216024"/>
          </a:xfrm>
          <a:prstGeom prst="ellipse">
            <a:avLst/>
          </a:prstGeom>
          <a:noFill/>
          <a:ln>
            <a:solidFill>
              <a:srgbClr val="58B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64587" y="3936948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同校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同专业学长经验参考价值高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根据用户意愿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和实际情况筛选信息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 rot="5400000">
            <a:off x="2811779" y="5157638"/>
            <a:ext cx="1443447" cy="332520"/>
            <a:chOff x="1979712" y="5013176"/>
            <a:chExt cx="1875493" cy="432048"/>
          </a:xfrm>
        </p:grpSpPr>
        <p:sp>
          <p:nvSpPr>
            <p:cNvPr id="29" name="立方体 28"/>
            <p:cNvSpPr/>
            <p:nvPr/>
          </p:nvSpPr>
          <p:spPr>
            <a:xfrm rot="16200000">
              <a:off x="1979712" y="5013176"/>
              <a:ext cx="432048" cy="432048"/>
            </a:xfrm>
            <a:prstGeom prst="cube">
              <a:avLst/>
            </a:prstGeom>
            <a:solidFill>
              <a:srgbClr val="008000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立方体 30"/>
            <p:cNvSpPr/>
            <p:nvPr/>
          </p:nvSpPr>
          <p:spPr>
            <a:xfrm rot="16200000">
              <a:off x="2460860" y="5013176"/>
              <a:ext cx="432048" cy="432048"/>
            </a:xfrm>
            <a:prstGeom prst="cube">
              <a:avLst/>
            </a:prstGeom>
            <a:solidFill>
              <a:srgbClr val="3F8D4E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立方体 31"/>
            <p:cNvSpPr/>
            <p:nvPr/>
          </p:nvSpPr>
          <p:spPr>
            <a:xfrm rot="16200000">
              <a:off x="2942008" y="5013176"/>
              <a:ext cx="432048" cy="432048"/>
            </a:xfrm>
            <a:prstGeom prst="cube">
              <a:avLst/>
            </a:prstGeom>
            <a:solidFill>
              <a:srgbClr val="58B46A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立方体 32"/>
            <p:cNvSpPr/>
            <p:nvPr/>
          </p:nvSpPr>
          <p:spPr>
            <a:xfrm rot="16200000">
              <a:off x="3423157" y="5013176"/>
              <a:ext cx="432048" cy="432048"/>
            </a:xfrm>
            <a:prstGeom prst="cube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950698" y="5420714"/>
            <a:ext cx="4836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形成精选求职大礼包</a:t>
            </a:r>
            <a:endParaRPr lang="en-US" altLang="zh-CN" sz="1600" b="1" dirty="0">
              <a:solidFill>
                <a:srgbClr val="008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针对性面经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在校经历相近的优秀简历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内推机会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24308" y="384720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zh-CN" altLang="en-US" sz="2400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00075" y="40466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02</a:t>
            </a:r>
            <a:endParaRPr lang="zh-CN" altLang="en-US" sz="20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458961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771064" y="518972"/>
            <a:ext cx="193159" cy="1931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9816" y="76470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针对特定 </a:t>
            </a:r>
            <a:r>
              <a:rPr lang="en-US" altLang="zh-CN" sz="2400" b="1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只求职大学生：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84539" y="959638"/>
            <a:ext cx="114187" cy="114187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3621" y="908720"/>
            <a:ext cx="216024" cy="216024"/>
          </a:xfrm>
          <a:prstGeom prst="ellipse">
            <a:avLst/>
          </a:prstGeom>
          <a:noFill/>
          <a:ln>
            <a:solidFill>
              <a:srgbClr val="58B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46279" y="2275783"/>
            <a:ext cx="1728192" cy="1728192"/>
          </a:xfrm>
          <a:prstGeom prst="ellipse">
            <a:avLst/>
          </a:prstGeom>
          <a:solidFill>
            <a:srgbClr val="008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无限信息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10" idx="6"/>
          </p:cNvCxnSpPr>
          <p:nvPr/>
        </p:nvCxnSpPr>
        <p:spPr>
          <a:xfrm>
            <a:off x="3474471" y="3139879"/>
            <a:ext cx="1889617" cy="0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377904" y="2554946"/>
            <a:ext cx="1169865" cy="1169865"/>
          </a:xfrm>
          <a:prstGeom prst="ellipse">
            <a:avLst/>
          </a:prstGeom>
          <a:solidFill>
            <a:srgbClr val="008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有限干货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0800000">
            <a:off x="4083431" y="3501008"/>
            <a:ext cx="664073" cy="1076042"/>
          </a:xfrm>
          <a:custGeom>
            <a:avLst/>
            <a:gdLst>
              <a:gd name="connsiteX0" fmla="*/ 0 w 549773"/>
              <a:gd name="connsiteY0" fmla="*/ 686667 h 961553"/>
              <a:gd name="connsiteX1" fmla="*/ 137443 w 549773"/>
              <a:gd name="connsiteY1" fmla="*/ 686667 h 961553"/>
              <a:gd name="connsiteX2" fmla="*/ 137443 w 549773"/>
              <a:gd name="connsiteY2" fmla="*/ 0 h 961553"/>
              <a:gd name="connsiteX3" fmla="*/ 412330 w 549773"/>
              <a:gd name="connsiteY3" fmla="*/ 0 h 961553"/>
              <a:gd name="connsiteX4" fmla="*/ 412330 w 549773"/>
              <a:gd name="connsiteY4" fmla="*/ 686667 h 961553"/>
              <a:gd name="connsiteX5" fmla="*/ 549773 w 549773"/>
              <a:gd name="connsiteY5" fmla="*/ 686667 h 961553"/>
              <a:gd name="connsiteX6" fmla="*/ 274887 w 549773"/>
              <a:gd name="connsiteY6" fmla="*/ 961553 h 961553"/>
              <a:gd name="connsiteX7" fmla="*/ 0 w 549773"/>
              <a:gd name="connsiteY7" fmla="*/ 686667 h 961553"/>
              <a:gd name="connsiteX0" fmla="*/ 0 w 549773"/>
              <a:gd name="connsiteY0" fmla="*/ 709527 h 984413"/>
              <a:gd name="connsiteX1" fmla="*/ 137443 w 549773"/>
              <a:gd name="connsiteY1" fmla="*/ 709527 h 984413"/>
              <a:gd name="connsiteX2" fmla="*/ 137443 w 549773"/>
              <a:gd name="connsiteY2" fmla="*/ 22860 h 984413"/>
              <a:gd name="connsiteX3" fmla="*/ 298030 w 549773"/>
              <a:gd name="connsiteY3" fmla="*/ 0 h 984413"/>
              <a:gd name="connsiteX4" fmla="*/ 412330 w 549773"/>
              <a:gd name="connsiteY4" fmla="*/ 709527 h 984413"/>
              <a:gd name="connsiteX5" fmla="*/ 549773 w 549773"/>
              <a:gd name="connsiteY5" fmla="*/ 709527 h 984413"/>
              <a:gd name="connsiteX6" fmla="*/ 274887 w 549773"/>
              <a:gd name="connsiteY6" fmla="*/ 984413 h 984413"/>
              <a:gd name="connsiteX7" fmla="*/ 0 w 549773"/>
              <a:gd name="connsiteY7" fmla="*/ 709527 h 984413"/>
              <a:gd name="connsiteX0" fmla="*/ 0 w 549773"/>
              <a:gd name="connsiteY0" fmla="*/ 709527 h 984413"/>
              <a:gd name="connsiteX1" fmla="*/ 137443 w 549773"/>
              <a:gd name="connsiteY1" fmla="*/ 709527 h 984413"/>
              <a:gd name="connsiteX2" fmla="*/ 221263 w 549773"/>
              <a:gd name="connsiteY2" fmla="*/ 0 h 984413"/>
              <a:gd name="connsiteX3" fmla="*/ 298030 w 549773"/>
              <a:gd name="connsiteY3" fmla="*/ 0 h 984413"/>
              <a:gd name="connsiteX4" fmla="*/ 412330 w 549773"/>
              <a:gd name="connsiteY4" fmla="*/ 709527 h 984413"/>
              <a:gd name="connsiteX5" fmla="*/ 549773 w 549773"/>
              <a:gd name="connsiteY5" fmla="*/ 709527 h 984413"/>
              <a:gd name="connsiteX6" fmla="*/ 274887 w 549773"/>
              <a:gd name="connsiteY6" fmla="*/ 984413 h 984413"/>
              <a:gd name="connsiteX7" fmla="*/ 0 w 549773"/>
              <a:gd name="connsiteY7" fmla="*/ 709527 h 984413"/>
              <a:gd name="connsiteX0" fmla="*/ 0 w 549773"/>
              <a:gd name="connsiteY0" fmla="*/ 709527 h 984413"/>
              <a:gd name="connsiteX1" fmla="*/ 137443 w 549773"/>
              <a:gd name="connsiteY1" fmla="*/ 709527 h 984413"/>
              <a:gd name="connsiteX2" fmla="*/ 244123 w 549773"/>
              <a:gd name="connsiteY2" fmla="*/ 15240 h 984413"/>
              <a:gd name="connsiteX3" fmla="*/ 298030 w 549773"/>
              <a:gd name="connsiteY3" fmla="*/ 0 h 984413"/>
              <a:gd name="connsiteX4" fmla="*/ 412330 w 549773"/>
              <a:gd name="connsiteY4" fmla="*/ 709527 h 984413"/>
              <a:gd name="connsiteX5" fmla="*/ 549773 w 549773"/>
              <a:gd name="connsiteY5" fmla="*/ 709527 h 984413"/>
              <a:gd name="connsiteX6" fmla="*/ 274887 w 549773"/>
              <a:gd name="connsiteY6" fmla="*/ 984413 h 984413"/>
              <a:gd name="connsiteX7" fmla="*/ 0 w 549773"/>
              <a:gd name="connsiteY7" fmla="*/ 709527 h 984413"/>
              <a:gd name="connsiteX0" fmla="*/ 0 w 549773"/>
              <a:gd name="connsiteY0" fmla="*/ 709527 h 984413"/>
              <a:gd name="connsiteX1" fmla="*/ 137443 w 549773"/>
              <a:gd name="connsiteY1" fmla="*/ 709527 h 984413"/>
              <a:gd name="connsiteX2" fmla="*/ 259363 w 549773"/>
              <a:gd name="connsiteY2" fmla="*/ 7620 h 984413"/>
              <a:gd name="connsiteX3" fmla="*/ 298030 w 549773"/>
              <a:gd name="connsiteY3" fmla="*/ 0 h 984413"/>
              <a:gd name="connsiteX4" fmla="*/ 412330 w 549773"/>
              <a:gd name="connsiteY4" fmla="*/ 709527 h 984413"/>
              <a:gd name="connsiteX5" fmla="*/ 549773 w 549773"/>
              <a:gd name="connsiteY5" fmla="*/ 709527 h 984413"/>
              <a:gd name="connsiteX6" fmla="*/ 274887 w 549773"/>
              <a:gd name="connsiteY6" fmla="*/ 984413 h 984413"/>
              <a:gd name="connsiteX7" fmla="*/ 0 w 549773"/>
              <a:gd name="connsiteY7" fmla="*/ 709527 h 984413"/>
              <a:gd name="connsiteX0" fmla="*/ 0 w 610733"/>
              <a:gd name="connsiteY0" fmla="*/ 709527 h 984413"/>
              <a:gd name="connsiteX1" fmla="*/ 137443 w 610733"/>
              <a:gd name="connsiteY1" fmla="*/ 709527 h 984413"/>
              <a:gd name="connsiteX2" fmla="*/ 259363 w 610733"/>
              <a:gd name="connsiteY2" fmla="*/ 7620 h 984413"/>
              <a:gd name="connsiteX3" fmla="*/ 298030 w 610733"/>
              <a:gd name="connsiteY3" fmla="*/ 0 h 984413"/>
              <a:gd name="connsiteX4" fmla="*/ 412330 w 610733"/>
              <a:gd name="connsiteY4" fmla="*/ 709527 h 984413"/>
              <a:gd name="connsiteX5" fmla="*/ 610733 w 610733"/>
              <a:gd name="connsiteY5" fmla="*/ 656187 h 984413"/>
              <a:gd name="connsiteX6" fmla="*/ 274887 w 610733"/>
              <a:gd name="connsiteY6" fmla="*/ 984413 h 984413"/>
              <a:gd name="connsiteX7" fmla="*/ 0 w 610733"/>
              <a:gd name="connsiteY7" fmla="*/ 709527 h 984413"/>
              <a:gd name="connsiteX0" fmla="*/ 0 w 610733"/>
              <a:gd name="connsiteY0" fmla="*/ 709527 h 984413"/>
              <a:gd name="connsiteX1" fmla="*/ 137443 w 610733"/>
              <a:gd name="connsiteY1" fmla="*/ 709527 h 984413"/>
              <a:gd name="connsiteX2" fmla="*/ 259363 w 610733"/>
              <a:gd name="connsiteY2" fmla="*/ 7620 h 984413"/>
              <a:gd name="connsiteX3" fmla="*/ 298030 w 610733"/>
              <a:gd name="connsiteY3" fmla="*/ 0 h 984413"/>
              <a:gd name="connsiteX4" fmla="*/ 412330 w 610733"/>
              <a:gd name="connsiteY4" fmla="*/ 709527 h 984413"/>
              <a:gd name="connsiteX5" fmla="*/ 610733 w 610733"/>
              <a:gd name="connsiteY5" fmla="*/ 656187 h 984413"/>
              <a:gd name="connsiteX6" fmla="*/ 274887 w 610733"/>
              <a:gd name="connsiteY6" fmla="*/ 984413 h 984413"/>
              <a:gd name="connsiteX7" fmla="*/ 0 w 610733"/>
              <a:gd name="connsiteY7" fmla="*/ 70952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12703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12703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12703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12703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12703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12703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  <a:gd name="connsiteX0" fmla="*/ 0 w 664073"/>
              <a:gd name="connsiteY0" fmla="*/ 648567 h 984413"/>
              <a:gd name="connsiteX1" fmla="*/ 190783 w 664073"/>
              <a:gd name="connsiteY1" fmla="*/ 709527 h 984413"/>
              <a:gd name="connsiteX2" fmla="*/ 357674 w 664073"/>
              <a:gd name="connsiteY2" fmla="*/ 7620 h 984413"/>
              <a:gd name="connsiteX3" fmla="*/ 351370 w 664073"/>
              <a:gd name="connsiteY3" fmla="*/ 0 h 984413"/>
              <a:gd name="connsiteX4" fmla="*/ 465670 w 664073"/>
              <a:gd name="connsiteY4" fmla="*/ 709527 h 984413"/>
              <a:gd name="connsiteX5" fmla="*/ 664073 w 664073"/>
              <a:gd name="connsiteY5" fmla="*/ 656187 h 984413"/>
              <a:gd name="connsiteX6" fmla="*/ 328227 w 664073"/>
              <a:gd name="connsiteY6" fmla="*/ 984413 h 984413"/>
              <a:gd name="connsiteX7" fmla="*/ 0 w 664073"/>
              <a:gd name="connsiteY7" fmla="*/ 648567 h 98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073" h="984413">
                <a:moveTo>
                  <a:pt x="0" y="648567"/>
                </a:moveTo>
                <a:cubicBezTo>
                  <a:pt x="63594" y="699367"/>
                  <a:pt x="127189" y="689207"/>
                  <a:pt x="190783" y="709527"/>
                </a:cubicBezTo>
                <a:lnTo>
                  <a:pt x="357674" y="7620"/>
                </a:lnTo>
                <a:lnTo>
                  <a:pt x="351370" y="0"/>
                </a:lnTo>
                <a:lnTo>
                  <a:pt x="465670" y="709527"/>
                </a:lnTo>
                <a:cubicBezTo>
                  <a:pt x="531804" y="691747"/>
                  <a:pt x="491259" y="727307"/>
                  <a:pt x="664073" y="656187"/>
                </a:cubicBezTo>
                <a:cubicBezTo>
                  <a:pt x="574984" y="818936"/>
                  <a:pt x="478276" y="905484"/>
                  <a:pt x="328227" y="984413"/>
                </a:cubicBezTo>
                <a:cubicBezTo>
                  <a:pt x="173098" y="902944"/>
                  <a:pt x="86549" y="806236"/>
                  <a:pt x="0" y="648567"/>
                </a:cubicBezTo>
                <a:close/>
              </a:path>
            </a:pathLst>
          </a:custGeom>
          <a:solidFill>
            <a:srgbClr val="58B46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85266" y="4881590"/>
            <a:ext cx="493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学长帮作为“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求职大学生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”解决方案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 形 20"/>
          <p:cNvSpPr/>
          <p:nvPr/>
        </p:nvSpPr>
        <p:spPr>
          <a:xfrm>
            <a:off x="2041250" y="5072933"/>
            <a:ext cx="144016" cy="228454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L 形 22"/>
          <p:cNvSpPr/>
          <p:nvPr/>
        </p:nvSpPr>
        <p:spPr>
          <a:xfrm flipH="1" flipV="1">
            <a:off x="6959082" y="4784780"/>
            <a:ext cx="136164" cy="193620"/>
          </a:xfrm>
          <a:prstGeom prst="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000075" y="40466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58B46A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 Unicode MS" panose="020B0604020202020204" pitchFamily="34" charset="-122"/>
              </a:rPr>
              <a:t>02</a:t>
            </a:r>
            <a:endParaRPr lang="zh-CN" altLang="en-US" sz="2000" b="1" dirty="0">
              <a:solidFill>
                <a:srgbClr val="58B46A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58961" y="518972"/>
            <a:ext cx="193159" cy="193159"/>
          </a:xfrm>
          <a:prstGeom prst="ellipse">
            <a:avLst/>
          </a:prstGeom>
          <a:solidFill>
            <a:srgbClr val="58B46A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771064" y="518972"/>
            <a:ext cx="193159" cy="1931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424308" y="384720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 smtClean="0">
                <a:solidFill>
                  <a:srgbClr val="58B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zh-CN" altLang="en-US" sz="2400" dirty="0">
              <a:solidFill>
                <a:srgbClr val="58B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3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520</Words>
  <Application>Microsoft Office PowerPoint</Application>
  <PresentationFormat>全屏显示(4:3)</PresentationFormat>
  <Paragraphs>132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58</cp:revision>
  <dcterms:created xsi:type="dcterms:W3CDTF">2016-04-24T12:16:53Z</dcterms:created>
  <dcterms:modified xsi:type="dcterms:W3CDTF">2016-05-18T15:10:21Z</dcterms:modified>
</cp:coreProperties>
</file>