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60" r:id="rId5"/>
    <p:sldId id="261" r:id="rId6"/>
    <p:sldId id="266" r:id="rId7"/>
    <p:sldId id="267" r:id="rId8"/>
    <p:sldId id="262" r:id="rId9"/>
    <p:sldId id="263" r:id="rId10"/>
    <p:sldId id="264" r:id="rId11"/>
    <p:sldId id="265" r:id="rId12"/>
    <p:sldId id="257" r:id="rId13"/>
    <p:sldId id="25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2" autoAdjust="0"/>
    <p:restoredTop sz="94660"/>
  </p:normalViewPr>
  <p:slideViewPr>
    <p:cSldViewPr snapToGrid="0">
      <p:cViewPr varScale="1">
        <p:scale>
          <a:sx n="73" d="100"/>
          <a:sy n="73"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17DC6-0BFF-406D-8DFA-B64ED327229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229973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17DC6-0BFF-406D-8DFA-B64ED327229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386142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17DC6-0BFF-406D-8DFA-B64ED327229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332667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17DC6-0BFF-406D-8DFA-B64ED327229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150772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E17DC6-0BFF-406D-8DFA-B64ED327229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11974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17DC6-0BFF-406D-8DFA-B64ED327229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97344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17DC6-0BFF-406D-8DFA-B64ED3272291}"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87009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17DC6-0BFF-406D-8DFA-B64ED3272291}"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30109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7DC6-0BFF-406D-8DFA-B64ED3272291}"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178154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E17DC6-0BFF-406D-8DFA-B64ED327229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168181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E17DC6-0BFF-406D-8DFA-B64ED327229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D2653-6771-4678-8F42-A32F1AA14D8D}" type="slidenum">
              <a:rPr lang="en-US" smtClean="0"/>
              <a:t>‹#›</a:t>
            </a:fld>
            <a:endParaRPr lang="en-US"/>
          </a:p>
        </p:txBody>
      </p:sp>
    </p:spTree>
    <p:extLst>
      <p:ext uri="{BB962C8B-B14F-4D97-AF65-F5344CB8AC3E}">
        <p14:creationId xmlns:p14="http://schemas.microsoft.com/office/powerpoint/2010/main" val="228896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17DC6-0BFF-406D-8DFA-B64ED3272291}" type="datetimeFigureOut">
              <a:rPr lang="en-US" smtClean="0"/>
              <a:t>12/20/2022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D2653-6771-4678-8F42-A32F1AA14D8D}" type="slidenum">
              <a:rPr lang="en-US" smtClean="0"/>
              <a:t>‹#›</a:t>
            </a:fld>
            <a:endParaRPr lang="en-US"/>
          </a:p>
        </p:txBody>
      </p:sp>
    </p:spTree>
    <p:extLst>
      <p:ext uri="{BB962C8B-B14F-4D97-AF65-F5344CB8AC3E}">
        <p14:creationId xmlns:p14="http://schemas.microsoft.com/office/powerpoint/2010/main" val="4464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red.stlouisfed.org/series/POPTH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red.stlouisfed.org/series/REVTIEEF54133ALLEST" TargetMode="External"/><Relationship Id="rId2" Type="http://schemas.openxmlformats.org/officeDocument/2006/relationships/hyperlink" Target="https://fred.stlouisfed.org/series/IPUDN237310W200000000"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red.stlouisfed.org/series/MORTGAGE30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tista.com/statistics/273418/unadjusted-monthly-inflation-rate-in-the-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red.stlouisfed.org/series/UNRA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857250" indent="-857250">
              <a:buFont typeface="Arial" panose="020B0604020202020204" pitchFamily="34" charset="0"/>
              <a:buChar char="•"/>
            </a:pP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1737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latin typeface="Times New Roman" panose="02020603050405020304" pitchFamily="18" charset="0"/>
                <a:cs typeface="Times New Roman" panose="02020603050405020304" pitchFamily="18" charset="0"/>
              </a:rPr>
              <a:t>Population Growth</a:t>
            </a:r>
            <a:r>
              <a:rPr lang="en-US" sz="3500" b="1" dirty="0">
                <a:latin typeface="Times New Roman" panose="02020603050405020304" pitchFamily="18" charset="0"/>
                <a:cs typeface="Times New Roman" panose="02020603050405020304" pitchFamily="18" charset="0"/>
              </a:rPr>
              <a:t/>
            </a:r>
            <a:br>
              <a:rPr lang="en-US" sz="3500" b="1" dirty="0">
                <a:latin typeface="Times New Roman" panose="02020603050405020304" pitchFamily="18" charset="0"/>
                <a:cs typeface="Times New Roman" panose="02020603050405020304" pitchFamily="18" charset="0"/>
              </a:rPr>
            </a:br>
            <a:endParaRPr lang="en-US"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4713923"/>
          </a:xfrm>
        </p:spPr>
        <p:txBody>
          <a:bodyPr>
            <a:normAutofit/>
          </a:bodyPr>
          <a:lstStyle/>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growth of population in a location obviously results in increasing demand for housing there. Increased demand directly translates into faster appreciation in real estate prices</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Population growth will create the major impact in house price </a:t>
            </a:r>
          </a:p>
          <a:p>
            <a:r>
              <a:rPr lang="en-US" sz="2200" dirty="0" smtClean="0">
                <a:latin typeface="Times New Roman" panose="02020603050405020304" pitchFamily="18" charset="0"/>
                <a:cs typeface="Times New Roman" panose="02020603050405020304" pitchFamily="18" charset="0"/>
              </a:rPr>
              <a:t>Always Supply vs Demand have a giant impact of the housing prices.</a:t>
            </a:r>
          </a:p>
          <a:p>
            <a:r>
              <a:rPr lang="en-US" sz="2200" dirty="0" smtClean="0">
                <a:latin typeface="Times New Roman" panose="02020603050405020304" pitchFamily="18" charset="0"/>
                <a:cs typeface="Times New Roman" panose="02020603050405020304" pitchFamily="18" charset="0"/>
              </a:rPr>
              <a:t>Also it depends upon the type of population in the country whether they can afford it or not.</a:t>
            </a:r>
          </a:p>
          <a:p>
            <a:r>
              <a:rPr lang="en-US" sz="2200" dirty="0" smtClean="0">
                <a:latin typeface="Times New Roman" panose="02020603050405020304" pitchFamily="18" charset="0"/>
                <a:cs typeface="Times New Roman" panose="02020603050405020304" pitchFamily="18" charset="0"/>
              </a:rPr>
              <a:t>Anyhow it will directly affect the rental houses price also in US due to population growth</a:t>
            </a:r>
          </a:p>
          <a:p>
            <a:pPr marL="0" indent="0">
              <a:buNone/>
            </a:pPr>
            <a:r>
              <a:rPr lang="en-US" sz="2200" dirty="0" smtClean="0">
                <a:latin typeface="Times New Roman" panose="02020603050405020304" pitchFamily="18" charset="0"/>
                <a:cs typeface="Times New Roman" panose="02020603050405020304" pitchFamily="18" charset="0"/>
              </a:rPr>
              <a:t>   Factor.</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213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latin typeface="Times New Roman" panose="02020603050405020304" pitchFamily="18" charset="0"/>
                <a:cs typeface="Times New Roman" panose="02020603050405020304" pitchFamily="18" charset="0"/>
              </a:rPr>
              <a:t>Data of </a:t>
            </a:r>
            <a:r>
              <a:rPr lang="en-US" sz="2800" dirty="0" smtClean="0">
                <a:latin typeface="Times New Roman" panose="02020603050405020304" pitchFamily="18" charset="0"/>
                <a:cs typeface="Times New Roman" panose="02020603050405020304" pitchFamily="18" charset="0"/>
              </a:rPr>
              <a:t>Sourcing</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hlinkClick r:id="rId2"/>
              </a:rPr>
              <a:t>https://fred.stlouisfed.org/series/POPTHM</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p>
        </p:txBody>
      </p:sp>
      <p:pic>
        <p:nvPicPr>
          <p:cNvPr id="4" name="Picture 3"/>
          <p:cNvPicPr>
            <a:picLocks noChangeAspect="1"/>
          </p:cNvPicPr>
          <p:nvPr/>
        </p:nvPicPr>
        <p:blipFill>
          <a:blip r:embed="rId3"/>
          <a:stretch>
            <a:fillRect/>
          </a:stretch>
        </p:blipFill>
        <p:spPr>
          <a:xfrm>
            <a:off x="602252" y="1179649"/>
            <a:ext cx="10987496" cy="4939483"/>
          </a:xfrm>
          <a:prstGeom prst="rect">
            <a:avLst/>
          </a:prstGeom>
        </p:spPr>
      </p:pic>
    </p:spTree>
    <p:extLst>
      <p:ext uri="{BB962C8B-B14F-4D97-AF65-F5344CB8AC3E}">
        <p14:creationId xmlns:p14="http://schemas.microsoft.com/office/powerpoint/2010/main" val="2085300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Infrastructure development</a:t>
            </a:r>
            <a:endParaRPr lang="en-US"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4713923"/>
          </a:xfrm>
        </p:spPr>
        <p:txBody>
          <a:bodyPr>
            <a:normAutofit/>
          </a:bodyPr>
          <a:lstStyle/>
          <a:p>
            <a:r>
              <a:rPr lang="en-US" sz="2200" dirty="0">
                <a:latin typeface="Times New Roman" panose="02020603050405020304" pitchFamily="18" charset="0"/>
                <a:cs typeface="Times New Roman" panose="02020603050405020304" pitchFamily="18" charset="0"/>
              </a:rPr>
              <a:t>Infrastructure </a:t>
            </a:r>
            <a:r>
              <a:rPr lang="en-US" sz="2200" dirty="0" smtClean="0">
                <a:latin typeface="Times New Roman" panose="02020603050405020304" pitchFamily="18" charset="0"/>
                <a:cs typeface="Times New Roman" panose="02020603050405020304" pitchFamily="18" charset="0"/>
              </a:rPr>
              <a:t>development plays a key role in the price appreciation in industry like Any </a:t>
            </a:r>
            <a:r>
              <a:rPr lang="en-US" sz="2200" dirty="0">
                <a:latin typeface="Times New Roman" panose="02020603050405020304" pitchFamily="18" charset="0"/>
                <a:cs typeface="Times New Roman" panose="02020603050405020304" pitchFamily="18" charset="0"/>
              </a:rPr>
              <a:t>new connectivity, transport, road, or transit hub, will act as a growth driver, as these are expected to bring more population and ultimately, more demand. Investors  who time the </a:t>
            </a:r>
            <a:r>
              <a:rPr lang="en-US" sz="2200" dirty="0" smtClean="0">
                <a:latin typeface="Times New Roman" panose="02020603050405020304" pitchFamily="18" charset="0"/>
                <a:cs typeface="Times New Roman" panose="02020603050405020304" pitchFamily="18" charset="0"/>
              </a:rPr>
              <a:t>market </a:t>
            </a:r>
            <a:r>
              <a:rPr lang="en-US" sz="2200" dirty="0">
                <a:latin typeface="Times New Roman" panose="02020603050405020304" pitchFamily="18" charset="0"/>
                <a:cs typeface="Times New Roman" panose="02020603050405020304" pitchFamily="18" charset="0"/>
              </a:rPr>
              <a:t>right, can get the most out of their real estate investment</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Any new infrastructure amenity development will make great impact the attract the buyers.</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006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 of Sourcing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hlinkClick r:id="rId2"/>
              </a:rPr>
              <a:t> </a:t>
            </a:r>
            <a:r>
              <a:rPr lang="en-US" sz="2800" dirty="0">
                <a:latin typeface="Times New Roman" panose="02020603050405020304" pitchFamily="18" charset="0"/>
                <a:cs typeface="Times New Roman" panose="02020603050405020304" pitchFamily="18" charset="0"/>
                <a:hlinkClick r:id="rId3"/>
              </a:rPr>
              <a:t>https://fred.stlouisfed.org/series/REVTIEEF54133ALLEST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p>
        </p:txBody>
      </p:sp>
      <p:pic>
        <p:nvPicPr>
          <p:cNvPr id="6" name="Content Placeholder 5"/>
          <p:cNvPicPr>
            <a:picLocks noGrp="1" noChangeAspect="1"/>
          </p:cNvPicPr>
          <p:nvPr>
            <p:ph idx="1"/>
          </p:nvPr>
        </p:nvPicPr>
        <p:blipFill>
          <a:blip r:embed="rId4"/>
          <a:stretch>
            <a:fillRect/>
          </a:stretch>
        </p:blipFill>
        <p:spPr>
          <a:xfrm>
            <a:off x="838200" y="1982875"/>
            <a:ext cx="10515600" cy="4036837"/>
          </a:xfrm>
          <a:prstGeom prst="rect">
            <a:avLst/>
          </a:prstGeom>
        </p:spPr>
      </p:pic>
    </p:spTree>
    <p:extLst>
      <p:ext uri="{BB962C8B-B14F-4D97-AF65-F5344CB8AC3E}">
        <p14:creationId xmlns:p14="http://schemas.microsoft.com/office/powerpoint/2010/main" val="216243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anose="02020603050405020304" pitchFamily="18" charset="0"/>
                <a:cs typeface="Times New Roman" panose="02020603050405020304" pitchFamily="18" charset="0"/>
              </a:rPr>
              <a:t>The above factors are considered to be major impact in the next decades of the house price values.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0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73332" y="2193925"/>
            <a:ext cx="10515600" cy="1325563"/>
          </a:xfrm>
        </p:spPr>
        <p:txBody>
          <a:bodyPr/>
          <a:lstStyle/>
          <a:p>
            <a:r>
              <a:rPr lang="en-US" dirty="0" smtClean="0">
                <a:latin typeface="Times New Roman" panose="02020603050405020304" pitchFamily="18" charset="0"/>
                <a:cs typeface="Times New Roman" panose="02020603050405020304" pitchFamily="18" charset="0"/>
              </a:rPr>
              <a:t>House Prices factors across the united states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57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Real estate has always been considered as a fruitful asset in one’s investment portfolio, for the short term, as well as long term. </a:t>
            </a:r>
            <a:r>
              <a:rPr lang="en-US" sz="2200" dirty="0" smtClean="0">
                <a:latin typeface="Times New Roman" panose="02020603050405020304" pitchFamily="18" charset="0"/>
                <a:cs typeface="Times New Roman" panose="02020603050405020304" pitchFamily="18" charset="0"/>
              </a:rPr>
              <a:t>But few factors which plays the major role in the prices of the house in any location.</a:t>
            </a:r>
          </a:p>
          <a:p>
            <a:r>
              <a:rPr lang="en-US" sz="2200" dirty="0" smtClean="0">
                <a:latin typeface="Times New Roman" panose="02020603050405020304" pitchFamily="18" charset="0"/>
                <a:cs typeface="Times New Roman" panose="02020603050405020304" pitchFamily="18" charset="0"/>
              </a:rPr>
              <a:t>Here below I have listed out the factor which makes the impact in the US house prices.</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Interest Rates,</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Inflation Rates,</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Unemployment,</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Population Growth,</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Infrastructure Development</a:t>
            </a:r>
          </a:p>
          <a:p>
            <a:pPr lvl="1"/>
            <a:endParaRPr lang="en-US" sz="1800" dirty="0" smtClean="0">
              <a:latin typeface="Times New Roman" panose="02020603050405020304" pitchFamily="18" charset="0"/>
              <a:cs typeface="Times New Roman" panose="02020603050405020304" pitchFamily="18" charset="0"/>
            </a:endParaRPr>
          </a:p>
          <a:p>
            <a:pPr lvl="1"/>
            <a:endParaRPr lang="en-US" sz="1800" dirty="0" smtClean="0">
              <a:latin typeface="Times New Roman" panose="02020603050405020304" pitchFamily="18" charset="0"/>
              <a:cs typeface="Times New Roman" panose="02020603050405020304" pitchFamily="18" charset="0"/>
            </a:endParaRPr>
          </a:p>
          <a:p>
            <a:pPr lvl="1"/>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4013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latin typeface="Times New Roman" panose="02020603050405020304" pitchFamily="18" charset="0"/>
                <a:cs typeface="Times New Roman" panose="02020603050405020304" pitchFamily="18" charset="0"/>
              </a:rPr>
              <a:t>Interest </a:t>
            </a:r>
            <a:r>
              <a:rPr lang="en-US" sz="3500" b="1" dirty="0">
                <a:latin typeface="Times New Roman" panose="02020603050405020304" pitchFamily="18" charset="0"/>
                <a:cs typeface="Times New Roman" panose="02020603050405020304" pitchFamily="18" charset="0"/>
              </a:rPr>
              <a:t>Rates</a:t>
            </a:r>
            <a:br>
              <a:rPr lang="en-US" sz="3500" b="1" dirty="0">
                <a:latin typeface="Times New Roman" panose="02020603050405020304" pitchFamily="18" charset="0"/>
                <a:cs typeface="Times New Roman" panose="02020603050405020304" pitchFamily="18" charset="0"/>
              </a:rPr>
            </a:br>
            <a:endParaRPr lang="en-US"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4713923"/>
          </a:xfrm>
        </p:spPr>
        <p:txBody>
          <a:bodyPr>
            <a:normAutofit/>
          </a:bodyPr>
          <a:lstStyle/>
          <a:p>
            <a:r>
              <a:rPr lang="en-US" sz="2200" dirty="0">
                <a:latin typeface="Times New Roman" panose="02020603050405020304" pitchFamily="18" charset="0"/>
                <a:cs typeface="Times New Roman" panose="02020603050405020304" pitchFamily="18" charset="0"/>
              </a:rPr>
              <a:t>Changes in interest rates also impact housing prices. When interest rates are low, home prices tend to be high. One reason is that low interest rates encourage buyers, and the more buyers there are, the more competition there is for available homes. Low interest rates also make purchasing a more expensive home possible. A lower interest rate lets you borrow more without seeing a huge jump in your monthly mortgage payment. When the interest rate goes up, however, so does your monthly mortgage payment. When interest rates rise, houses become less affordable unless their prices come </a:t>
            </a:r>
            <a:r>
              <a:rPr lang="en-US" sz="2200" dirty="0" smtClean="0">
                <a:latin typeface="Times New Roman" panose="02020603050405020304" pitchFamily="18" charset="0"/>
                <a:cs typeface="Times New Roman" panose="02020603050405020304" pitchFamily="18" charset="0"/>
              </a:rPr>
              <a:t>down</a:t>
            </a:r>
          </a:p>
          <a:p>
            <a:r>
              <a:rPr lang="en-US" sz="2200" dirty="0" smtClean="0">
                <a:latin typeface="Times New Roman" panose="02020603050405020304" pitchFamily="18" charset="0"/>
                <a:cs typeface="Times New Roman" panose="02020603050405020304" pitchFamily="18" charset="0"/>
              </a:rPr>
              <a:t>As per latest sourcing details from FRED for DEC 15</a:t>
            </a:r>
            <a:r>
              <a:rPr lang="en-US" sz="2200" baseline="30000" dirty="0" smtClean="0">
                <a:latin typeface="Times New Roman" panose="02020603050405020304" pitchFamily="18" charset="0"/>
                <a:cs typeface="Times New Roman" panose="02020603050405020304" pitchFamily="18" charset="0"/>
              </a:rPr>
              <a:t>th</a:t>
            </a:r>
            <a:r>
              <a:rPr lang="en-US" sz="2200" dirty="0" smtClean="0">
                <a:latin typeface="Times New Roman" panose="02020603050405020304" pitchFamily="18" charset="0"/>
                <a:cs typeface="Times New Roman" panose="02020603050405020304" pitchFamily="18" charset="0"/>
              </a:rPr>
              <a:t> 2022 the mortgage interest rate is 6.31%</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738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 of Sourcing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hlinkClick r:id="rId2"/>
              </a:rPr>
              <a:t>https://fred.stlouisfed.org/series/MORTGAGE30US</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p>
        </p:txBody>
      </p:sp>
      <p:pic>
        <p:nvPicPr>
          <p:cNvPr id="5" name="Picture 4"/>
          <p:cNvPicPr>
            <a:picLocks noChangeAspect="1"/>
          </p:cNvPicPr>
          <p:nvPr/>
        </p:nvPicPr>
        <p:blipFill>
          <a:blip r:embed="rId3"/>
          <a:stretch>
            <a:fillRect/>
          </a:stretch>
        </p:blipFill>
        <p:spPr>
          <a:xfrm>
            <a:off x="642257" y="1494744"/>
            <a:ext cx="10711543" cy="5197317"/>
          </a:xfrm>
          <a:prstGeom prst="rect">
            <a:avLst/>
          </a:prstGeom>
        </p:spPr>
      </p:pic>
    </p:spTree>
    <p:extLst>
      <p:ext uri="{BB962C8B-B14F-4D97-AF65-F5344CB8AC3E}">
        <p14:creationId xmlns:p14="http://schemas.microsoft.com/office/powerpoint/2010/main" val="91500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I</a:t>
            </a:r>
            <a:r>
              <a:rPr lang="en-US" sz="3500" b="1" dirty="0" smtClean="0">
                <a:latin typeface="Times New Roman" panose="02020603050405020304" pitchFamily="18" charset="0"/>
                <a:cs typeface="Times New Roman" panose="02020603050405020304" pitchFamily="18" charset="0"/>
              </a:rPr>
              <a:t>nflation Rate</a:t>
            </a:r>
            <a:r>
              <a:rPr lang="en-US" sz="3500" b="1" dirty="0">
                <a:latin typeface="Times New Roman" panose="02020603050405020304" pitchFamily="18" charset="0"/>
                <a:cs typeface="Times New Roman" panose="02020603050405020304" pitchFamily="18" charset="0"/>
              </a:rPr>
              <a:t/>
            </a:r>
            <a:br>
              <a:rPr lang="en-US" sz="3500" b="1" dirty="0">
                <a:latin typeface="Times New Roman" panose="02020603050405020304" pitchFamily="18" charset="0"/>
                <a:cs typeface="Times New Roman" panose="02020603050405020304" pitchFamily="18" charset="0"/>
              </a:rPr>
            </a:br>
            <a:endParaRPr lang="en-US"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4713923"/>
          </a:xfrm>
        </p:spPr>
        <p:txBody>
          <a:bodyPr>
            <a:normAutofit/>
          </a:bodyPr>
          <a:lstStyle/>
          <a:p>
            <a:r>
              <a:rPr lang="en-US" sz="2200" dirty="0" smtClean="0">
                <a:latin typeface="Times New Roman" panose="02020603050405020304" pitchFamily="18" charset="0"/>
                <a:cs typeface="Times New Roman" panose="02020603050405020304" pitchFamily="18" charset="0"/>
              </a:rPr>
              <a:t>Money inflation will be one of the factor in house price appreciation.</a:t>
            </a:r>
          </a:p>
          <a:p>
            <a:r>
              <a:rPr lang="en-US" sz="2200" dirty="0" smtClean="0">
                <a:latin typeface="Times New Roman" panose="02020603050405020304" pitchFamily="18" charset="0"/>
                <a:cs typeface="Times New Roman" panose="02020603050405020304" pitchFamily="18" charset="0"/>
              </a:rPr>
              <a:t>Inflation is caused by excess of money </a:t>
            </a:r>
            <a:r>
              <a:rPr lang="en-US" sz="2200" dirty="0" err="1" smtClean="0">
                <a:latin typeface="Times New Roman" panose="02020603050405020304" pitchFamily="18" charset="0"/>
                <a:cs typeface="Times New Roman" panose="02020603050405020304" pitchFamily="18" charset="0"/>
              </a:rPr>
              <a:t>circulation.which</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essentially causes the value of money to reduce.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When the situation like </a:t>
            </a:r>
            <a:r>
              <a:rPr lang="en-US" sz="2200" dirty="0">
                <a:latin typeface="Times New Roman" panose="02020603050405020304" pitchFamily="18" charset="0"/>
                <a:cs typeface="Times New Roman" panose="02020603050405020304" pitchFamily="18" charset="0"/>
              </a:rPr>
              <a:t>this happens, the prices for several input items like the cost of land, construction materials, construction </a:t>
            </a:r>
            <a:r>
              <a:rPr lang="en-US" sz="2200" dirty="0" err="1">
                <a:latin typeface="Times New Roman" panose="02020603050405020304" pitchFamily="18" charset="0"/>
                <a:cs typeface="Times New Roman" panose="02020603050405020304" pitchFamily="18" charset="0"/>
              </a:rPr>
              <a:t>labour</a:t>
            </a:r>
            <a:r>
              <a:rPr lang="en-US" sz="2200" dirty="0">
                <a:latin typeface="Times New Roman" panose="02020603050405020304" pitchFamily="18" charset="0"/>
                <a:cs typeface="Times New Roman" panose="02020603050405020304" pitchFamily="18" charset="0"/>
              </a:rPr>
              <a:t> and statutory building permits, also increase.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Of </a:t>
            </a:r>
            <a:r>
              <a:rPr lang="en-US" sz="2200" dirty="0">
                <a:latin typeface="Times New Roman" panose="02020603050405020304" pitchFamily="18" charset="0"/>
                <a:cs typeface="Times New Roman" panose="02020603050405020304" pitchFamily="18" charset="0"/>
              </a:rPr>
              <a:t>course, inflation will not result in increased property prices in an area if the location itself is deficient – meaning that it has poor accessibility and social and civic infrastructure, or if it has seen an oversupply of residential projects already</a:t>
            </a:r>
            <a:r>
              <a:rPr lang="en-US" sz="2200" dirty="0" smtClean="0">
                <a:latin typeface="Times New Roman" panose="02020603050405020304" pitchFamily="18" charset="0"/>
                <a:cs typeface="Times New Roman" panose="02020603050405020304" pitchFamily="18" charset="0"/>
              </a:rPr>
              <a:t>.</a:t>
            </a:r>
          </a:p>
          <a:p>
            <a:r>
              <a:rPr lang="en-US" dirty="0"/>
              <a:t> </a:t>
            </a:r>
            <a:r>
              <a:rPr lang="en-US" sz="2200" dirty="0">
                <a:latin typeface="Times New Roman" panose="02020603050405020304" pitchFamily="18" charset="0"/>
                <a:cs typeface="Times New Roman" panose="02020603050405020304" pitchFamily="18" charset="0"/>
              </a:rPr>
              <a:t>The inflationary situation in the United States has been relatively severe in 2022 due to global events relating to COVID-19, supply chain restrains, and the Russian invasion of Ukraine.</a:t>
            </a: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20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latin typeface="Times New Roman" panose="02020603050405020304" pitchFamily="18" charset="0"/>
                <a:cs typeface="Times New Roman" panose="02020603050405020304" pitchFamily="18" charset="0"/>
              </a:rPr>
              <a:t>Data of </a:t>
            </a:r>
            <a:r>
              <a:rPr lang="en-US" sz="2800" dirty="0" smtClean="0">
                <a:latin typeface="Times New Roman" panose="02020603050405020304" pitchFamily="18" charset="0"/>
                <a:cs typeface="Times New Roman" panose="02020603050405020304" pitchFamily="18" charset="0"/>
              </a:rPr>
              <a:t>Sourcing</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hlinkClick r:id="rId2"/>
              </a:rPr>
              <a:t>https://www.statista.com/statistics/273418/unadjusted-monthly-inflation-rate-in-the-us/</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p>
        </p:txBody>
      </p:sp>
      <p:pic>
        <p:nvPicPr>
          <p:cNvPr id="3" name="Picture 2"/>
          <p:cNvPicPr>
            <a:picLocks noChangeAspect="1"/>
          </p:cNvPicPr>
          <p:nvPr/>
        </p:nvPicPr>
        <p:blipFill>
          <a:blip r:embed="rId3"/>
          <a:stretch>
            <a:fillRect/>
          </a:stretch>
        </p:blipFill>
        <p:spPr>
          <a:xfrm>
            <a:off x="828675" y="1391544"/>
            <a:ext cx="10525125" cy="5150225"/>
          </a:xfrm>
          <a:prstGeom prst="rect">
            <a:avLst/>
          </a:prstGeom>
        </p:spPr>
      </p:pic>
    </p:spTree>
    <p:extLst>
      <p:ext uri="{BB962C8B-B14F-4D97-AF65-F5344CB8AC3E}">
        <p14:creationId xmlns:p14="http://schemas.microsoft.com/office/powerpoint/2010/main" val="3043833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latin typeface="Times New Roman" panose="02020603050405020304" pitchFamily="18" charset="0"/>
                <a:cs typeface="Times New Roman" panose="02020603050405020304" pitchFamily="18" charset="0"/>
              </a:rPr>
              <a:t>Unemployment</a:t>
            </a:r>
            <a:r>
              <a:rPr lang="en-US" sz="3500" b="1" dirty="0">
                <a:latin typeface="Times New Roman" panose="02020603050405020304" pitchFamily="18" charset="0"/>
                <a:cs typeface="Times New Roman" panose="02020603050405020304" pitchFamily="18" charset="0"/>
              </a:rPr>
              <a:t/>
            </a:r>
            <a:br>
              <a:rPr lang="en-US" sz="3500" b="1" dirty="0">
                <a:latin typeface="Times New Roman" panose="02020603050405020304" pitchFamily="18" charset="0"/>
                <a:cs typeface="Times New Roman" panose="02020603050405020304" pitchFamily="18" charset="0"/>
              </a:rPr>
            </a:br>
            <a:endParaRPr lang="en-US"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4713923"/>
          </a:xfrm>
        </p:spPr>
        <p:txBody>
          <a:bodyPr>
            <a:normAutofit/>
          </a:bodyPr>
          <a:lstStyle/>
          <a:p>
            <a:r>
              <a:rPr lang="en-US" sz="2200" dirty="0" smtClean="0">
                <a:latin typeface="Times New Roman" panose="02020603050405020304" pitchFamily="18" charset="0"/>
                <a:cs typeface="Times New Roman" panose="02020603050405020304" pitchFamily="18" charset="0"/>
              </a:rPr>
              <a:t>The most </a:t>
            </a:r>
            <a:r>
              <a:rPr lang="en-US" sz="2200" dirty="0">
                <a:latin typeface="Times New Roman" panose="02020603050405020304" pitchFamily="18" charset="0"/>
                <a:cs typeface="Times New Roman" panose="02020603050405020304" pitchFamily="18" charset="0"/>
              </a:rPr>
              <a:t>important point </a:t>
            </a:r>
            <a:r>
              <a:rPr lang="en-US" sz="2200" dirty="0" smtClean="0">
                <a:latin typeface="Times New Roman" panose="02020603050405020304" pitchFamily="18" charset="0"/>
                <a:cs typeface="Times New Roman" panose="02020603050405020304" pitchFamily="18" charset="0"/>
              </a:rPr>
              <a:t>is</a:t>
            </a:r>
            <a:r>
              <a:rPr lang="en-US" sz="2200" dirty="0">
                <a:latin typeface="Times New Roman" panose="02020603050405020304" pitchFamily="18" charset="0"/>
                <a:cs typeface="Times New Roman" panose="02020603050405020304" pitchFamily="18" charset="0"/>
              </a:rPr>
              <a:t> economic factors </a:t>
            </a:r>
            <a:r>
              <a:rPr lang="en-US" sz="2200" dirty="0" smtClean="0">
                <a:latin typeface="Times New Roman" panose="02020603050405020304" pitchFamily="18" charset="0"/>
                <a:cs typeface="Times New Roman" panose="02020603050405020304" pitchFamily="18" charset="0"/>
              </a:rPr>
              <a:t>afford to buy the house. Unemployment plays a vital role in economic growth Very </a:t>
            </a:r>
            <a:r>
              <a:rPr lang="en-US" sz="2200" dirty="0">
                <a:latin typeface="Times New Roman" panose="02020603050405020304" pitchFamily="18" charset="0"/>
                <a:cs typeface="Times New Roman" panose="02020603050405020304" pitchFamily="18" charset="0"/>
              </a:rPr>
              <a:t>few people will have possible to afford a house as unemployment rises. </a:t>
            </a:r>
            <a:r>
              <a:rPr lang="en-US" sz="2200" dirty="0">
                <a:latin typeface="Times New Roman" panose="02020603050405020304" pitchFamily="18" charset="0"/>
                <a:cs typeface="Times New Roman" panose="02020603050405020304" pitchFamily="18" charset="0"/>
              </a:rPr>
              <a:t>But even fear of unemployment can stop people from entering the real estate market.</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Due to </a:t>
            </a:r>
            <a:r>
              <a:rPr lang="en-US" sz="2200" dirty="0" err="1" smtClean="0">
                <a:latin typeface="Times New Roman" panose="02020603050405020304" pitchFamily="18" charset="0"/>
                <a:cs typeface="Times New Roman" panose="02020603050405020304" pitchFamily="18" charset="0"/>
              </a:rPr>
              <a:t>Covid</a:t>
            </a:r>
            <a:r>
              <a:rPr lang="en-US" sz="2200" dirty="0" smtClean="0">
                <a:latin typeface="Times New Roman" panose="02020603050405020304" pitchFamily="18" charset="0"/>
                <a:cs typeface="Times New Roman" panose="02020603050405020304" pitchFamily="18" charset="0"/>
              </a:rPr>
              <a:t> pandemic unemployment rate increased.</a:t>
            </a:r>
          </a:p>
          <a:p>
            <a:r>
              <a:rPr lang="en-US" sz="2200" dirty="0" smtClean="0">
                <a:latin typeface="Times New Roman" panose="02020603050405020304" pitchFamily="18" charset="0"/>
                <a:cs typeface="Times New Roman" panose="02020603050405020304" pitchFamily="18" charset="0"/>
              </a:rPr>
              <a:t>Unemployment makes one of major impact in the own house affordability.</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03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latin typeface="Times New Roman" panose="02020603050405020304" pitchFamily="18" charset="0"/>
                <a:cs typeface="Times New Roman" panose="02020603050405020304" pitchFamily="18" charset="0"/>
              </a:rPr>
              <a:t>Data of </a:t>
            </a:r>
            <a:r>
              <a:rPr lang="en-US" sz="2800" dirty="0" smtClean="0">
                <a:latin typeface="Times New Roman" panose="02020603050405020304" pitchFamily="18" charset="0"/>
                <a:cs typeface="Times New Roman" panose="02020603050405020304" pitchFamily="18" charset="0"/>
              </a:rPr>
              <a:t>Sourcing</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hlinkClick r:id="rId2"/>
              </a:rPr>
              <a:t>https</a:t>
            </a:r>
            <a:r>
              <a:rPr lang="en-US" sz="2800" dirty="0">
                <a:latin typeface="Times New Roman" panose="02020603050405020304" pitchFamily="18" charset="0"/>
                <a:cs typeface="Times New Roman" panose="02020603050405020304" pitchFamily="18" charset="0"/>
                <a:hlinkClick r:id="rId2"/>
              </a:rPr>
              <a:t>://fred.stlouisfed.org/series/UNRATE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p>
        </p:txBody>
      </p:sp>
      <p:pic>
        <p:nvPicPr>
          <p:cNvPr id="3" name="Picture 2"/>
          <p:cNvPicPr>
            <a:picLocks noChangeAspect="1"/>
          </p:cNvPicPr>
          <p:nvPr/>
        </p:nvPicPr>
        <p:blipFill>
          <a:blip r:embed="rId3"/>
          <a:stretch>
            <a:fillRect/>
          </a:stretch>
        </p:blipFill>
        <p:spPr>
          <a:xfrm>
            <a:off x="414609" y="1246823"/>
            <a:ext cx="11153775" cy="4971098"/>
          </a:xfrm>
          <a:prstGeom prst="rect">
            <a:avLst/>
          </a:prstGeom>
        </p:spPr>
      </p:pic>
    </p:spTree>
    <p:extLst>
      <p:ext uri="{BB962C8B-B14F-4D97-AF65-F5344CB8AC3E}">
        <p14:creationId xmlns:p14="http://schemas.microsoft.com/office/powerpoint/2010/main" val="7860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724</TotalTime>
  <Words>674</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House Prices factors across the united states</vt:lpstr>
      <vt:lpstr>Introduction:</vt:lpstr>
      <vt:lpstr>Interest Rates </vt:lpstr>
      <vt:lpstr>Data of Sourcing  https://fred.stlouisfed.org/series/MORTGAGE30US </vt:lpstr>
      <vt:lpstr>Inflation Rate </vt:lpstr>
      <vt:lpstr>Data of Sourcing https://www.statista.com/statistics/273418/unadjusted-monthly-inflation-rate-in-the-us/   </vt:lpstr>
      <vt:lpstr>Unemployment </vt:lpstr>
      <vt:lpstr>Data of Sourcing https://fred.stlouisfed.org/series/UNRATE   </vt:lpstr>
      <vt:lpstr>Population Growth </vt:lpstr>
      <vt:lpstr>Data of Sourcing https://fred.stlouisfed.org/series/POPTHM   </vt:lpstr>
      <vt:lpstr>Infrastructure development</vt:lpstr>
      <vt:lpstr>Data of Sourcing  https://fred.stlouisfed.org/series/REVTIEEF54133ALLEST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Iyyappan</dc:creator>
  <cp:lastModifiedBy>Iyyappan</cp:lastModifiedBy>
  <cp:revision>19</cp:revision>
  <dcterms:created xsi:type="dcterms:W3CDTF">2022-12-19T16:31:30Z</dcterms:created>
  <dcterms:modified xsi:type="dcterms:W3CDTF">2022-12-20T16:01:23Z</dcterms:modified>
</cp:coreProperties>
</file>