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11" r:id="rId1"/>
  </p:sldMasterIdLst>
  <p:notesMasterIdLst>
    <p:notesMasterId r:id="rId7"/>
  </p:notesMasterIdLst>
  <p:handoutMasterIdLst>
    <p:handoutMasterId r:id="rId8"/>
  </p:handoutMasterIdLst>
  <p:sldIdLst>
    <p:sldId id="1003" r:id="rId2"/>
    <p:sldId id="1005" r:id="rId3"/>
    <p:sldId id="1008" r:id="rId4"/>
    <p:sldId id="1009" r:id="rId5"/>
    <p:sldId id="1004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FFFFC5"/>
    <a:srgbClr val="0048AA"/>
    <a:srgbClr val="0000FF"/>
    <a:srgbClr val="FFFF66"/>
    <a:srgbClr val="FFFFDD"/>
    <a:srgbClr val="FFFEA8"/>
    <a:srgbClr val="655AA2"/>
    <a:srgbClr val="00B0DA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8" autoAdjust="0"/>
    <p:restoredTop sz="90398" autoAdjust="0"/>
  </p:normalViewPr>
  <p:slideViewPr>
    <p:cSldViewPr snapToGrid="0">
      <p:cViewPr>
        <p:scale>
          <a:sx n="111" d="100"/>
          <a:sy n="111" d="100"/>
        </p:scale>
        <p:origin x="704" y="264"/>
      </p:cViewPr>
      <p:guideLst>
        <p:guide orient="horz" pos="2784"/>
        <p:guide pos="2912"/>
      </p:guideLst>
    </p:cSldViewPr>
  </p:slideViewPr>
  <p:outlineViewPr>
    <p:cViewPr>
      <p:scale>
        <a:sx n="33" d="100"/>
        <a:sy n="33" d="100"/>
      </p:scale>
      <p:origin x="0" y="16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528" y="1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3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MS PGothic" charset="0"/>
              </a:defRPr>
            </a:lvl1pPr>
          </a:lstStyle>
          <a:p>
            <a:fld id="{FDDA7D06-4CF8-424D-989D-537D1FDF3B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8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MS PGothic" charset="0"/>
              </a:defRPr>
            </a:lvl1pPr>
          </a:lstStyle>
          <a:p>
            <a:fld id="{CACAAF5D-EC2B-1B4D-A1AD-F3E4B6C849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7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AF5D-EC2B-1B4D-A1AD-F3E4B6C849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AF5D-EC2B-1B4D-A1AD-F3E4B6C849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AF5D-EC2B-1B4D-A1AD-F3E4B6C849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AF5D-EC2B-1B4D-A1AD-F3E4B6C849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813425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900" dirty="0">
                <a:solidFill>
                  <a:prstClr val="black"/>
                </a:solidFill>
              </a:rPr>
              <a:t>© 2017</a:t>
            </a:r>
            <a:r>
              <a:rPr lang="en-US" sz="900" baseline="0" dirty="0">
                <a:solidFill>
                  <a:prstClr val="black"/>
                </a:solidFill>
              </a:rPr>
              <a:t> </a:t>
            </a:r>
            <a:r>
              <a:rPr lang="en-US" sz="900" dirty="0">
                <a:solidFill>
                  <a:prstClr val="black"/>
                </a:solidFill>
              </a:rPr>
              <a:t>IBM Corporation</a:t>
            </a:r>
          </a:p>
        </p:txBody>
      </p:sp>
      <p:pic>
        <p:nvPicPr>
          <p:cNvPr id="5" name="Picture 12" descr="BDA_PPT_color_4x3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24106"/>
            <a:ext cx="9144000" cy="23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9" name="Rectangle 77"/>
          <p:cNvSpPr>
            <a:spLocks noGrp="1" noChangeArrowheads="1"/>
          </p:cNvSpPr>
          <p:nvPr>
            <p:ph type="ctrTitle"/>
          </p:nvPr>
        </p:nvSpPr>
        <p:spPr>
          <a:xfrm>
            <a:off x="254000" y="2343150"/>
            <a:ext cx="8232775" cy="1077913"/>
          </a:xfrm>
        </p:spPr>
        <p:txBody>
          <a:bodyPr anchor="b"/>
          <a:lstStyle>
            <a:lvl1pPr>
              <a:lnSpc>
                <a:spcPct val="76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054827" y="6569867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latin typeface="Helvetica Neue Light" charset="0"/>
                <a:ea typeface="Helvetica Neue Light" charset="0"/>
                <a:cs typeface="Helvetica Neue Light" charset="0"/>
              </a:rPr>
              <a:t>September, </a:t>
            </a:r>
            <a:r>
              <a:rPr lang="en-US" sz="800" b="0" i="0" baseline="0" dirty="0" smtClean="0">
                <a:latin typeface="Helvetica Neue Light" charset="0"/>
                <a:ea typeface="Helvetica Neue Light" charset="0"/>
                <a:cs typeface="Helvetica Neue Light" charset="0"/>
              </a:rPr>
              <a:t>2017</a:t>
            </a:r>
            <a:endParaRPr lang="en-US" sz="800" b="0" i="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5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DA_PPT_color_4x3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092200"/>
            <a:ext cx="69596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sm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51932" y="259065"/>
            <a:ext cx="1998011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latin typeface="Calibri" pitchFamily="-1" charset="0"/>
              </a:rPr>
              <a:t>Open Data Analytics</a:t>
            </a:r>
            <a:endParaRPr lang="en-US" sz="1400" dirty="0">
              <a:latin typeface="Calibri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 bwMode="auto">
          <a:xfrm>
            <a:off x="212452" y="270344"/>
            <a:ext cx="1998011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latin typeface="Calibri" pitchFamily="-1" charset="0"/>
              </a:rPr>
              <a:t>Open Data Analytics</a:t>
            </a:r>
            <a:endParaRPr lang="en-US" sz="1400" dirty="0">
              <a:latin typeface="Calibri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9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11188"/>
            <a:ext cx="87661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828800"/>
            <a:ext cx="8763000" cy="449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16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2" r:id="rId1"/>
    <p:sldLayoutId id="2147484913" r:id="rId2"/>
    <p:sldLayoutId id="2147484914" r:id="rId3"/>
    <p:sldLayoutId id="2147484917" r:id="rId4"/>
    <p:sldLayoutId id="2147484918" r:id="rId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§"/>
        <a:defRPr sz="2000">
          <a:solidFill>
            <a:srgbClr val="000000"/>
          </a:solidFill>
          <a:latin typeface="Calibri"/>
          <a:ea typeface="MS PGothic" pitchFamily="34" charset="-128"/>
          <a:cs typeface="Calibri"/>
        </a:defRPr>
      </a:lvl1pPr>
      <a:lvl2pPr marL="5159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1"/>
          </a:solidFill>
          <a:latin typeface="Calibri"/>
          <a:ea typeface="MS PGothic" pitchFamily="34" charset="-128"/>
          <a:cs typeface="Calibri"/>
        </a:defRPr>
      </a:lvl2pPr>
      <a:lvl3pPr marL="804863" indent="-6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1"/>
          </a:solidFill>
          <a:latin typeface="Calibri"/>
          <a:ea typeface="MS PGothic" pitchFamily="34" charset="-128"/>
          <a:cs typeface="Calibri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1"/>
          </a:solidFill>
          <a:latin typeface="Calibri"/>
          <a:ea typeface="MS PGothic" pitchFamily="34" charset="-128"/>
          <a:cs typeface="Calibri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Calibri"/>
          <a:ea typeface="MS PGothic" pitchFamily="34" charset="-128"/>
          <a:cs typeface="Calibri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jp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57537" y="1856713"/>
            <a:ext cx="2829508" cy="4501661"/>
            <a:chOff x="467607" y="2022230"/>
            <a:chExt cx="2829508" cy="4501661"/>
          </a:xfrm>
        </p:grpSpPr>
        <p:sp>
          <p:nvSpPr>
            <p:cNvPr id="65" name="Rectangle 64"/>
            <p:cNvSpPr/>
            <p:nvPr/>
          </p:nvSpPr>
          <p:spPr>
            <a:xfrm>
              <a:off x="509954" y="2022230"/>
              <a:ext cx="2787161" cy="450166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26365" y="4378974"/>
              <a:ext cx="2521281" cy="1759434"/>
              <a:chOff x="616312" y="3850058"/>
              <a:chExt cx="2521281" cy="175943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6312" y="3850058"/>
                <a:ext cx="2521281" cy="17594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27450" y="3967234"/>
                <a:ext cx="2197473" cy="1173820"/>
                <a:chOff x="714238" y="4218111"/>
                <a:chExt cx="2197473" cy="1173820"/>
              </a:xfrm>
            </p:grpSpPr>
            <p:cxnSp>
              <p:nvCxnSpPr>
                <p:cNvPr id="113" name="Connector: Elbow 112"/>
                <p:cNvCxnSpPr>
                  <a:cxnSpLocks/>
                  <a:stCxn id="111" idx="1"/>
                  <a:endCxn id="79" idx="1"/>
                </p:cNvCxnSpPr>
                <p:nvPr/>
              </p:nvCxnSpPr>
              <p:spPr bwMode="auto">
                <a:xfrm rot="16200000" flipH="1">
                  <a:off x="1771886" y="3601127"/>
                  <a:ext cx="8045" cy="1707944"/>
                </a:xfrm>
                <a:prstGeom prst="bentConnector3">
                  <a:avLst>
                    <a:gd name="adj1" fmla="val -2841516"/>
                  </a:avLst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triangle" w="sm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Arrow Connector 117"/>
                <p:cNvCxnSpPr/>
                <p:nvPr/>
              </p:nvCxnSpPr>
              <p:spPr bwMode="auto">
                <a:xfrm>
                  <a:off x="1507709" y="4220411"/>
                  <a:ext cx="0" cy="238711"/>
                </a:xfrm>
                <a:prstGeom prst="straightConnector1">
                  <a:avLst/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2090806" y="4954143"/>
                  <a:ext cx="535032" cy="437788"/>
                  <a:chOff x="1754650" y="4997953"/>
                  <a:chExt cx="535032" cy="437788"/>
                </a:xfrm>
              </p:grpSpPr>
              <p:sp>
                <p:nvSpPr>
                  <p:cNvPr id="5" name="Sequential Access Storage 4"/>
                  <p:cNvSpPr/>
                  <p:nvPr/>
                </p:nvSpPr>
                <p:spPr>
                  <a:xfrm>
                    <a:off x="1778886" y="4997953"/>
                    <a:ext cx="486561" cy="437788"/>
                  </a:xfrm>
                  <a:prstGeom prst="flowChartMagneticTape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 bwMode="auto">
                  <a:xfrm>
                    <a:off x="1754650" y="5016792"/>
                    <a:ext cx="535032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Log</a:t>
                    </a:r>
                  </a:p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Files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954535" y="4952877"/>
                  <a:ext cx="544010" cy="437788"/>
                  <a:chOff x="1226540" y="4997953"/>
                  <a:chExt cx="544010" cy="437788"/>
                </a:xfrm>
              </p:grpSpPr>
              <p:sp>
                <p:nvSpPr>
                  <p:cNvPr id="203" name="Flowchart: Magnetic Disk 202"/>
                  <p:cNvSpPr/>
                  <p:nvPr/>
                </p:nvSpPr>
                <p:spPr>
                  <a:xfrm>
                    <a:off x="1281922" y="4997953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 bwMode="auto">
                  <a:xfrm>
                    <a:off x="1226540" y="5125636"/>
                    <a:ext cx="544010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QSAM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714238" y="4451077"/>
                  <a:ext cx="417013" cy="437788"/>
                  <a:chOff x="743933" y="4453471"/>
                  <a:chExt cx="417013" cy="437788"/>
                </a:xfrm>
              </p:grpSpPr>
              <p:sp>
                <p:nvSpPr>
                  <p:cNvPr id="111" name="Flowchart: Magnetic Disk 110"/>
                  <p:cNvSpPr/>
                  <p:nvPr/>
                </p:nvSpPr>
                <p:spPr>
                  <a:xfrm>
                    <a:off x="743933" y="4453471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 bwMode="auto">
                  <a:xfrm>
                    <a:off x="743933" y="4587888"/>
                    <a:ext cx="417013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DB2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1290847" y="4444727"/>
                  <a:ext cx="415397" cy="437788"/>
                  <a:chOff x="1290847" y="4444727"/>
                  <a:chExt cx="415397" cy="437788"/>
                </a:xfrm>
              </p:grpSpPr>
              <p:sp>
                <p:nvSpPr>
                  <p:cNvPr id="195" name="Flowchart: Magnetic Disk 194"/>
                  <p:cNvSpPr/>
                  <p:nvPr/>
                </p:nvSpPr>
                <p:spPr>
                  <a:xfrm>
                    <a:off x="1290847" y="4444727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 bwMode="auto">
                  <a:xfrm>
                    <a:off x="1299732" y="4587888"/>
                    <a:ext cx="397626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IMS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1795912" y="4451077"/>
                  <a:ext cx="512045" cy="437788"/>
                  <a:chOff x="1746459" y="4444727"/>
                  <a:chExt cx="512045" cy="437788"/>
                </a:xfrm>
              </p:grpSpPr>
              <p:sp>
                <p:nvSpPr>
                  <p:cNvPr id="197" name="Flowchart: Magnetic Disk 196"/>
                  <p:cNvSpPr/>
                  <p:nvPr/>
                </p:nvSpPr>
                <p:spPr>
                  <a:xfrm>
                    <a:off x="1796824" y="4444727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 bwMode="auto">
                  <a:xfrm>
                    <a:off x="1746459" y="4589665"/>
                    <a:ext cx="512045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VSAM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2368596" y="4459122"/>
                  <a:ext cx="543115" cy="437788"/>
                  <a:chOff x="2318231" y="4466939"/>
                  <a:chExt cx="543115" cy="437788"/>
                </a:xfrm>
              </p:grpSpPr>
              <p:sp>
                <p:nvSpPr>
                  <p:cNvPr id="79" name="Flowchart: Magnetic Disk 196"/>
                  <p:cNvSpPr/>
                  <p:nvPr/>
                </p:nvSpPr>
                <p:spPr>
                  <a:xfrm>
                    <a:off x="2371817" y="4466939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 bwMode="auto">
                  <a:xfrm>
                    <a:off x="2318231" y="4605432"/>
                    <a:ext cx="543115" cy="2154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Calibri" pitchFamily="-1" charset="0"/>
                      </a:rPr>
                      <a:t>AdaBase</a:t>
                    </a:r>
                    <a:endParaRPr lang="en-US" sz="900" dirty="0">
                      <a:latin typeface="Calibri" pitchFamily="-1" charset="0"/>
                    </a:endParaRPr>
                  </a:p>
                </p:txBody>
              </p:sp>
            </p:grpSp>
            <p:cxnSp>
              <p:nvCxnSpPr>
                <p:cNvPr id="82" name="Straight Arrow Connector 81"/>
                <p:cNvCxnSpPr/>
                <p:nvPr/>
              </p:nvCxnSpPr>
              <p:spPr bwMode="auto">
                <a:xfrm>
                  <a:off x="2061098" y="4220411"/>
                  <a:ext cx="0" cy="238711"/>
                </a:xfrm>
                <a:prstGeom prst="straightConnector1">
                  <a:avLst/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Straight Arrow Connector 82"/>
                <p:cNvCxnSpPr/>
                <p:nvPr/>
              </p:nvCxnSpPr>
              <p:spPr bwMode="auto">
                <a:xfrm flipH="1">
                  <a:off x="2358322" y="4220411"/>
                  <a:ext cx="1126" cy="734766"/>
                </a:xfrm>
                <a:prstGeom prst="straightConnector1">
                  <a:avLst/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Arrow Connector 85"/>
                <p:cNvCxnSpPr/>
                <p:nvPr/>
              </p:nvCxnSpPr>
              <p:spPr bwMode="auto">
                <a:xfrm flipH="1">
                  <a:off x="1213374" y="4218111"/>
                  <a:ext cx="1126" cy="734766"/>
                </a:xfrm>
                <a:prstGeom prst="straightConnector1">
                  <a:avLst/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5" name="TextBox 34"/>
              <p:cNvSpPr txBox="1"/>
              <p:nvPr/>
            </p:nvSpPr>
            <p:spPr bwMode="auto">
              <a:xfrm>
                <a:off x="990369" y="5202987"/>
                <a:ext cx="178090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" charset="0"/>
                  </a:rPr>
                  <a:t>Transactional, Enterprise Data</a:t>
                </a:r>
              </a:p>
              <a:p>
                <a:pPr algn="ctr"/>
                <a:r>
                  <a:rPr lang="en-US" sz="1000" dirty="0" smtClean="0">
                    <a:latin typeface="Calibri" pitchFamily="-1" charset="0"/>
                  </a:rPr>
                  <a:t> Systems</a:t>
                </a:r>
                <a:endParaRPr lang="en-US" sz="1000" dirty="0">
                  <a:latin typeface="Calibri" pitchFamily="-1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23735" y="2873306"/>
              <a:ext cx="2521282" cy="1389186"/>
              <a:chOff x="626365" y="2655275"/>
              <a:chExt cx="2521282" cy="138918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26365" y="2655276"/>
                <a:ext cx="2521282" cy="1389185"/>
              </a:xfrm>
              <a:prstGeom prst="rect">
                <a:avLst/>
              </a:prstGeom>
              <a:solidFill>
                <a:srgbClr val="FFFFC5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05494" y="2955501"/>
                <a:ext cx="1094812" cy="62514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Apache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Spark</a:t>
                </a:r>
                <a:endParaRPr lang="en-US" sz="12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958825" y="2955501"/>
                <a:ext cx="1105529" cy="62514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Anaconda</a:t>
                </a:r>
                <a:endParaRPr lang="en-US" sz="12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05494" y="3627498"/>
                <a:ext cx="2358860" cy="32024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Optimized Data Layer</a:t>
                </a:r>
                <a:endParaRPr lang="en-US" sz="12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 bwMode="auto">
              <a:xfrm>
                <a:off x="749454" y="2655275"/>
                <a:ext cx="228160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-1" charset="0"/>
                  </a:rPr>
                  <a:t>IBM Open Data Analytics for z/OS</a:t>
                </a:r>
                <a:endParaRPr lang="en-US" sz="1200" dirty="0">
                  <a:latin typeface="Calibri" pitchFamily="-1" charset="0"/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 bwMode="auto">
            <a:xfrm>
              <a:off x="2615541" y="3798679"/>
              <a:ext cx="0" cy="697471"/>
            </a:xfrm>
            <a:prstGeom prst="line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1176194" y="3798679"/>
              <a:ext cx="0" cy="697471"/>
            </a:xfrm>
            <a:prstGeom prst="line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Rectangle 127"/>
            <p:cNvSpPr/>
            <p:nvPr/>
          </p:nvSpPr>
          <p:spPr>
            <a:xfrm>
              <a:off x="1090081" y="2297283"/>
              <a:ext cx="1274543" cy="31587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 Kernel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Gateway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535667" y="2485017"/>
              <a:ext cx="609959" cy="3145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Apache</a:t>
              </a: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Toree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467607" y="2045952"/>
              <a:ext cx="70338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smtClean="0">
                  <a:latin typeface="Calibri" pitchFamily="-1" charset="0"/>
                </a:rPr>
                <a:t>IBM Z</a:t>
              </a:r>
              <a:endParaRPr lang="en-US" sz="1400" dirty="0">
                <a:latin typeface="Calibri" pitchFamily="-1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 bwMode="auto">
            <a:xfrm>
              <a:off x="536330" y="6193241"/>
              <a:ext cx="70338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smtClean="0">
                  <a:latin typeface="Calibri" pitchFamily="-1" charset="0"/>
                </a:rPr>
                <a:t>z/OS</a:t>
              </a:r>
              <a:endParaRPr lang="en-US" sz="1400" dirty="0">
                <a:latin typeface="Calibri" pitchFamily="-1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399522" y="2196181"/>
            <a:ext cx="1988953" cy="807321"/>
            <a:chOff x="3431915" y="1432608"/>
            <a:chExt cx="1988953" cy="807321"/>
          </a:xfrm>
        </p:grpSpPr>
        <p:sp>
          <p:nvSpPr>
            <p:cNvPr id="134" name="Rectangle 133"/>
            <p:cNvSpPr/>
            <p:nvPr/>
          </p:nvSpPr>
          <p:spPr>
            <a:xfrm>
              <a:off x="3431915" y="1432608"/>
              <a:ext cx="1988953" cy="807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468230" y="1776506"/>
              <a:ext cx="513342" cy="413289"/>
              <a:chOff x="6575446" y="1349408"/>
              <a:chExt cx="513342" cy="413289"/>
            </a:xfrm>
          </p:grpSpPr>
          <p:sp>
            <p:nvSpPr>
              <p:cNvPr id="136" name="Flowchart: Magnetic Disk 110"/>
              <p:cNvSpPr/>
              <p:nvPr/>
            </p:nvSpPr>
            <p:spPr>
              <a:xfrm>
                <a:off x="6652899" y="1349408"/>
                <a:ext cx="342953" cy="357721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 bwMode="auto">
              <a:xfrm>
                <a:off x="6575446" y="1454920"/>
                <a:ext cx="51334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Twitter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982503" y="1776506"/>
              <a:ext cx="392970" cy="357721"/>
              <a:chOff x="7022620" y="3672988"/>
              <a:chExt cx="475979" cy="437788"/>
            </a:xfrm>
          </p:grpSpPr>
          <p:sp>
            <p:nvSpPr>
              <p:cNvPr id="144" name="Flowchart: Magnetic Disk 194"/>
              <p:cNvSpPr/>
              <p:nvPr/>
            </p:nvSpPr>
            <p:spPr>
              <a:xfrm>
                <a:off x="7052912" y="367298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 bwMode="auto">
              <a:xfrm>
                <a:off x="7022620" y="3818333"/>
                <a:ext cx="475979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Tera</a:t>
                </a:r>
                <a:endParaRPr lang="en-US" sz="800" dirty="0">
                  <a:latin typeface="Calibri" pitchFamily="-1" charset="0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438991" y="1781695"/>
              <a:ext cx="436296" cy="357721"/>
              <a:chOff x="7575535" y="3679338"/>
              <a:chExt cx="528458" cy="437788"/>
            </a:xfrm>
          </p:grpSpPr>
          <p:sp>
            <p:nvSpPr>
              <p:cNvPr id="147" name="Flowchart: Magnetic Disk 196"/>
              <p:cNvSpPr/>
              <p:nvPr/>
            </p:nvSpPr>
            <p:spPr>
              <a:xfrm>
                <a:off x="7608342" y="367933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 bwMode="auto">
              <a:xfrm>
                <a:off x="7575535" y="3818333"/>
                <a:ext cx="528458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Oracle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907386" y="1788269"/>
              <a:ext cx="436296" cy="357721"/>
              <a:chOff x="8142872" y="3687383"/>
              <a:chExt cx="528458" cy="437788"/>
            </a:xfrm>
          </p:grpSpPr>
          <p:sp>
            <p:nvSpPr>
              <p:cNvPr id="150" name="Flowchart: Magnetic Disk 196"/>
              <p:cNvSpPr/>
              <p:nvPr/>
            </p:nvSpPr>
            <p:spPr>
              <a:xfrm>
                <a:off x="8184247" y="3687383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8142872" y="3818332"/>
                <a:ext cx="528458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HDFS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 bwMode="auto">
            <a:xfrm>
              <a:off x="3752715" y="1477113"/>
              <a:ext cx="1387813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50" dirty="0" smtClean="0">
                  <a:latin typeface="Calibri" pitchFamily="-1" charset="0"/>
                </a:rPr>
                <a:t>External data sources</a:t>
              </a:r>
              <a:endParaRPr lang="en-US" sz="1050" dirty="0">
                <a:latin typeface="Calibri" pitchFamily="-1" charset="0"/>
              </a:endParaRPr>
            </a:p>
          </p:txBody>
        </p:sp>
      </p:grpSp>
      <p:cxnSp>
        <p:nvCxnSpPr>
          <p:cNvPr id="85" name="Elbow Connector 84"/>
          <p:cNvCxnSpPr/>
          <p:nvPr/>
        </p:nvCxnSpPr>
        <p:spPr bwMode="auto">
          <a:xfrm rot="5400000">
            <a:off x="2764156" y="3091000"/>
            <a:ext cx="836633" cy="661636"/>
          </a:xfrm>
          <a:prstGeom prst="bentConnector3">
            <a:avLst>
              <a:gd name="adj1" fmla="val 100385"/>
            </a:avLst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Box 95"/>
          <p:cNvSpPr txBox="1"/>
          <p:nvPr/>
        </p:nvSpPr>
        <p:spPr bwMode="auto">
          <a:xfrm>
            <a:off x="4605160" y="3116061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JSON</a:t>
            </a:r>
            <a:endParaRPr lang="en-US" sz="900" dirty="0">
              <a:latin typeface="Calibri" pitchFamily="-1" charset="0"/>
            </a:endParaRPr>
          </a:p>
        </p:txBody>
      </p:sp>
      <p:sp>
        <p:nvSpPr>
          <p:cNvPr id="161" name="TextBox 160"/>
          <p:cNvSpPr txBox="1"/>
          <p:nvPr/>
        </p:nvSpPr>
        <p:spPr bwMode="auto">
          <a:xfrm>
            <a:off x="2997486" y="3617497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JDBC</a:t>
            </a:r>
            <a:endParaRPr lang="en-US" sz="900" dirty="0">
              <a:latin typeface="Calibri" pitchFamily="-1" charset="0"/>
            </a:endParaRPr>
          </a:p>
        </p:txBody>
      </p:sp>
      <p:sp>
        <p:nvSpPr>
          <p:cNvPr id="162" name="TextBox 161"/>
          <p:cNvSpPr txBox="1"/>
          <p:nvPr/>
        </p:nvSpPr>
        <p:spPr bwMode="auto">
          <a:xfrm>
            <a:off x="3481590" y="3184938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JSON</a:t>
            </a:r>
            <a:endParaRPr lang="en-US" sz="900" dirty="0">
              <a:latin typeface="Calibri" pitchFamily="-1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325345" y="1955611"/>
            <a:ext cx="609959" cy="314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Calibri"/>
                <a:cs typeface="Calibri"/>
              </a:rPr>
              <a:t>Python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3</a:t>
            </a:r>
          </a:p>
        </p:txBody>
      </p:sp>
      <p:cxnSp>
        <p:nvCxnSpPr>
          <p:cNvPr id="109" name="Straight Arrow Connector 108"/>
          <p:cNvCxnSpPr>
            <a:stCxn id="128" idx="3"/>
            <a:endCxn id="166" idx="1"/>
          </p:cNvCxnSpPr>
          <p:nvPr/>
        </p:nvCxnSpPr>
        <p:spPr bwMode="auto">
          <a:xfrm flipV="1">
            <a:off x="2154554" y="2112908"/>
            <a:ext cx="170791" cy="176798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>
            <a:stCxn id="128" idx="3"/>
            <a:endCxn id="130" idx="1"/>
          </p:cNvCxnSpPr>
          <p:nvPr/>
        </p:nvCxnSpPr>
        <p:spPr bwMode="auto">
          <a:xfrm>
            <a:off x="2154554" y="2289706"/>
            <a:ext cx="171043" cy="187091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5483465" y="4012480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JSON</a:t>
            </a:r>
            <a:endParaRPr lang="en-US" sz="900" dirty="0">
              <a:latin typeface="Calibri" pitchFamily="-1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3711776" y="199025"/>
            <a:ext cx="2595020" cy="1397119"/>
            <a:chOff x="3711776" y="199025"/>
            <a:chExt cx="2595020" cy="1397119"/>
          </a:xfrm>
        </p:grpSpPr>
        <p:sp>
          <p:nvSpPr>
            <p:cNvPr id="122" name="Rectangle 121"/>
            <p:cNvSpPr/>
            <p:nvPr/>
          </p:nvSpPr>
          <p:spPr>
            <a:xfrm>
              <a:off x="3711776" y="199025"/>
              <a:ext cx="2595020" cy="13857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66620" y="761044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866620" y="1147561"/>
              <a:ext cx="605463" cy="2231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54993" y="266261"/>
              <a:ext cx="2283301" cy="31326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JupyterHub</a:t>
              </a:r>
              <a:endParaRPr lang="en-US" sz="1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532412" y="752499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532412" y="1139016"/>
              <a:ext cx="605463" cy="2231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21" name="TextBox 120"/>
            <p:cNvSpPr txBox="1"/>
            <p:nvPr/>
          </p:nvSpPr>
          <p:spPr bwMode="auto">
            <a:xfrm>
              <a:off x="4735891" y="797609"/>
              <a:ext cx="502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-1" charset="0"/>
                </a:rPr>
                <a:t>. . .</a:t>
              </a:r>
              <a:endParaRPr lang="en-US" sz="1400" dirty="0">
                <a:latin typeface="Calibri" pitchFamily="-1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 bwMode="auto">
            <a:xfrm>
              <a:off x="4279099" y="1334534"/>
              <a:ext cx="143508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smtClean="0">
                  <a:latin typeface="Calibri" pitchFamily="-1" charset="0"/>
                </a:rPr>
                <a:t>Linux on X/86</a:t>
              </a:r>
              <a:endParaRPr lang="en-US" sz="1100" dirty="0">
                <a:latin typeface="Calibri" pitchFamily="-1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886157" y="3428495"/>
            <a:ext cx="1591408" cy="1867111"/>
            <a:chOff x="3886157" y="3428495"/>
            <a:chExt cx="1591408" cy="1867111"/>
          </a:xfrm>
        </p:grpSpPr>
        <p:sp>
          <p:nvSpPr>
            <p:cNvPr id="40" name="Rectangle 39"/>
            <p:cNvSpPr/>
            <p:nvPr/>
          </p:nvSpPr>
          <p:spPr>
            <a:xfrm>
              <a:off x="3886157" y="3428495"/>
              <a:ext cx="1591408" cy="18671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8233" y="3579015"/>
              <a:ext cx="1335031" cy="1346886"/>
              <a:chOff x="5182303" y="3494746"/>
              <a:chExt cx="1335031" cy="1346886"/>
            </a:xfrm>
          </p:grpSpPr>
          <p:sp>
            <p:nvSpPr>
              <p:cNvPr id="37" name="Magnetic Disk 36"/>
              <p:cNvSpPr/>
              <p:nvPr/>
            </p:nvSpPr>
            <p:spPr>
              <a:xfrm>
                <a:off x="5182303" y="3494746"/>
                <a:ext cx="1335031" cy="1346886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 bwMode="auto">
              <a:xfrm>
                <a:off x="5239452" y="3928211"/>
                <a:ext cx="1220731" cy="807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-1" charset="0"/>
                  </a:rPr>
                  <a:t>Common Data</a:t>
                </a:r>
              </a:p>
              <a:p>
                <a:pPr algn="ctr"/>
                <a:r>
                  <a:rPr lang="en-US" sz="1200" dirty="0" smtClean="0">
                    <a:latin typeface="Calibri" pitchFamily="-1" charset="0"/>
                  </a:rPr>
                  <a:t>Repository</a:t>
                </a:r>
              </a:p>
              <a:p>
                <a:pPr algn="ctr"/>
                <a:endParaRPr lang="en-US" sz="1200" dirty="0">
                  <a:latin typeface="Calibri" pitchFamily="-1" charset="0"/>
                </a:endParaRPr>
              </a:p>
              <a:p>
                <a:pPr algn="ctr"/>
                <a:r>
                  <a:rPr lang="en-US" sz="1000" dirty="0" smtClean="0">
                    <a:latin typeface="Calibri" pitchFamily="-1" charset="0"/>
                  </a:rPr>
                  <a:t>(NoSQL, HDFS, etc.)</a:t>
                </a:r>
                <a:endParaRPr lang="en-US" sz="1000" dirty="0">
                  <a:latin typeface="Calibri" pitchFamily="-1" charset="0"/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 bwMode="auto">
            <a:xfrm>
              <a:off x="3956799" y="4996288"/>
              <a:ext cx="143508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smtClean="0">
                  <a:latin typeface="Calibri" pitchFamily="-1" charset="0"/>
                </a:rPr>
                <a:t>Linux </a:t>
              </a:r>
              <a:r>
                <a:rPr lang="en-US" sz="1100" dirty="0" smtClean="0">
                  <a:latin typeface="Calibri" pitchFamily="-1" charset="0"/>
                </a:rPr>
                <a:t>on Z or X/86</a:t>
              </a:r>
              <a:endParaRPr lang="en-US" sz="1100" dirty="0">
                <a:latin typeface="Calibri" pitchFamily="-1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627399" y="2447644"/>
            <a:ext cx="2148650" cy="2455767"/>
            <a:chOff x="6627399" y="2447644"/>
            <a:chExt cx="2148650" cy="2455767"/>
          </a:xfrm>
        </p:grpSpPr>
        <p:sp>
          <p:nvSpPr>
            <p:cNvPr id="53" name="Rectangle 52"/>
            <p:cNvSpPr/>
            <p:nvPr/>
          </p:nvSpPr>
          <p:spPr>
            <a:xfrm>
              <a:off x="6627399" y="2447644"/>
              <a:ext cx="2148650" cy="24557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3021" y="3783390"/>
              <a:ext cx="1988953" cy="807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816169" y="3923285"/>
              <a:ext cx="352494" cy="357721"/>
              <a:chOff x="6476303" y="3679338"/>
              <a:chExt cx="426953" cy="437788"/>
            </a:xfrm>
          </p:grpSpPr>
          <p:sp>
            <p:nvSpPr>
              <p:cNvPr id="98" name="Flowchart: Magnetic Disk 110"/>
              <p:cNvSpPr/>
              <p:nvPr/>
            </p:nvSpPr>
            <p:spPr>
              <a:xfrm>
                <a:off x="6476303" y="367933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 bwMode="auto">
              <a:xfrm>
                <a:off x="6486244" y="3818334"/>
                <a:ext cx="417012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DB2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267210" y="3918096"/>
              <a:ext cx="392970" cy="357721"/>
              <a:chOff x="7022620" y="3672988"/>
              <a:chExt cx="475979" cy="437788"/>
            </a:xfrm>
          </p:grpSpPr>
          <p:sp>
            <p:nvSpPr>
              <p:cNvPr id="99" name="Flowchart: Magnetic Disk 194"/>
              <p:cNvSpPr/>
              <p:nvPr/>
            </p:nvSpPr>
            <p:spPr>
              <a:xfrm>
                <a:off x="7052912" y="367298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 bwMode="auto">
              <a:xfrm>
                <a:off x="7022620" y="3818333"/>
                <a:ext cx="475979" cy="263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-1" charset="0"/>
                  </a:rPr>
                  <a:t>GPFS</a:t>
                </a:r>
                <a:endParaRPr lang="en-US" sz="800" dirty="0">
                  <a:latin typeface="Calibri" pitchFamily="-1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723698" y="3923285"/>
              <a:ext cx="436296" cy="357721"/>
              <a:chOff x="7575535" y="3679338"/>
              <a:chExt cx="528458" cy="437788"/>
            </a:xfrm>
          </p:grpSpPr>
          <p:sp>
            <p:nvSpPr>
              <p:cNvPr id="100" name="Flowchart: Magnetic Disk 196"/>
              <p:cNvSpPr/>
              <p:nvPr/>
            </p:nvSpPr>
            <p:spPr>
              <a:xfrm>
                <a:off x="7608342" y="367933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 bwMode="auto">
              <a:xfrm>
                <a:off x="7575535" y="3818333"/>
                <a:ext cx="528458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Oracle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192093" y="3929859"/>
              <a:ext cx="436296" cy="357721"/>
              <a:chOff x="8142872" y="3687383"/>
              <a:chExt cx="528458" cy="437788"/>
            </a:xfrm>
          </p:grpSpPr>
          <p:sp>
            <p:nvSpPr>
              <p:cNvPr id="101" name="Flowchart: Magnetic Disk 196"/>
              <p:cNvSpPr/>
              <p:nvPr/>
            </p:nvSpPr>
            <p:spPr>
              <a:xfrm>
                <a:off x="8184247" y="3687383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 bwMode="auto">
              <a:xfrm>
                <a:off x="8142872" y="3818332"/>
                <a:ext cx="528458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HDFS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 bwMode="auto">
            <a:xfrm>
              <a:off x="6972079" y="4325976"/>
              <a:ext cx="1503237" cy="213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50" dirty="0" smtClean="0">
                  <a:latin typeface="Calibri" pitchFamily="-1" charset="0"/>
                </a:rPr>
                <a:t>Data Sources</a:t>
              </a:r>
              <a:endParaRPr lang="en-US" sz="1050" dirty="0">
                <a:latin typeface="Calibri" pitchFamily="-1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703021" y="3266883"/>
              <a:ext cx="1988953" cy="45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/>
                  <a:cs typeface="Calibri"/>
                </a:rPr>
                <a:t>Apache Spark</a:t>
              </a:r>
              <a:endParaRPr lang="en-US" sz="12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17434" y="2671834"/>
              <a:ext cx="1106813" cy="31587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 Kernel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Gateway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2014" y="2885915"/>
              <a:ext cx="609959" cy="3145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Apache</a:t>
              </a: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Toree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023208" y="4633891"/>
              <a:ext cx="14009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-1" charset="0"/>
                </a:rPr>
                <a:t>Distributed complex</a:t>
              </a:r>
              <a:endParaRPr lang="en-US" sz="1100" dirty="0">
                <a:latin typeface="Calibri" pitchFamily="-1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082013" y="2520350"/>
              <a:ext cx="609959" cy="3145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  <a:latin typeface="Calibri"/>
                  <a:cs typeface="Calibri"/>
                </a:rPr>
                <a:t>Python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54" name="Straight Arrow Connector 153"/>
            <p:cNvCxnSpPr>
              <a:stCxn id="52" idx="3"/>
              <a:endCxn id="165" idx="1"/>
            </p:cNvCxnSpPr>
            <p:nvPr/>
          </p:nvCxnSpPr>
          <p:spPr bwMode="auto">
            <a:xfrm flipV="1">
              <a:off x="7824247" y="2677647"/>
              <a:ext cx="257766" cy="152127"/>
            </a:xfrm>
            <a:prstGeom prst="straightConnector1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Straight Arrow Connector 184"/>
            <p:cNvCxnSpPr>
              <a:endCxn id="116" idx="1"/>
            </p:cNvCxnSpPr>
            <p:nvPr/>
          </p:nvCxnSpPr>
          <p:spPr bwMode="auto">
            <a:xfrm>
              <a:off x="7812963" y="2837851"/>
              <a:ext cx="269051" cy="205361"/>
            </a:xfrm>
            <a:prstGeom prst="straightConnector1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0" name="Elbow Connector 79"/>
          <p:cNvCxnSpPr>
            <a:stCxn id="59" idx="3"/>
            <a:endCxn id="37" idx="2"/>
          </p:cNvCxnSpPr>
          <p:nvPr/>
        </p:nvCxnSpPr>
        <p:spPr bwMode="auto">
          <a:xfrm>
            <a:off x="2934947" y="3402383"/>
            <a:ext cx="1093286" cy="850075"/>
          </a:xfrm>
          <a:prstGeom prst="bentConnector3">
            <a:avLst>
              <a:gd name="adj1" fmla="val 73727"/>
            </a:avLst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Elbow Connector 106"/>
          <p:cNvCxnSpPr>
            <a:stCxn id="51" idx="1"/>
            <a:endCxn id="37" idx="4"/>
          </p:cNvCxnSpPr>
          <p:nvPr/>
        </p:nvCxnSpPr>
        <p:spPr bwMode="auto">
          <a:xfrm rot="10800000" flipV="1">
            <a:off x="5363265" y="3494010"/>
            <a:ext cx="1339757" cy="758447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>
            <a:endCxn id="37" idx="1"/>
          </p:cNvCxnSpPr>
          <p:nvPr/>
        </p:nvCxnSpPr>
        <p:spPr bwMode="auto">
          <a:xfrm>
            <a:off x="4695746" y="3003501"/>
            <a:ext cx="3" cy="575514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7292219" y="499818"/>
            <a:ext cx="1474050" cy="1229759"/>
            <a:chOff x="7292219" y="499818"/>
            <a:chExt cx="1474050" cy="1229759"/>
          </a:xfrm>
        </p:grpSpPr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51273" y="499818"/>
              <a:ext cx="798945" cy="798945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219" y="710908"/>
              <a:ext cx="589175" cy="589175"/>
            </a:xfrm>
            <a:prstGeom prst="rect">
              <a:avLst/>
            </a:prstGeom>
          </p:spPr>
        </p:pic>
        <p:sp>
          <p:nvSpPr>
            <p:cNvPr id="167" name="TextBox 166"/>
            <p:cNvSpPr txBox="1"/>
            <p:nvPr/>
          </p:nvSpPr>
          <p:spPr bwMode="auto">
            <a:xfrm>
              <a:off x="7881394" y="1221746"/>
              <a:ext cx="884875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Information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Management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Specialist</a:t>
              </a:r>
              <a:endParaRPr lang="en-US" sz="900" dirty="0">
                <a:latin typeface="Calibri" pitchFamily="-1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4365" y="433643"/>
            <a:ext cx="1479325" cy="1073792"/>
            <a:chOff x="504365" y="433643"/>
            <a:chExt cx="1479325" cy="1073792"/>
          </a:xfrm>
        </p:grpSpPr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29" y="433643"/>
              <a:ext cx="708781" cy="708781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515" y="604704"/>
              <a:ext cx="589175" cy="589175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 bwMode="auto">
            <a:xfrm>
              <a:off x="504365" y="1138103"/>
              <a:ext cx="884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  <a:endParaRPr lang="en-US" sz="900" dirty="0">
                <a:latin typeface="Calibri" pitchFamily="-1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124447" y="5047813"/>
            <a:ext cx="857172" cy="1655040"/>
            <a:chOff x="5732519" y="5056661"/>
            <a:chExt cx="857172" cy="1655040"/>
          </a:xfrm>
        </p:grpSpPr>
        <p:sp>
          <p:nvSpPr>
            <p:cNvPr id="168" name="Rectangle 167"/>
            <p:cNvSpPr/>
            <p:nvPr/>
          </p:nvSpPr>
          <p:spPr>
            <a:xfrm>
              <a:off x="5732519" y="5056661"/>
              <a:ext cx="857172" cy="1655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847672" y="5138014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847786" y="5564851"/>
              <a:ext cx="605463" cy="2513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mtClean="0">
                  <a:solidFill>
                    <a:schemeClr val="tx1"/>
                  </a:solidFill>
                  <a:latin typeface="Calibri"/>
                  <a:cs typeface="Calibri"/>
                </a:rPr>
                <a:t>Scala</a:t>
              </a:r>
              <a:endParaRPr 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847672" y="5875194"/>
              <a:ext cx="605463" cy="2513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Python</a:t>
              </a:r>
            </a:p>
          </p:txBody>
        </p:sp>
        <p:sp>
          <p:nvSpPr>
            <p:cNvPr id="169" name="TextBox 168"/>
            <p:cNvSpPr txBox="1"/>
            <p:nvPr/>
          </p:nvSpPr>
          <p:spPr bwMode="auto">
            <a:xfrm>
              <a:off x="5788225" y="6480868"/>
              <a:ext cx="75414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Cloud VM</a:t>
              </a:r>
              <a:endParaRPr lang="en-US" sz="900" dirty="0">
                <a:latin typeface="Calibri" pitchFamily="-1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847672" y="6185537"/>
              <a:ext cx="605463" cy="2513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45063" y="5218569"/>
            <a:ext cx="1942770" cy="1042512"/>
            <a:chOff x="6845063" y="5218569"/>
            <a:chExt cx="1942770" cy="1042512"/>
          </a:xfrm>
        </p:grpSpPr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102" y="5218569"/>
              <a:ext cx="692870" cy="692870"/>
            </a:xfrm>
            <a:prstGeom prst="rect">
              <a:avLst/>
            </a:prstGeom>
          </p:spPr>
        </p:pic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791" y="5374868"/>
              <a:ext cx="589175" cy="589175"/>
            </a:xfrm>
            <a:prstGeom prst="rect">
              <a:avLst/>
            </a:prstGeom>
          </p:spPr>
        </p:pic>
        <p:sp>
          <p:nvSpPr>
            <p:cNvPr id="201" name="TextBox 200"/>
            <p:cNvSpPr txBox="1"/>
            <p:nvPr/>
          </p:nvSpPr>
          <p:spPr bwMode="auto">
            <a:xfrm>
              <a:off x="7902958" y="5891749"/>
              <a:ext cx="884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  <a:endParaRPr lang="en-US" sz="900" dirty="0">
                <a:latin typeface="Calibri" pitchFamily="-1" charset="0"/>
              </a:endParaRPr>
            </a:p>
          </p:txBody>
        </p:sp>
        <p:cxnSp>
          <p:nvCxnSpPr>
            <p:cNvPr id="177" name="Elbow Connector 176"/>
            <p:cNvCxnSpPr>
              <a:stCxn id="194" idx="1"/>
              <a:endCxn id="202" idx="3"/>
            </p:cNvCxnSpPr>
            <p:nvPr/>
          </p:nvCxnSpPr>
          <p:spPr bwMode="auto">
            <a:xfrm rot="10800000">
              <a:off x="6845063" y="5311816"/>
              <a:ext cx="493728" cy="357640"/>
            </a:xfrm>
            <a:prstGeom prst="bentConnector3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9" name="Left Brace 178"/>
          <p:cNvSpPr/>
          <p:nvPr/>
        </p:nvSpPr>
        <p:spPr bwMode="auto">
          <a:xfrm>
            <a:off x="5866439" y="5531741"/>
            <a:ext cx="194575" cy="920562"/>
          </a:xfrm>
          <a:prstGeom prst="leftBrace">
            <a:avLst>
              <a:gd name="adj1" fmla="val 55600"/>
              <a:gd name="adj2" fmla="val 5102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Elbow Connector 189"/>
          <p:cNvCxnSpPr/>
          <p:nvPr/>
        </p:nvCxnSpPr>
        <p:spPr bwMode="auto">
          <a:xfrm rot="16200000" flipV="1">
            <a:off x="4898281" y="5004730"/>
            <a:ext cx="1433151" cy="503175"/>
          </a:xfrm>
          <a:prstGeom prst="bentConnector3">
            <a:avLst>
              <a:gd name="adj1" fmla="val 99984"/>
            </a:avLst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" name="TextBox 222"/>
          <p:cNvSpPr txBox="1"/>
          <p:nvPr/>
        </p:nvSpPr>
        <p:spPr bwMode="auto">
          <a:xfrm>
            <a:off x="5390888" y="4529453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HTTP</a:t>
            </a:r>
            <a:endParaRPr lang="en-US" sz="900" dirty="0">
              <a:latin typeface="Calibri" pitchFamily="-1" charset="0"/>
            </a:endParaRPr>
          </a:p>
        </p:txBody>
      </p:sp>
      <p:cxnSp>
        <p:nvCxnSpPr>
          <p:cNvPr id="215" name="Elbow Connector 214"/>
          <p:cNvCxnSpPr>
            <a:endCxn id="119" idx="1"/>
          </p:cNvCxnSpPr>
          <p:nvPr/>
        </p:nvCxnSpPr>
        <p:spPr bwMode="auto">
          <a:xfrm flipV="1">
            <a:off x="1983690" y="422892"/>
            <a:ext cx="1871303" cy="486619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Elbow Connector 219"/>
          <p:cNvCxnSpPr>
            <a:stCxn id="193" idx="1"/>
            <a:endCxn id="119" idx="3"/>
          </p:cNvCxnSpPr>
          <p:nvPr/>
        </p:nvCxnSpPr>
        <p:spPr bwMode="auto">
          <a:xfrm rot="10800000">
            <a:off x="6138295" y="422892"/>
            <a:ext cx="1153925" cy="582604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Elbow Connector 223"/>
          <p:cNvCxnSpPr>
            <a:stCxn id="176" idx="2"/>
            <a:endCxn id="52" idx="0"/>
          </p:cNvCxnSpPr>
          <p:nvPr/>
        </p:nvCxnSpPr>
        <p:spPr bwMode="auto">
          <a:xfrm rot="16200000" flipH="1">
            <a:off x="5898151" y="1299144"/>
            <a:ext cx="1309682" cy="1435697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Elbow Connector 225"/>
          <p:cNvCxnSpPr>
            <a:stCxn id="173" idx="2"/>
            <a:endCxn id="128" idx="0"/>
          </p:cNvCxnSpPr>
          <p:nvPr/>
        </p:nvCxnSpPr>
        <p:spPr bwMode="auto">
          <a:xfrm rot="5400000">
            <a:off x="2462784" y="425197"/>
            <a:ext cx="761069" cy="2652069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8" name="Group 227"/>
          <p:cNvGrpSpPr/>
          <p:nvPr/>
        </p:nvGrpSpPr>
        <p:grpSpPr>
          <a:xfrm>
            <a:off x="3522957" y="5473525"/>
            <a:ext cx="1640246" cy="1222568"/>
            <a:chOff x="3451180" y="5475148"/>
            <a:chExt cx="1640246" cy="1222568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710" y="5475148"/>
              <a:ext cx="768627" cy="768627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180" y="5677247"/>
              <a:ext cx="589175" cy="589175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 bwMode="auto">
            <a:xfrm>
              <a:off x="3928209" y="6189885"/>
              <a:ext cx="1163217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 Analyst with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Programmatic access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(COBOL, PL/1, etc.)</a:t>
              </a:r>
              <a:endParaRPr lang="en-US" sz="900" dirty="0">
                <a:latin typeface="Calibri" pitchFamily="-1" charset="0"/>
              </a:endParaRPr>
            </a:p>
          </p:txBody>
        </p:sp>
      </p:grpSp>
      <p:cxnSp>
        <p:nvCxnSpPr>
          <p:cNvPr id="232" name="Elbow Connector 231"/>
          <p:cNvCxnSpPr>
            <a:stCxn id="196" idx="1"/>
            <a:endCxn id="34" idx="3"/>
          </p:cNvCxnSpPr>
          <p:nvPr/>
        </p:nvCxnSpPr>
        <p:spPr bwMode="auto">
          <a:xfrm rot="10800000">
            <a:off x="2937577" y="5093174"/>
            <a:ext cx="585381" cy="877038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Straight Arrow Connector 234"/>
          <p:cNvCxnSpPr>
            <a:endCxn id="114" idx="0"/>
          </p:cNvCxnSpPr>
          <p:nvPr/>
        </p:nvCxnSpPr>
        <p:spPr bwMode="auto">
          <a:xfrm>
            <a:off x="4169351" y="433643"/>
            <a:ext cx="1" cy="327401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Straight Arrow Connector 241"/>
          <p:cNvCxnSpPr>
            <a:endCxn id="175" idx="0"/>
          </p:cNvCxnSpPr>
          <p:nvPr/>
        </p:nvCxnSpPr>
        <p:spPr bwMode="auto">
          <a:xfrm flipH="1">
            <a:off x="5835144" y="456279"/>
            <a:ext cx="23" cy="296220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33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60670" y="373113"/>
            <a:ext cx="1409358" cy="1447969"/>
            <a:chOff x="3620672" y="114717"/>
            <a:chExt cx="1409358" cy="1447969"/>
          </a:xfrm>
        </p:grpSpPr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672" y="367110"/>
              <a:ext cx="721794" cy="721794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3181" y="499545"/>
              <a:ext cx="666849" cy="666849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 bwMode="auto">
            <a:xfrm>
              <a:off x="3951328" y="114717"/>
              <a:ext cx="82735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 pitchFamily="-1" charset="0"/>
                </a:rPr>
                <a:t>Data Scientist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6212" y="1092551"/>
              <a:ext cx="503409" cy="47013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259355" y="869290"/>
            <a:ext cx="1883588" cy="1385740"/>
            <a:chOff x="6249356" y="3172471"/>
            <a:chExt cx="1883588" cy="1385740"/>
          </a:xfrm>
        </p:grpSpPr>
        <p:sp>
          <p:nvSpPr>
            <p:cNvPr id="93" name="Rectangle 92"/>
            <p:cNvSpPr/>
            <p:nvPr/>
          </p:nvSpPr>
          <p:spPr>
            <a:xfrm>
              <a:off x="6249356" y="3172471"/>
              <a:ext cx="1883588" cy="13857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56721" y="3620204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56721" y="4006721"/>
              <a:ext cx="605463" cy="2231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92573" y="3239707"/>
              <a:ext cx="1540539" cy="31326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JupyterHub</a:t>
              </a:r>
              <a:endParaRPr lang="en-US" sz="1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6419012" y="4296601"/>
              <a:ext cx="143508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-1" charset="0"/>
                </a:rPr>
                <a:t>Linux on X/86</a:t>
              </a:r>
              <a:endParaRPr lang="en-US" sz="1100" dirty="0">
                <a:latin typeface="Calibri" pitchFamily="-1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04956" y="2503552"/>
            <a:ext cx="5089265" cy="3585975"/>
            <a:chOff x="508045" y="2699249"/>
            <a:chExt cx="5089265" cy="3585975"/>
          </a:xfrm>
        </p:grpSpPr>
        <p:sp>
          <p:nvSpPr>
            <p:cNvPr id="9" name="Rectangle 8"/>
            <p:cNvSpPr/>
            <p:nvPr/>
          </p:nvSpPr>
          <p:spPr>
            <a:xfrm>
              <a:off x="508045" y="2699249"/>
              <a:ext cx="5089265" cy="3585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180817" y="2800286"/>
              <a:ext cx="1284095" cy="1944064"/>
              <a:chOff x="5975986" y="2454213"/>
              <a:chExt cx="1284095" cy="1944064"/>
            </a:xfrm>
          </p:grpSpPr>
          <p:sp>
            <p:nvSpPr>
              <p:cNvPr id="60" name="Flowchart: Process 59"/>
              <p:cNvSpPr/>
              <p:nvPr/>
            </p:nvSpPr>
            <p:spPr>
              <a:xfrm>
                <a:off x="5975986" y="3009900"/>
                <a:ext cx="1283256" cy="1388377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rgbClr val="1F497D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50757" y="3374916"/>
                <a:ext cx="1137230" cy="964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50758" y="3071750"/>
                <a:ext cx="1137230" cy="238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master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38232" y="4092067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38232" y="3851344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138232" y="3594964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975986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Spark Stream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296018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 err="1">
                    <a:solidFill>
                      <a:srgbClr val="1F497D"/>
                    </a:solidFill>
                    <a:latin typeface="Calibri"/>
                    <a:cs typeface="Calibri"/>
                  </a:rPr>
                  <a:t>GraphX</a:t>
                </a:r>
                <a:endParaRPr lang="en-US" sz="9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618431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MLIB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38463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Spark SQL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 bwMode="auto">
              <a:xfrm>
                <a:off x="6336859" y="3353355"/>
                <a:ext cx="55959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tx2"/>
                    </a:solidFill>
                    <a:latin typeface="Calibri" pitchFamily="-1" charset="0"/>
                  </a:rPr>
                  <a:t>worker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694737" y="5910684"/>
              <a:ext cx="5440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Calibri" pitchFamily="-1" charset="0"/>
                </a:rPr>
                <a:t>z/OS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8890" y="4744454"/>
              <a:ext cx="2273267" cy="372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48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2755" y="4744453"/>
              <a:ext cx="3053388" cy="3720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005341" y="4787989"/>
              <a:ext cx="75119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smtClean="0">
                  <a:latin typeface="Calibri" pitchFamily="-1" charset="0"/>
                </a:rPr>
                <a:t>Python 3</a:t>
              </a:r>
              <a:endParaRPr lang="en-US" sz="1200" dirty="0">
                <a:latin typeface="Calibri" pitchFamily="-1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35492" y="4882410"/>
              <a:ext cx="1940274" cy="237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ODL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408" y="4761798"/>
              <a:ext cx="314975" cy="314975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40503" y="4755847"/>
              <a:ext cx="333267" cy="333267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 bwMode="auto">
            <a:xfrm>
              <a:off x="4657846" y="4814257"/>
              <a:ext cx="49066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Calibri" pitchFamily="-1" charset="0"/>
                </a:rPr>
                <a:t>Java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Calibri" pitchFamily="-1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2756" y="3680082"/>
              <a:ext cx="1908495" cy="1066650"/>
              <a:chOff x="3991516" y="3229128"/>
              <a:chExt cx="1908495" cy="106665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991516" y="3486373"/>
                <a:ext cx="210186" cy="80745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conda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202274" y="3936029"/>
                <a:ext cx="848212" cy="1786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scipy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050430" y="3936030"/>
                <a:ext cx="848212" cy="1799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pandas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202573" y="3759324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scikit</a:t>
                </a:r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-learn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050729" y="3758023"/>
                <a:ext cx="848212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matplotlib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203450" y="4116703"/>
                <a:ext cx="848212" cy="17777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dask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051606" y="4116704"/>
                <a:ext cx="848212" cy="1790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numpy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03643" y="3580785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051799" y="3579484"/>
                <a:ext cx="848212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202573" y="3404688"/>
                <a:ext cx="84692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049439" y="3398838"/>
                <a:ext cx="847169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202326" y="3230429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. . .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050482" y="3229128"/>
                <a:ext cx="846126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. . .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2872983" y="3933259"/>
              <a:ext cx="209473" cy="8046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err="1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Jup</a:t>
              </a:r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 Client</a:t>
              </a:r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3668634" y="4027885"/>
              <a:ext cx="206808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Python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6531" y="3933259"/>
              <a:ext cx="317573" cy="8046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Kernel GW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3669815" y="3830518"/>
              <a:ext cx="204446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</a:t>
              </a:r>
              <a:r>
                <a:rPr lang="en-US" sz="1000" dirty="0" err="1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Toree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44367" y="5243342"/>
              <a:ext cx="2782543" cy="8897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cxnSp>
          <p:nvCxnSpPr>
            <p:cNvPr id="113" name="Connector: Elbow 112"/>
            <p:cNvCxnSpPr>
              <a:cxnSpLocks/>
              <a:stCxn id="111" idx="1"/>
              <a:endCxn id="19" idx="0"/>
            </p:cNvCxnSpPr>
            <p:nvPr/>
          </p:nvCxnSpPr>
          <p:spPr bwMode="auto">
            <a:xfrm rot="5400000" flipH="1" flipV="1">
              <a:off x="3218512" y="4542306"/>
              <a:ext cx="11051" cy="2132947"/>
            </a:xfrm>
            <a:prstGeom prst="bentConnector3">
              <a:avLst>
                <a:gd name="adj1" fmla="val 2168591"/>
              </a:avLst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triangle" w="sm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Arrow Connector 114"/>
            <p:cNvCxnSpPr>
              <a:cxnSpLocks/>
              <a:stCxn id="12" idx="2"/>
              <a:endCxn id="197" idx="1"/>
            </p:cNvCxnSpPr>
            <p:nvPr/>
          </p:nvCxnSpPr>
          <p:spPr bwMode="auto">
            <a:xfrm>
              <a:off x="3205629" y="5119460"/>
              <a:ext cx="4826" cy="486100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triangle" w="sm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Arrow Connector 116"/>
            <p:cNvCxnSpPr>
              <a:cxnSpLocks/>
            </p:cNvCxnSpPr>
            <p:nvPr/>
          </p:nvCxnSpPr>
          <p:spPr bwMode="auto">
            <a:xfrm>
              <a:off x="3706143" y="5379019"/>
              <a:ext cx="0" cy="232361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117"/>
            <p:cNvCxnSpPr/>
            <p:nvPr/>
          </p:nvCxnSpPr>
          <p:spPr bwMode="auto">
            <a:xfrm>
              <a:off x="2679678" y="5373199"/>
              <a:ext cx="0" cy="238711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" name="Flowchart: Magnetic Disk 110"/>
            <p:cNvSpPr/>
            <p:nvPr/>
          </p:nvSpPr>
          <p:spPr>
            <a:xfrm>
              <a:off x="1949865" y="5614304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5" name="Flowchart: Magnetic Disk 194"/>
            <p:cNvSpPr/>
            <p:nvPr/>
          </p:nvSpPr>
          <p:spPr>
            <a:xfrm>
              <a:off x="2496779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7" name="Flowchart: Magnetic Disk 196"/>
            <p:cNvSpPr/>
            <p:nvPr/>
          </p:nvSpPr>
          <p:spPr>
            <a:xfrm>
              <a:off x="3002756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8" name="Flowchart: Magnetic Disk 197"/>
            <p:cNvSpPr/>
            <p:nvPr/>
          </p:nvSpPr>
          <p:spPr>
            <a:xfrm>
              <a:off x="3513443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Sequential Access Storage 18"/>
            <p:cNvSpPr/>
            <p:nvPr/>
          </p:nvSpPr>
          <p:spPr>
            <a:xfrm>
              <a:off x="4061295" y="5603253"/>
              <a:ext cx="458432" cy="431438"/>
            </a:xfrm>
            <a:prstGeom prst="flowChartMagneticTape">
              <a:avLst/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3668634" y="4234693"/>
              <a:ext cx="206808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</a:t>
              </a:r>
              <a:r>
                <a:rPr lang="en-US" sz="1000" dirty="0" err="1" smtClean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PySpark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Left Brace 12"/>
            <p:cNvSpPr/>
            <p:nvPr/>
          </p:nvSpPr>
          <p:spPr bwMode="auto">
            <a:xfrm>
              <a:off x="3255828" y="4128244"/>
              <a:ext cx="82550" cy="609454"/>
            </a:xfrm>
            <a:prstGeom prst="leftBrace">
              <a:avLst>
                <a:gd name="adj1" fmla="val 66025"/>
                <a:gd name="adj2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 bwMode="auto">
          <a:xfrm>
            <a:off x="5292915" y="3712125"/>
            <a:ext cx="5654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kernels</a:t>
            </a:r>
            <a:endParaRPr lang="en-US" sz="1400" dirty="0">
              <a:latin typeface="Calibri" pitchFamily="-1" charset="0"/>
            </a:endParaRPr>
          </a:p>
        </p:txBody>
      </p:sp>
      <p:cxnSp>
        <p:nvCxnSpPr>
          <p:cNvPr id="22" name="Straight Arrow Connector 21"/>
          <p:cNvCxnSpPr>
            <a:stCxn id="239" idx="3"/>
            <a:endCxn id="102" idx="1"/>
          </p:cNvCxnSpPr>
          <p:nvPr/>
        </p:nvCxnSpPr>
        <p:spPr bwMode="auto">
          <a:xfrm>
            <a:off x="3470028" y="1091366"/>
            <a:ext cx="932544" cy="1791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sm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Elbow Connector 16"/>
          <p:cNvCxnSpPr>
            <a:stCxn id="101" idx="1"/>
            <a:endCxn id="76" idx="0"/>
          </p:cNvCxnSpPr>
          <p:nvPr/>
        </p:nvCxnSpPr>
        <p:spPr bwMode="auto">
          <a:xfrm rot="10800000" flipV="1">
            <a:off x="4512230" y="1815108"/>
            <a:ext cx="354491" cy="1922454"/>
          </a:xfrm>
          <a:prstGeom prst="bentConnector2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78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25136" y="488863"/>
            <a:ext cx="1409358" cy="1447969"/>
            <a:chOff x="3620672" y="114717"/>
            <a:chExt cx="1409358" cy="1447969"/>
          </a:xfrm>
        </p:grpSpPr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672" y="367110"/>
              <a:ext cx="721794" cy="721794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3181" y="499545"/>
              <a:ext cx="666849" cy="666849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 bwMode="auto">
            <a:xfrm>
              <a:off x="3951328" y="114717"/>
              <a:ext cx="82735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 pitchFamily="-1" charset="0"/>
                </a:rPr>
                <a:t>Data Scientist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6212" y="1092551"/>
              <a:ext cx="503409" cy="47013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79779" y="609127"/>
            <a:ext cx="2569957" cy="1639167"/>
            <a:chOff x="279779" y="609127"/>
            <a:chExt cx="2569957" cy="1639167"/>
          </a:xfrm>
        </p:grpSpPr>
        <p:grpSp>
          <p:nvGrpSpPr>
            <p:cNvPr id="131" name="Group 130"/>
            <p:cNvGrpSpPr/>
            <p:nvPr/>
          </p:nvGrpSpPr>
          <p:grpSpPr>
            <a:xfrm>
              <a:off x="498952" y="967005"/>
              <a:ext cx="1170219" cy="1094372"/>
              <a:chOff x="642036" y="1041086"/>
              <a:chExt cx="1170219" cy="109437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036" y="1041086"/>
                <a:ext cx="1170219" cy="1094372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294" y="1366042"/>
                <a:ext cx="428317" cy="428317"/>
              </a:xfrm>
              <a:prstGeom prst="rect">
                <a:avLst/>
              </a:prstGeom>
            </p:spPr>
          </p:pic>
        </p:grpSp>
        <p:sp>
          <p:nvSpPr>
            <p:cNvPr id="136" name="TextBox 135"/>
            <p:cNvSpPr txBox="1"/>
            <p:nvPr/>
          </p:nvSpPr>
          <p:spPr bwMode="auto">
            <a:xfrm>
              <a:off x="476866" y="609127"/>
              <a:ext cx="20383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latin typeface="Calibri" pitchFamily="-1" charset="0"/>
                </a:rPr>
                <a:t>Anaconda Cloud</a:t>
              </a:r>
            </a:p>
            <a:p>
              <a:pPr algn="ctr"/>
              <a:r>
                <a:rPr lang="en-US" sz="900" dirty="0">
                  <a:latin typeface="Calibri" pitchFamily="-1" charset="0"/>
                </a:rPr>
                <a:t>https://</a:t>
              </a:r>
              <a:r>
                <a:rPr lang="en-US" sz="900" dirty="0" err="1">
                  <a:latin typeface="Calibri" pitchFamily="-1" charset="0"/>
                </a:rPr>
                <a:t>anaconda.org</a:t>
              </a:r>
              <a:r>
                <a:rPr lang="en-US" sz="900" dirty="0">
                  <a:latin typeface="Calibri" pitchFamily="-1" charset="0"/>
                </a:rPr>
                <a:t>/</a:t>
              </a:r>
              <a:r>
                <a:rPr lang="en-US" sz="900" dirty="0" err="1">
                  <a:latin typeface="Calibri" pitchFamily="-1" charset="0"/>
                </a:rPr>
                <a:t>IzODA</a:t>
              </a:r>
              <a:r>
                <a:rPr lang="en-US" sz="900" dirty="0">
                  <a:latin typeface="Calibri" pitchFamily="-1" charset="0"/>
                </a:rPr>
                <a:t>/repo</a:t>
              </a:r>
            </a:p>
          </p:txBody>
        </p:sp>
        <p:cxnSp>
          <p:nvCxnSpPr>
            <p:cNvPr id="137" name="Connector: Elbow 136"/>
            <p:cNvCxnSpPr>
              <a:cxnSpLocks/>
            </p:cNvCxnSpPr>
            <p:nvPr/>
          </p:nvCxnSpPr>
          <p:spPr bwMode="auto">
            <a:xfrm flipV="1">
              <a:off x="279779" y="668740"/>
              <a:ext cx="2569957" cy="1579554"/>
            </a:xfrm>
            <a:prstGeom prst="bentConnector3">
              <a:avLst>
                <a:gd name="adj1" fmla="val 99760"/>
              </a:avLst>
            </a:prstGeom>
            <a:solidFill>
              <a:srgbClr val="CC99FF"/>
            </a:solidFill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9" name="Group 138"/>
            <p:cNvGrpSpPr/>
            <p:nvPr/>
          </p:nvGrpSpPr>
          <p:grpSpPr>
            <a:xfrm>
              <a:off x="1630785" y="1076086"/>
              <a:ext cx="889978" cy="974020"/>
              <a:chOff x="1955825" y="1297972"/>
              <a:chExt cx="889978" cy="974020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1821" y="1651300"/>
                <a:ext cx="431612" cy="431612"/>
              </a:xfrm>
              <a:prstGeom prst="rect">
                <a:avLst/>
              </a:prstGeom>
            </p:spPr>
          </p:pic>
          <p:sp>
            <p:nvSpPr>
              <p:cNvPr id="141" name="TextBox 140"/>
              <p:cNvSpPr txBox="1"/>
              <p:nvPr/>
            </p:nvSpPr>
            <p:spPr bwMode="auto">
              <a:xfrm>
                <a:off x="1955825" y="2041160"/>
                <a:ext cx="889977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900" smtClean="0">
                    <a:latin typeface="Calibri" pitchFamily="-1" charset="0"/>
                  </a:rPr>
                  <a:t>IzODA</a:t>
                </a:r>
                <a:r>
                  <a:rPr lang="en-US" sz="900" dirty="0" smtClean="0">
                    <a:latin typeface="Calibri" pitchFamily="-1" charset="0"/>
                  </a:rPr>
                  <a:t> </a:t>
                </a:r>
                <a:r>
                  <a:rPr lang="en-US" sz="900" dirty="0">
                    <a:latin typeface="Calibri" pitchFamily="-1" charset="0"/>
                  </a:rPr>
                  <a:t>channel</a:t>
                </a:r>
              </a:p>
            </p:txBody>
          </p: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5825" y="1297972"/>
                <a:ext cx="431612" cy="431612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4191" y="1300446"/>
                <a:ext cx="431612" cy="431612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6423821" y="765115"/>
            <a:ext cx="1883588" cy="1385740"/>
            <a:chOff x="6249356" y="3172471"/>
            <a:chExt cx="1883588" cy="1385740"/>
          </a:xfrm>
        </p:grpSpPr>
        <p:sp>
          <p:nvSpPr>
            <p:cNvPr id="93" name="Rectangle 92"/>
            <p:cNvSpPr/>
            <p:nvPr/>
          </p:nvSpPr>
          <p:spPr>
            <a:xfrm>
              <a:off x="6249356" y="3172471"/>
              <a:ext cx="1883588" cy="13857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56721" y="3620204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56721" y="4006721"/>
              <a:ext cx="605463" cy="2231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92573" y="3239707"/>
              <a:ext cx="1540539" cy="31326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JupyterHub</a:t>
              </a:r>
              <a:endParaRPr lang="en-US" sz="1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6419012" y="4296601"/>
              <a:ext cx="143508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-1" charset="0"/>
                </a:rPr>
                <a:t>Linux on X/86</a:t>
              </a:r>
              <a:endParaRPr lang="en-US" sz="1100" dirty="0">
                <a:latin typeface="Calibri" pitchFamily="-1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04956" y="2503552"/>
            <a:ext cx="5089265" cy="3585975"/>
            <a:chOff x="508045" y="2699249"/>
            <a:chExt cx="5089265" cy="3585975"/>
          </a:xfrm>
        </p:grpSpPr>
        <p:sp>
          <p:nvSpPr>
            <p:cNvPr id="9" name="Rectangle 8"/>
            <p:cNvSpPr/>
            <p:nvPr/>
          </p:nvSpPr>
          <p:spPr>
            <a:xfrm>
              <a:off x="508045" y="2699249"/>
              <a:ext cx="5089265" cy="3585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180817" y="2800286"/>
              <a:ext cx="1284095" cy="1944064"/>
              <a:chOff x="5975986" y="2454213"/>
              <a:chExt cx="1284095" cy="1944064"/>
            </a:xfrm>
          </p:grpSpPr>
          <p:sp>
            <p:nvSpPr>
              <p:cNvPr id="60" name="Flowchart: Process 59"/>
              <p:cNvSpPr/>
              <p:nvPr/>
            </p:nvSpPr>
            <p:spPr>
              <a:xfrm>
                <a:off x="5975986" y="3009900"/>
                <a:ext cx="1283256" cy="1388377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rgbClr val="1F497D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50757" y="3374916"/>
                <a:ext cx="1137230" cy="964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50758" y="3071750"/>
                <a:ext cx="1137230" cy="238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master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38232" y="4092067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38232" y="3851344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138232" y="3594964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975986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Spark Stream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296018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 err="1">
                    <a:solidFill>
                      <a:srgbClr val="1F497D"/>
                    </a:solidFill>
                    <a:latin typeface="Calibri"/>
                    <a:cs typeface="Calibri"/>
                  </a:rPr>
                  <a:t>GraphX</a:t>
                </a:r>
                <a:endParaRPr lang="en-US" sz="9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618431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MLIB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38463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Spark SQL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 bwMode="auto">
              <a:xfrm>
                <a:off x="6336859" y="3353355"/>
                <a:ext cx="55959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tx2"/>
                    </a:solidFill>
                    <a:latin typeface="Calibri" pitchFamily="-1" charset="0"/>
                  </a:rPr>
                  <a:t>worker</a:t>
                </a:r>
              </a:p>
            </p:txBody>
          </p:sp>
        </p:grp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0363" y="2923680"/>
              <a:ext cx="380631" cy="38063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694737" y="5910684"/>
              <a:ext cx="5440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Calibri" pitchFamily="-1" charset="0"/>
                </a:rPr>
                <a:t>z/OS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8890" y="4744454"/>
              <a:ext cx="2273267" cy="372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48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2755" y="4744453"/>
              <a:ext cx="3053388" cy="3720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005341" y="4787989"/>
              <a:ext cx="75119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smtClean="0">
                  <a:latin typeface="Calibri" pitchFamily="-1" charset="0"/>
                </a:rPr>
                <a:t>Python 3</a:t>
              </a:r>
              <a:endParaRPr lang="en-US" sz="1200" dirty="0">
                <a:latin typeface="Calibri" pitchFamily="-1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35492" y="4882410"/>
              <a:ext cx="1940274" cy="237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ODL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0408" y="4761798"/>
              <a:ext cx="314975" cy="314975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40503" y="4755847"/>
              <a:ext cx="333267" cy="333267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 bwMode="auto">
            <a:xfrm>
              <a:off x="4657846" y="4814257"/>
              <a:ext cx="49066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Calibri" pitchFamily="-1" charset="0"/>
                </a:rPr>
                <a:t>Java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Calibri" pitchFamily="-1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 bwMode="auto">
            <a:xfrm>
              <a:off x="1206720" y="3255610"/>
              <a:ext cx="102877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 pitchFamily="-1" charset="0"/>
                </a:rPr>
                <a:t>root environment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2756" y="3680082"/>
              <a:ext cx="1908495" cy="1066650"/>
              <a:chOff x="3991516" y="3229128"/>
              <a:chExt cx="1908495" cy="106665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991516" y="3486373"/>
                <a:ext cx="210186" cy="80745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conda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202274" y="3936029"/>
                <a:ext cx="848212" cy="1786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scipy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050430" y="3936030"/>
                <a:ext cx="848212" cy="1799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pandas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202573" y="3759324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scikit</a:t>
                </a:r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-learn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050729" y="3758023"/>
                <a:ext cx="848212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matplotlib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203450" y="4116703"/>
                <a:ext cx="848212" cy="17777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dask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051606" y="4116704"/>
                <a:ext cx="848212" cy="1790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numpy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03643" y="3580785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051799" y="3579484"/>
                <a:ext cx="848212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202573" y="3404688"/>
                <a:ext cx="84692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049439" y="3398838"/>
                <a:ext cx="847169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202326" y="3230429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. . .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050482" y="3229128"/>
                <a:ext cx="846126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. . .</a:t>
                </a:r>
              </a:p>
            </p:txBody>
          </p:sp>
        </p:grpSp>
        <p:sp>
          <p:nvSpPr>
            <p:cNvPr id="79" name="Right Brace 78"/>
            <p:cNvSpPr/>
            <p:nvPr/>
          </p:nvSpPr>
          <p:spPr bwMode="auto">
            <a:xfrm rot="16200000">
              <a:off x="1620315" y="2723079"/>
              <a:ext cx="195636" cy="1666381"/>
            </a:xfrm>
            <a:prstGeom prst="rightBrace">
              <a:avLst>
                <a:gd name="adj1" fmla="val 71118"/>
                <a:gd name="adj2" fmla="val 498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72983" y="3933259"/>
              <a:ext cx="209473" cy="8046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err="1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Jup</a:t>
              </a:r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 Client</a:t>
              </a:r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3668634" y="4027885"/>
              <a:ext cx="206808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Python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6531" y="3933259"/>
              <a:ext cx="317573" cy="8046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Kernel GW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3669815" y="3830518"/>
              <a:ext cx="204446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</a:t>
              </a:r>
              <a:r>
                <a:rPr lang="en-US" sz="1000" dirty="0" err="1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Toree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44367" y="5243342"/>
              <a:ext cx="2782543" cy="8897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cxnSp>
          <p:nvCxnSpPr>
            <p:cNvPr id="113" name="Connector: Elbow 112"/>
            <p:cNvCxnSpPr>
              <a:cxnSpLocks/>
              <a:stCxn id="111" idx="1"/>
              <a:endCxn id="19" idx="0"/>
            </p:cNvCxnSpPr>
            <p:nvPr/>
          </p:nvCxnSpPr>
          <p:spPr bwMode="auto">
            <a:xfrm rot="5400000" flipH="1" flipV="1">
              <a:off x="3218512" y="4542306"/>
              <a:ext cx="11051" cy="2132947"/>
            </a:xfrm>
            <a:prstGeom prst="bentConnector3">
              <a:avLst>
                <a:gd name="adj1" fmla="val 2168591"/>
              </a:avLst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triangle" w="sm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Arrow Connector 114"/>
            <p:cNvCxnSpPr>
              <a:cxnSpLocks/>
              <a:stCxn id="12" idx="2"/>
              <a:endCxn id="197" idx="1"/>
            </p:cNvCxnSpPr>
            <p:nvPr/>
          </p:nvCxnSpPr>
          <p:spPr bwMode="auto">
            <a:xfrm>
              <a:off x="3205629" y="5119460"/>
              <a:ext cx="4826" cy="486100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triangle" w="sm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Arrow Connector 116"/>
            <p:cNvCxnSpPr>
              <a:cxnSpLocks/>
            </p:cNvCxnSpPr>
            <p:nvPr/>
          </p:nvCxnSpPr>
          <p:spPr bwMode="auto">
            <a:xfrm>
              <a:off x="3706143" y="5379019"/>
              <a:ext cx="0" cy="232361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117"/>
            <p:cNvCxnSpPr/>
            <p:nvPr/>
          </p:nvCxnSpPr>
          <p:spPr bwMode="auto">
            <a:xfrm>
              <a:off x="2679678" y="5373199"/>
              <a:ext cx="0" cy="238711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" name="Flowchart: Magnetic Disk 110"/>
            <p:cNvSpPr/>
            <p:nvPr/>
          </p:nvSpPr>
          <p:spPr>
            <a:xfrm>
              <a:off x="1949865" y="5614304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5" name="Flowchart: Magnetic Disk 194"/>
            <p:cNvSpPr/>
            <p:nvPr/>
          </p:nvSpPr>
          <p:spPr>
            <a:xfrm>
              <a:off x="2496779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7" name="Flowchart: Magnetic Disk 196"/>
            <p:cNvSpPr/>
            <p:nvPr/>
          </p:nvSpPr>
          <p:spPr>
            <a:xfrm>
              <a:off x="3002756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8" name="Flowchart: Magnetic Disk 197"/>
            <p:cNvSpPr/>
            <p:nvPr/>
          </p:nvSpPr>
          <p:spPr>
            <a:xfrm>
              <a:off x="3513443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Sequential Access Storage 18"/>
            <p:cNvSpPr/>
            <p:nvPr/>
          </p:nvSpPr>
          <p:spPr>
            <a:xfrm>
              <a:off x="4061295" y="5603253"/>
              <a:ext cx="458432" cy="431438"/>
            </a:xfrm>
            <a:prstGeom prst="flowChartMagneticTape">
              <a:avLst/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3668634" y="4234693"/>
              <a:ext cx="206808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</a:t>
              </a:r>
              <a:r>
                <a:rPr lang="en-US" sz="1000" dirty="0" err="1" smtClean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PySpark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Left Brace 12"/>
            <p:cNvSpPr/>
            <p:nvPr/>
          </p:nvSpPr>
          <p:spPr bwMode="auto">
            <a:xfrm>
              <a:off x="3255828" y="4128244"/>
              <a:ext cx="82550" cy="609454"/>
            </a:xfrm>
            <a:prstGeom prst="leftBrace">
              <a:avLst>
                <a:gd name="adj1" fmla="val 66025"/>
                <a:gd name="adj2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 bwMode="auto">
          <a:xfrm>
            <a:off x="5292915" y="3712125"/>
            <a:ext cx="5654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kernels</a:t>
            </a:r>
            <a:endParaRPr lang="en-US" sz="1400" dirty="0">
              <a:latin typeface="Calibri" pitchFamily="-1" charset="0"/>
            </a:endParaRPr>
          </a:p>
        </p:txBody>
      </p:sp>
      <p:cxnSp>
        <p:nvCxnSpPr>
          <p:cNvPr id="15" name="Elbow Connector 14"/>
          <p:cNvCxnSpPr>
            <a:stCxn id="141" idx="2"/>
          </p:cNvCxnSpPr>
          <p:nvPr/>
        </p:nvCxnSpPr>
        <p:spPr bwMode="auto">
          <a:xfrm rot="16200000" flipH="1">
            <a:off x="1192130" y="2933750"/>
            <a:ext cx="2141180" cy="373892"/>
          </a:xfrm>
          <a:prstGeom prst="bentConnector3">
            <a:avLst>
              <a:gd name="adj1" fmla="val 100003"/>
            </a:avLst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9" idx="3"/>
            <a:endCxn id="102" idx="1"/>
          </p:cNvCxnSpPr>
          <p:nvPr/>
        </p:nvCxnSpPr>
        <p:spPr bwMode="auto">
          <a:xfrm flipV="1">
            <a:off x="5634494" y="988982"/>
            <a:ext cx="932544" cy="218134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sm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101" idx="1"/>
            <a:endCxn id="76" idx="0"/>
          </p:cNvCxnSpPr>
          <p:nvPr/>
        </p:nvCxnSpPr>
        <p:spPr bwMode="auto">
          <a:xfrm rot="10800000" flipV="1">
            <a:off x="4512230" y="1710932"/>
            <a:ext cx="2518957" cy="2026629"/>
          </a:xfrm>
          <a:prstGeom prst="curvedConnector2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32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243068" y="1984035"/>
            <a:ext cx="8613505" cy="41389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838" y="2132193"/>
            <a:ext cx="8252749" cy="33455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132" name="TextBox 131"/>
          <p:cNvSpPr txBox="1"/>
          <p:nvPr/>
        </p:nvSpPr>
        <p:spPr bwMode="auto">
          <a:xfrm>
            <a:off x="231778" y="5694362"/>
            <a:ext cx="7033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latin typeface="Calibri" pitchFamily="-1" charset="0"/>
              </a:rPr>
              <a:t>z/OS</a:t>
            </a:r>
            <a:endParaRPr lang="en-US" sz="1400" dirty="0">
              <a:latin typeface="Calibri" pitchFamily="-1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1630" y="2901534"/>
            <a:ext cx="7863838" cy="2472967"/>
          </a:xfrm>
          <a:prstGeom prst="rect">
            <a:avLst/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53557" y="3105744"/>
            <a:ext cx="1094812" cy="625147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Apache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Spark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171194" y="3105744"/>
            <a:ext cx="1105529" cy="625147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Anaconda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136176" y="3274522"/>
            <a:ext cx="27234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latin typeface="Calibri" pitchFamily="-1" charset="0"/>
              </a:rPr>
              <a:t>IBM Open Data Analytics for z/OS</a:t>
            </a:r>
            <a:endParaRPr lang="en-US" sz="1400" dirty="0">
              <a:latin typeface="Calibri" pitchFamily="-1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199624" y="2342202"/>
            <a:ext cx="781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latin typeface="Calibri" pitchFamily="-1" charset="0"/>
              </a:rPr>
              <a:t>USS</a:t>
            </a:r>
            <a:endParaRPr lang="en-US" sz="1400" dirty="0">
              <a:latin typeface="Calibri" pitchFamily="-1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5422" y="2247188"/>
            <a:ext cx="1030147" cy="469184"/>
          </a:xfrm>
          <a:prstGeom prst="round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Calibri"/>
                <a:cs typeface="Calibri"/>
              </a:rPr>
              <a:t>spark_submit</a:t>
            </a:r>
            <a:endParaRPr lang="en-US" sz="11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(Joe)</a:t>
            </a:r>
            <a:endParaRPr lang="en-US"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345361" y="2276282"/>
            <a:ext cx="1030147" cy="469184"/>
          </a:xfrm>
          <a:prstGeom prst="round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python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(Jessie)</a:t>
            </a:r>
            <a:endParaRPr lang="en-US"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769239" y="4184134"/>
            <a:ext cx="1504303" cy="981165"/>
            <a:chOff x="1256612" y="5584651"/>
            <a:chExt cx="1504303" cy="981165"/>
          </a:xfrm>
        </p:grpSpPr>
        <p:sp>
          <p:nvSpPr>
            <p:cNvPr id="183" name="Rectangle 182"/>
            <p:cNvSpPr/>
            <p:nvPr/>
          </p:nvSpPr>
          <p:spPr>
            <a:xfrm>
              <a:off x="1256612" y="5584651"/>
              <a:ext cx="1417769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59718" y="5651416"/>
              <a:ext cx="1401197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16106" y="5783273"/>
              <a:ext cx="13344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Executors</a:t>
              </a: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Userid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=Joe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JOBNAME=</a:t>
              </a:r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odasx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*</a:t>
              </a:r>
              <a:endParaRPr lang="en-US" sz="1200" dirty="0">
                <a:solidFill>
                  <a:schemeClr val="bg1"/>
                </a:solidFill>
                <a:latin typeface="Calibri" pitchFamily="-1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262412" y="5600934"/>
            <a:ext cx="2826344" cy="3240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/>
                <a:cs typeface="Calibri"/>
              </a:rPr>
              <a:t>Service class IZODAM</a:t>
            </a:r>
            <a:endParaRPr lang="en-US" sz="1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58617" y="495042"/>
            <a:ext cx="1439994" cy="1240355"/>
            <a:chOff x="4921220" y="5666274"/>
            <a:chExt cx="1439994" cy="1240355"/>
          </a:xfrm>
        </p:grpSpPr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587" y="5666274"/>
              <a:ext cx="768627" cy="768627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220" y="5845726"/>
              <a:ext cx="589175" cy="589175"/>
            </a:xfrm>
            <a:prstGeom prst="rect">
              <a:avLst/>
            </a:prstGeom>
          </p:spPr>
        </p:pic>
        <p:sp>
          <p:nvSpPr>
            <p:cNvPr id="211" name="TextBox 210"/>
            <p:cNvSpPr txBox="1"/>
            <p:nvPr/>
          </p:nvSpPr>
          <p:spPr bwMode="auto">
            <a:xfrm>
              <a:off x="5577305" y="6398798"/>
              <a:ext cx="779658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(Joe)</a:t>
              </a:r>
              <a:endParaRPr lang="en-US" sz="900" dirty="0">
                <a:latin typeface="Calibri" pitchFamily="-1" charset="0"/>
              </a:endParaRPr>
            </a:p>
          </p:txBody>
        </p:sp>
      </p:grpSp>
      <p:pic>
        <p:nvPicPr>
          <p:cNvPr id="157" name="Picture 1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00" y="537129"/>
            <a:ext cx="708781" cy="708781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 bwMode="auto">
          <a:xfrm>
            <a:off x="2027354" y="1245910"/>
            <a:ext cx="8848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Data</a:t>
            </a:r>
          </a:p>
          <a:p>
            <a:pPr algn="ctr"/>
            <a:r>
              <a:rPr lang="en-US" sz="900" dirty="0" smtClean="0">
                <a:latin typeface="Calibri" pitchFamily="-1" charset="0"/>
              </a:rPr>
              <a:t>Scientist</a:t>
            </a:r>
          </a:p>
          <a:p>
            <a:pPr algn="ctr"/>
            <a:r>
              <a:rPr lang="en-US" sz="900" dirty="0" smtClean="0">
                <a:latin typeface="Calibri" pitchFamily="-1" charset="0"/>
              </a:rPr>
              <a:t>(Lili)</a:t>
            </a:r>
            <a:endParaRPr lang="en-US" sz="900" dirty="0">
              <a:latin typeface="Calibri" pitchFamily="-1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110393" y="505492"/>
            <a:ext cx="780599" cy="1012021"/>
            <a:chOff x="3381127" y="43875"/>
            <a:chExt cx="780599" cy="1012021"/>
          </a:xfrm>
        </p:grpSpPr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27" y="43875"/>
              <a:ext cx="780599" cy="1012021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3516074" y="231487"/>
              <a:ext cx="527882" cy="3466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017" y="190419"/>
              <a:ext cx="480707" cy="480707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7417412" y="559748"/>
            <a:ext cx="1439161" cy="1165053"/>
            <a:chOff x="8634224" y="5837749"/>
            <a:chExt cx="1439161" cy="1165053"/>
          </a:xfrm>
        </p:grpSpPr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968" y="5837749"/>
              <a:ext cx="692870" cy="692870"/>
            </a:xfrm>
            <a:prstGeom prst="rect">
              <a:avLst/>
            </a:prstGeom>
          </p:spPr>
        </p:pic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210" y="6018515"/>
              <a:ext cx="589175" cy="589175"/>
            </a:xfrm>
            <a:prstGeom prst="rect">
              <a:avLst/>
            </a:prstGeom>
          </p:spPr>
        </p:pic>
        <p:sp>
          <p:nvSpPr>
            <p:cNvPr id="221" name="TextBox 220"/>
            <p:cNvSpPr txBox="1"/>
            <p:nvPr/>
          </p:nvSpPr>
          <p:spPr bwMode="auto">
            <a:xfrm>
              <a:off x="8634224" y="6494971"/>
              <a:ext cx="884875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  <a:endParaRPr lang="en-US" sz="900" dirty="0">
                <a:latin typeface="Calibri" pitchFamily="-1" charset="0"/>
              </a:endParaRP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(Jessie)</a:t>
              </a:r>
              <a:endParaRPr lang="en-US" sz="900" dirty="0">
                <a:latin typeface="Calibri" pitchFamily="-1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757086" y="474943"/>
            <a:ext cx="1572533" cy="1272191"/>
            <a:chOff x="5518656" y="115021"/>
            <a:chExt cx="1572533" cy="1272191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92244" y="124652"/>
              <a:ext cx="798945" cy="798945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 bwMode="auto">
            <a:xfrm>
              <a:off x="6351534" y="879381"/>
              <a:ext cx="708623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(David)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518656" y="115021"/>
              <a:ext cx="780599" cy="1012021"/>
              <a:chOff x="3381127" y="43875"/>
              <a:chExt cx="780599" cy="1012021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1127" y="43875"/>
                <a:ext cx="780599" cy="1012021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>
                <a:off x="3516074" y="231487"/>
                <a:ext cx="527882" cy="3466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017" y="190419"/>
                <a:ext cx="480707" cy="480707"/>
              </a:xfrm>
              <a:prstGeom prst="rect">
                <a:avLst/>
              </a:prstGeom>
            </p:spPr>
          </p:pic>
        </p:grpSp>
      </p:grpSp>
      <p:grpSp>
        <p:nvGrpSpPr>
          <p:cNvPr id="271" name="Group 270"/>
          <p:cNvGrpSpPr/>
          <p:nvPr/>
        </p:nvGrpSpPr>
        <p:grpSpPr>
          <a:xfrm>
            <a:off x="2430601" y="4184134"/>
            <a:ext cx="1504303" cy="981165"/>
            <a:chOff x="1256612" y="5584651"/>
            <a:chExt cx="1504303" cy="981165"/>
          </a:xfrm>
        </p:grpSpPr>
        <p:sp>
          <p:nvSpPr>
            <p:cNvPr id="272" name="Rectangle 271"/>
            <p:cNvSpPr/>
            <p:nvPr/>
          </p:nvSpPr>
          <p:spPr>
            <a:xfrm>
              <a:off x="1256612" y="5584651"/>
              <a:ext cx="1417769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359718" y="5651416"/>
              <a:ext cx="1401197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74" name="TextBox 273"/>
            <p:cNvSpPr txBox="1"/>
            <p:nvPr/>
          </p:nvSpPr>
          <p:spPr bwMode="auto">
            <a:xfrm>
              <a:off x="1416106" y="5783273"/>
              <a:ext cx="13344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Executors</a:t>
              </a: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Userid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=Lili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JOBNAME=</a:t>
              </a:r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odasx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*</a:t>
              </a:r>
              <a:endParaRPr lang="en-US" sz="1200" dirty="0">
                <a:solidFill>
                  <a:schemeClr val="bg1"/>
                </a:solidFill>
                <a:latin typeface="Calibri" pitchFamily="-1" charset="0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5126230" y="4115562"/>
            <a:ext cx="1504303" cy="981165"/>
            <a:chOff x="1256612" y="5584651"/>
            <a:chExt cx="1504303" cy="981165"/>
          </a:xfrm>
        </p:grpSpPr>
        <p:sp>
          <p:nvSpPr>
            <p:cNvPr id="276" name="Rectangle 275"/>
            <p:cNvSpPr/>
            <p:nvPr/>
          </p:nvSpPr>
          <p:spPr>
            <a:xfrm>
              <a:off x="1256612" y="5584651"/>
              <a:ext cx="1417769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359718" y="5651416"/>
              <a:ext cx="1401197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78" name="TextBox 277"/>
            <p:cNvSpPr txBox="1"/>
            <p:nvPr/>
          </p:nvSpPr>
          <p:spPr bwMode="auto">
            <a:xfrm>
              <a:off x="1416106" y="5783273"/>
              <a:ext cx="13344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Executors</a:t>
              </a: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Userid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=Lili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JOBNAME=</a:t>
              </a:r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odaax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*</a:t>
              </a:r>
              <a:endParaRPr lang="en-US" sz="1200" dirty="0">
                <a:solidFill>
                  <a:schemeClr val="bg1"/>
                </a:solidFill>
                <a:latin typeface="Calibri" pitchFamily="-1" charset="0"/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6797984" y="4108398"/>
            <a:ext cx="1504303" cy="981165"/>
            <a:chOff x="1256612" y="5584651"/>
            <a:chExt cx="1504303" cy="981165"/>
          </a:xfrm>
        </p:grpSpPr>
        <p:sp>
          <p:nvSpPr>
            <p:cNvPr id="280" name="Rectangle 279"/>
            <p:cNvSpPr/>
            <p:nvPr/>
          </p:nvSpPr>
          <p:spPr>
            <a:xfrm>
              <a:off x="1256612" y="5584651"/>
              <a:ext cx="1417769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359718" y="5651416"/>
              <a:ext cx="1401197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82" name="TextBox 281"/>
            <p:cNvSpPr txBox="1"/>
            <p:nvPr/>
          </p:nvSpPr>
          <p:spPr bwMode="auto">
            <a:xfrm>
              <a:off x="1416106" y="5783273"/>
              <a:ext cx="13344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Executors</a:t>
              </a: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Userid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=Lili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JOBNAME=</a:t>
              </a:r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odaax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*</a:t>
              </a:r>
              <a:endParaRPr lang="en-US" sz="1200" dirty="0">
                <a:solidFill>
                  <a:schemeClr val="bg1"/>
                </a:solidFill>
                <a:latin typeface="Calibri" pitchFamily="-1" charset="0"/>
              </a:endParaRPr>
            </a:p>
          </p:txBody>
        </p:sp>
      </p:grpSp>
      <p:cxnSp>
        <p:nvCxnSpPr>
          <p:cNvPr id="288" name="Elbow Connector 287"/>
          <p:cNvCxnSpPr>
            <a:stCxn id="230" idx="2"/>
            <a:endCxn id="120" idx="0"/>
          </p:cNvCxnSpPr>
          <p:nvPr/>
        </p:nvCxnSpPr>
        <p:spPr bwMode="auto">
          <a:xfrm rot="16200000" flipH="1">
            <a:off x="5626282" y="2008067"/>
            <a:ext cx="1618780" cy="576573"/>
          </a:xfrm>
          <a:prstGeom prst="bentConnector3">
            <a:avLst>
              <a:gd name="adj1" fmla="val 62155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Elbow Connector 292"/>
          <p:cNvCxnSpPr>
            <a:stCxn id="219" idx="2"/>
            <a:endCxn id="155" idx="0"/>
          </p:cNvCxnSpPr>
          <p:nvPr/>
        </p:nvCxnSpPr>
        <p:spPr bwMode="auto">
          <a:xfrm rot="5400000">
            <a:off x="7737915" y="1452210"/>
            <a:ext cx="946593" cy="701551"/>
          </a:xfrm>
          <a:prstGeom prst="bentConnector3">
            <a:avLst>
              <a:gd name="adj1" fmla="val 58559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Elbow Connector 295"/>
          <p:cNvCxnSpPr>
            <a:stCxn id="155" idx="2"/>
            <a:endCxn id="120" idx="3"/>
          </p:cNvCxnSpPr>
          <p:nvPr/>
        </p:nvCxnSpPr>
        <p:spPr bwMode="auto">
          <a:xfrm rot="5400000">
            <a:off x="7232153" y="2790036"/>
            <a:ext cx="672852" cy="583712"/>
          </a:xfrm>
          <a:prstGeom prst="bentConnector2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Elbow Connector 297"/>
          <p:cNvCxnSpPr>
            <a:stCxn id="164" idx="2"/>
            <a:endCxn id="56" idx="0"/>
          </p:cNvCxnSpPr>
          <p:nvPr/>
        </p:nvCxnSpPr>
        <p:spPr bwMode="auto">
          <a:xfrm rot="5400000">
            <a:off x="2106713" y="1711763"/>
            <a:ext cx="1588231" cy="1199730"/>
          </a:xfrm>
          <a:prstGeom prst="bentConnector3">
            <a:avLst>
              <a:gd name="adj1" fmla="val 62389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1" name="Elbow Connector 300"/>
          <p:cNvCxnSpPr>
            <a:stCxn id="210" idx="2"/>
            <a:endCxn id="16" idx="0"/>
          </p:cNvCxnSpPr>
          <p:nvPr/>
        </p:nvCxnSpPr>
        <p:spPr bwMode="auto">
          <a:xfrm rot="16200000" flipH="1">
            <a:off x="385091" y="1531782"/>
            <a:ext cx="983519" cy="447291"/>
          </a:xfrm>
          <a:prstGeom prst="bentConnector3">
            <a:avLst>
              <a:gd name="adj1" fmla="val 59415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4" name="Elbow Connector 303"/>
          <p:cNvCxnSpPr>
            <a:stCxn id="16" idx="2"/>
            <a:endCxn id="56" idx="1"/>
          </p:cNvCxnSpPr>
          <p:nvPr/>
        </p:nvCxnSpPr>
        <p:spPr bwMode="auto">
          <a:xfrm rot="16200000" flipH="1">
            <a:off x="1076053" y="2740814"/>
            <a:ext cx="701946" cy="653061"/>
          </a:xfrm>
          <a:prstGeom prst="bentConnector2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6" name="Straight Arrow Connector 305"/>
          <p:cNvCxnSpPr>
            <a:stCxn id="56" idx="2"/>
            <a:endCxn id="32" idx="0"/>
          </p:cNvCxnSpPr>
          <p:nvPr/>
        </p:nvCxnSpPr>
        <p:spPr bwMode="auto">
          <a:xfrm flipH="1">
            <a:off x="1572944" y="3730891"/>
            <a:ext cx="728019" cy="520008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Straight Arrow Connector 307"/>
          <p:cNvCxnSpPr>
            <a:stCxn id="56" idx="2"/>
            <a:endCxn id="273" idx="0"/>
          </p:cNvCxnSpPr>
          <p:nvPr/>
        </p:nvCxnSpPr>
        <p:spPr bwMode="auto">
          <a:xfrm>
            <a:off x="2300963" y="3730891"/>
            <a:ext cx="933343" cy="520008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" name="Straight Arrow Connector 309"/>
          <p:cNvCxnSpPr>
            <a:stCxn id="120" idx="2"/>
            <a:endCxn id="277" idx="0"/>
          </p:cNvCxnSpPr>
          <p:nvPr/>
        </p:nvCxnSpPr>
        <p:spPr bwMode="auto">
          <a:xfrm flipH="1">
            <a:off x="5929935" y="3730891"/>
            <a:ext cx="794024" cy="451436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Straight Arrow Connector 311"/>
          <p:cNvCxnSpPr>
            <a:stCxn id="120" idx="2"/>
            <a:endCxn id="281" idx="0"/>
          </p:cNvCxnSpPr>
          <p:nvPr/>
        </p:nvCxnSpPr>
        <p:spPr bwMode="auto">
          <a:xfrm>
            <a:off x="6723959" y="3730891"/>
            <a:ext cx="877730" cy="444272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3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7"/>
          <p:cNvSpPr txBox="1">
            <a:spLocks/>
          </p:cNvSpPr>
          <p:nvPr/>
        </p:nvSpPr>
        <p:spPr>
          <a:xfrm>
            <a:off x="81765" y="657385"/>
            <a:ext cx="3354270" cy="3526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  <a:defRPr>
                <a:uFill>
                  <a:solidFill>
                    <a:srgbClr val="7889FB"/>
                  </a:solidFill>
                </a:uFill>
              </a:defRPr>
            </a:pPr>
            <a:r>
              <a:rPr lang="en-US" sz="1800" kern="1200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7889FB"/>
                  </a:solidFill>
                </a:uFill>
                <a:latin typeface="Calibri" charset="0"/>
                <a:ea typeface="Calibri" charset="0"/>
                <a:cs typeface="Calibri" charset="0"/>
              </a:rPr>
              <a:t>IzODA</a:t>
            </a:r>
            <a:r>
              <a:rPr lang="en-US" sz="1800" kern="1200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7889FB"/>
                  </a:solidFill>
                </a:uFill>
                <a:latin typeface="Calibri" charset="0"/>
                <a:ea typeface="Calibri" charset="0"/>
                <a:cs typeface="Calibri" charset="0"/>
              </a:rPr>
              <a:t> and Machine Learning </a:t>
            </a:r>
            <a:endParaRPr lang="en-US" sz="3200" kern="1200" dirty="0">
              <a:solidFill>
                <a:schemeClr val="accent1">
                  <a:lumMod val="75000"/>
                </a:schemeClr>
              </a:solidFill>
              <a:uFill>
                <a:solidFill>
                  <a:srgbClr val="7889FB"/>
                </a:solidFill>
              </a:u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ounded Rectangle 4"/>
          <p:cNvSpPr>
            <a:spLocks noChangeAspect="1" noChangeArrowheads="1"/>
          </p:cNvSpPr>
          <p:nvPr/>
        </p:nvSpPr>
        <p:spPr bwMode="auto">
          <a:xfrm>
            <a:off x="888097" y="2923439"/>
            <a:ext cx="2165350" cy="223202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9050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2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6" name="Rounded Rectangle 5"/>
          <p:cNvSpPr>
            <a:spLocks noChangeAspect="1" noChangeArrowheads="1"/>
          </p:cNvSpPr>
          <p:nvPr/>
        </p:nvSpPr>
        <p:spPr bwMode="auto">
          <a:xfrm>
            <a:off x="3194735" y="1662964"/>
            <a:ext cx="3617912" cy="3440113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9050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7" name="Flowchart: Magnetic Disk 4"/>
          <p:cNvSpPr/>
          <p:nvPr/>
        </p:nvSpPr>
        <p:spPr>
          <a:xfrm>
            <a:off x="4285347" y="5473511"/>
            <a:ext cx="280988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cxnSp>
        <p:nvCxnSpPr>
          <p:cNvPr id="8" name="Connector: Elbow 112"/>
          <p:cNvCxnSpPr>
            <a:cxnSpLocks noChangeAspect="1"/>
            <a:stCxn id="7" idx="1"/>
          </p:cNvCxnSpPr>
          <p:nvPr/>
        </p:nvCxnSpPr>
        <p:spPr bwMode="auto">
          <a:xfrm rot="5400000" flipH="1" flipV="1">
            <a:off x="5129898" y="4763898"/>
            <a:ext cx="6350" cy="1412875"/>
          </a:xfrm>
          <a:prstGeom prst="bentConnector3">
            <a:avLst>
              <a:gd name="adj1" fmla="val 2714662"/>
            </a:avLst>
          </a:prstGeom>
          <a:noFill/>
          <a:ln w="12700" algn="ctr">
            <a:solidFill>
              <a:srgbClr val="1F497D"/>
            </a:solidFill>
            <a:round/>
            <a:headEnd type="triangle" w="sm" len="med"/>
            <a:tailEnd type="triangle" w="sm" len="med"/>
          </a:ln>
        </p:spPr>
      </p:cxnSp>
      <p:sp>
        <p:nvSpPr>
          <p:cNvPr id="9" name="TextBox 8"/>
          <p:cNvSpPr txBox="1"/>
          <p:nvPr/>
        </p:nvSpPr>
        <p:spPr bwMode="auto">
          <a:xfrm>
            <a:off x="5734735" y="5776724"/>
            <a:ext cx="170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Remote Data Sources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 bwMode="auto">
          <a:xfrm>
            <a:off x="360421" y="1812189"/>
            <a:ext cx="573087" cy="574675"/>
            <a:chOff x="642036" y="1041086"/>
            <a:chExt cx="1170219" cy="1094372"/>
          </a:xfrm>
        </p:grpSpPr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036" y="1041086"/>
              <a:ext cx="1170219" cy="1094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1294" y="1366042"/>
              <a:ext cx="428317" cy="428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>
            <a:spLocks noChangeAspect="1" noChangeArrowheads="1"/>
          </p:cNvSpPr>
          <p:nvPr/>
        </p:nvSpPr>
        <p:spPr bwMode="auto">
          <a:xfrm>
            <a:off x="261996" y="1367689"/>
            <a:ext cx="1900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Anaconda Cloud</a:t>
            </a:r>
          </a:p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https://</a:t>
            </a:r>
            <a:r>
              <a:rPr lang="en-US" sz="900" kern="1200" dirty="0" err="1" smtClean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anaconda.org</a:t>
            </a:r>
            <a:r>
              <a:rPr lang="en-US" sz="900" kern="1200" dirty="0" smtClean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/</a:t>
            </a:r>
            <a:r>
              <a:rPr lang="en-US" sz="900" kern="1200" dirty="0" err="1" smtClean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IzODA</a:t>
            </a:r>
            <a:r>
              <a:rPr lang="en-US" sz="900" kern="1200" dirty="0" smtClean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/repo</a:t>
            </a:r>
            <a:endParaRPr lang="en-US" sz="900" kern="1200" dirty="0">
              <a:solidFill>
                <a:prstClr val="black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7460" y="4410927"/>
            <a:ext cx="3176587" cy="26193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13" name="TextBox 12"/>
          <p:cNvSpPr txBox="1">
            <a:spLocks noChangeAspect="1" noChangeArrowheads="1"/>
          </p:cNvSpPr>
          <p:nvPr/>
        </p:nvSpPr>
        <p:spPr bwMode="auto">
          <a:xfrm>
            <a:off x="3436035" y="4396639"/>
            <a:ext cx="809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z/OS</a:t>
            </a:r>
          </a:p>
        </p:txBody>
      </p:sp>
      <p:sp>
        <p:nvSpPr>
          <p:cNvPr id="14" name="Rectangle 13"/>
          <p:cNvSpPr>
            <a:spLocks noChangeAspect="1" noChangeArrowheads="1"/>
          </p:cNvSpPr>
          <p:nvPr/>
        </p:nvSpPr>
        <p:spPr bwMode="auto">
          <a:xfrm>
            <a:off x="5117197" y="4163277"/>
            <a:ext cx="1466850" cy="250825"/>
          </a:xfrm>
          <a:prstGeom prst="rect">
            <a:avLst/>
          </a:prstGeom>
          <a:solidFill>
            <a:srgbClr val="F2F2F2"/>
          </a:solidFill>
          <a:ln w="6350" algn="ctr">
            <a:solidFill>
              <a:srgbClr val="0048AA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36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15" name="Rectangle 14"/>
          <p:cNvSpPr>
            <a:spLocks noChangeAspect="1" noChangeArrowheads="1"/>
          </p:cNvSpPr>
          <p:nvPr/>
        </p:nvSpPr>
        <p:spPr bwMode="auto">
          <a:xfrm>
            <a:off x="3407460" y="4163277"/>
            <a:ext cx="1709737" cy="250825"/>
          </a:xfrm>
          <a:prstGeom prst="rect">
            <a:avLst/>
          </a:prstGeom>
          <a:solidFill>
            <a:srgbClr val="EBF1DE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36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613835" y="4161689"/>
            <a:ext cx="823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srgbClr val="0432FF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Python</a:t>
            </a:r>
          </a:p>
        </p:txBody>
      </p:sp>
      <p:sp>
        <p:nvSpPr>
          <p:cNvPr id="17" name="Rectangle 16"/>
          <p:cNvSpPr>
            <a:spLocks noChangeAspect="1" noChangeArrowheads="1"/>
          </p:cNvSpPr>
          <p:nvPr/>
        </p:nvSpPr>
        <p:spPr bwMode="auto">
          <a:xfrm>
            <a:off x="4134144" y="4191851"/>
            <a:ext cx="1806575" cy="180975"/>
          </a:xfrm>
          <a:prstGeom prst="rect">
            <a:avLst/>
          </a:prstGeom>
          <a:solidFill>
            <a:sysClr val="window" lastClr="FFFFFF"/>
          </a:solidFill>
          <a:ln w="22225" algn="ctr">
            <a:solidFill>
              <a:srgbClr val="00688F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Optimized Data Layer: MDS</a:t>
            </a:r>
          </a:p>
        </p:txBody>
      </p:sp>
      <p:cxnSp>
        <p:nvCxnSpPr>
          <p:cNvPr id="18" name="Connector: Elbow 112"/>
          <p:cNvCxnSpPr>
            <a:cxnSpLocks noChangeAspect="1"/>
            <a:stCxn id="7" idx="1"/>
          </p:cNvCxnSpPr>
          <p:nvPr/>
        </p:nvCxnSpPr>
        <p:spPr bwMode="auto">
          <a:xfrm rot="5400000" flipH="1" flipV="1">
            <a:off x="5129898" y="4763898"/>
            <a:ext cx="6350" cy="1412875"/>
          </a:xfrm>
          <a:prstGeom prst="bentConnector3">
            <a:avLst>
              <a:gd name="adj1" fmla="val 2714662"/>
            </a:avLst>
          </a:prstGeom>
          <a:noFill/>
          <a:ln w="12700" algn="ctr">
            <a:solidFill>
              <a:srgbClr val="1F497D"/>
            </a:solidFill>
            <a:round/>
            <a:headEnd type="triangle" w="sm" len="med"/>
            <a:tailEnd type="triangle" w="sm" len="med"/>
          </a:ln>
        </p:spPr>
      </p:cxnSp>
      <p:cxnSp>
        <p:nvCxnSpPr>
          <p:cNvPr id="19" name="Straight Arrow Connector 18"/>
          <p:cNvCxnSpPr>
            <a:cxnSpLocks noChangeAspect="1"/>
            <a:endCxn id="30" idx="1"/>
          </p:cNvCxnSpPr>
          <p:nvPr/>
        </p:nvCxnSpPr>
        <p:spPr bwMode="auto">
          <a:xfrm>
            <a:off x="5131485" y="4425214"/>
            <a:ext cx="3969" cy="1041947"/>
          </a:xfrm>
          <a:prstGeom prst="straightConnector1">
            <a:avLst/>
          </a:prstGeom>
          <a:noFill/>
          <a:ln w="12700" algn="ctr">
            <a:solidFill>
              <a:srgbClr val="1F497D"/>
            </a:solidFill>
            <a:round/>
            <a:headEnd type="triangle" w="sm" len="med"/>
            <a:tailEnd type="triangle" w="sm" len="med"/>
          </a:ln>
        </p:spPr>
      </p:cxnSp>
      <p:cxnSp>
        <p:nvCxnSpPr>
          <p:cNvPr id="20" name="Straight Arrow Connector 19"/>
          <p:cNvCxnSpPr>
            <a:cxnSpLocks noChangeAspect="1"/>
          </p:cNvCxnSpPr>
          <p:nvPr/>
        </p:nvCxnSpPr>
        <p:spPr bwMode="auto">
          <a:xfrm>
            <a:off x="5483910" y="5309999"/>
            <a:ext cx="0" cy="157162"/>
          </a:xfrm>
          <a:prstGeom prst="straightConnector1">
            <a:avLst/>
          </a:prstGeom>
          <a:noFill/>
          <a:ln w="12700" algn="ctr">
            <a:solidFill>
              <a:srgbClr val="1F497D"/>
            </a:solidFill>
            <a:round/>
            <a:headEnd/>
            <a:tailEnd type="triangle" w="sm" len="med"/>
          </a:ln>
        </p:spPr>
      </p:cxnSp>
      <p:cxnSp>
        <p:nvCxnSpPr>
          <p:cNvPr id="21" name="Straight Arrow Connector 20"/>
          <p:cNvCxnSpPr>
            <a:cxnSpLocks noChangeAspect="1" noChangeShapeType="1"/>
          </p:cNvCxnSpPr>
          <p:nvPr/>
        </p:nvCxnSpPr>
        <p:spPr bwMode="auto">
          <a:xfrm>
            <a:off x="4788585" y="5309999"/>
            <a:ext cx="0" cy="161925"/>
          </a:xfrm>
          <a:prstGeom prst="straightConnector1">
            <a:avLst/>
          </a:prstGeom>
          <a:noFill/>
          <a:ln w="12700" algn="ctr">
            <a:solidFill>
              <a:srgbClr val="1F497D"/>
            </a:solidFill>
            <a:round/>
            <a:headEnd/>
            <a:tailEnd type="triangle" w="sm" len="med"/>
          </a:ln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0485" y="4175977"/>
            <a:ext cx="2111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or: Elbow 193"/>
          <p:cNvCxnSpPr>
            <a:cxnSpLocks noChangeAspect="1"/>
          </p:cNvCxnSpPr>
          <p:nvPr/>
        </p:nvCxnSpPr>
        <p:spPr bwMode="auto">
          <a:xfrm flipV="1">
            <a:off x="351544" y="1340701"/>
            <a:ext cx="1731962" cy="1063625"/>
          </a:xfrm>
          <a:prstGeom prst="bentConnector3">
            <a:avLst>
              <a:gd name="adj1" fmla="val 99759"/>
            </a:avLst>
          </a:prstGeom>
          <a:noFill/>
          <a:ln w="19050" algn="ctr">
            <a:solidFill>
              <a:srgbClr val="AB1A86"/>
            </a:solidFill>
            <a:prstDash val="dash"/>
            <a:round/>
            <a:headEnd/>
            <a:tailEnd/>
          </a:ln>
        </p:spPr>
      </p:cxnSp>
      <p:sp>
        <p:nvSpPr>
          <p:cNvPr id="24" name="Flowchart: Magnetic Disk 23"/>
          <p:cNvSpPr>
            <a:spLocks noChangeAspect="1" noChangeArrowheads="1"/>
          </p:cNvSpPr>
          <p:nvPr/>
        </p:nvSpPr>
        <p:spPr bwMode="auto">
          <a:xfrm>
            <a:off x="2758172" y="5459360"/>
            <a:ext cx="279400" cy="241300"/>
          </a:xfrm>
          <a:prstGeom prst="flowChartMagneticDisk">
            <a:avLst/>
          </a:prstGeom>
          <a:solidFill>
            <a:sysClr val="window" lastClr="FFFFFF"/>
          </a:solidFill>
          <a:ln w="9525" algn="ctr">
            <a:solidFill>
              <a:srgbClr val="77933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981886" y="3852127"/>
            <a:ext cx="925513" cy="447675"/>
            <a:chOff x="1043" y="1739"/>
            <a:chExt cx="583" cy="282"/>
          </a:xfrm>
        </p:grpSpPr>
        <p:sp>
          <p:nvSpPr>
            <p:cNvPr id="127" name="Rectangle 126"/>
            <p:cNvSpPr>
              <a:spLocks noChangeAspect="1" noChangeArrowheads="1"/>
            </p:cNvSpPr>
            <p:nvPr/>
          </p:nvSpPr>
          <p:spPr bwMode="auto">
            <a:xfrm>
              <a:off x="1048" y="1739"/>
              <a:ext cx="578" cy="28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7933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endParaRPr lang="en-US" sz="8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endParaRPr>
            </a:p>
          </p:txBody>
        </p:sp>
        <p:sp>
          <p:nvSpPr>
            <p:cNvPr id="128" name="TextBox 127"/>
            <p:cNvSpPr txBox="1">
              <a:spLocks noChangeAspect="1" noChangeArrowheads="1"/>
            </p:cNvSpPr>
            <p:nvPr/>
          </p:nvSpPr>
          <p:spPr bwMode="auto">
            <a:xfrm>
              <a:off x="1043" y="1753"/>
              <a:ext cx="58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828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Private Mirror of key Anaconda Libraries</a:t>
              </a:r>
            </a:p>
          </p:txBody>
        </p:sp>
      </p:grpSp>
      <p:sp>
        <p:nvSpPr>
          <p:cNvPr id="26" name="Rectangle 25"/>
          <p:cNvSpPr>
            <a:spLocks noChangeAspect="1" noChangeArrowheads="1"/>
          </p:cNvSpPr>
          <p:nvPr/>
        </p:nvSpPr>
        <p:spPr bwMode="auto">
          <a:xfrm>
            <a:off x="1096060" y="3852127"/>
            <a:ext cx="896937" cy="417512"/>
          </a:xfrm>
          <a:prstGeom prst="rect">
            <a:avLst/>
          </a:prstGeom>
          <a:solidFill>
            <a:srgbClr val="FBF1D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27" name="TextBox 26"/>
          <p:cNvSpPr txBox="1">
            <a:spLocks noChangeAspect="1" noChangeArrowheads="1"/>
          </p:cNvSpPr>
          <p:nvPr/>
        </p:nvSpPr>
        <p:spPr bwMode="auto">
          <a:xfrm>
            <a:off x="1501833" y="2161439"/>
            <a:ext cx="7540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Z channel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558" y="1805839"/>
            <a:ext cx="292100" cy="2921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</p:pic>
      <p:sp>
        <p:nvSpPr>
          <p:cNvPr id="29" name="Flowchart: Magnetic Disk 30"/>
          <p:cNvSpPr/>
          <p:nvPr/>
        </p:nvSpPr>
        <p:spPr>
          <a:xfrm>
            <a:off x="4655235" y="5467161"/>
            <a:ext cx="279400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30" name="Flowchart: Magnetic Disk 31"/>
          <p:cNvSpPr/>
          <p:nvPr/>
        </p:nvSpPr>
        <p:spPr>
          <a:xfrm>
            <a:off x="4994960" y="5467161"/>
            <a:ext cx="280987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31" name="Flowchart: Magnetic Disk 32"/>
          <p:cNvSpPr/>
          <p:nvPr/>
        </p:nvSpPr>
        <p:spPr>
          <a:xfrm>
            <a:off x="5339447" y="5467161"/>
            <a:ext cx="279400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32" name="Flowchart: Magnetic Disk 33"/>
          <p:cNvSpPr/>
          <p:nvPr/>
        </p:nvSpPr>
        <p:spPr>
          <a:xfrm>
            <a:off x="5695047" y="5467161"/>
            <a:ext cx="279400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33" name="Flowchart: Magnetic Disk 34"/>
          <p:cNvSpPr>
            <a:spLocks noChangeAspect="1" noChangeArrowheads="1"/>
          </p:cNvSpPr>
          <p:nvPr/>
        </p:nvSpPr>
        <p:spPr bwMode="auto">
          <a:xfrm>
            <a:off x="2119997" y="5459360"/>
            <a:ext cx="277813" cy="241300"/>
          </a:xfrm>
          <a:prstGeom prst="flowChartMagneticDisk">
            <a:avLst/>
          </a:prstGeom>
          <a:solidFill>
            <a:sysClr val="window" lastClr="FFFFFF"/>
          </a:solidFill>
          <a:ln w="9525" algn="ctr">
            <a:solidFill>
              <a:srgbClr val="77933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35" name="TextBox 34"/>
          <p:cNvSpPr txBox="1">
            <a:spLocks noChangeAspect="1" noChangeArrowheads="1"/>
          </p:cNvSpPr>
          <p:nvPr/>
        </p:nvSpPr>
        <p:spPr bwMode="auto">
          <a:xfrm>
            <a:off x="3064560" y="5540323"/>
            <a:ext cx="874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Package Repository</a:t>
            </a:r>
          </a:p>
        </p:txBody>
      </p:sp>
      <p:sp>
        <p:nvSpPr>
          <p:cNvPr id="36" name="TextBox 35"/>
          <p:cNvSpPr txBox="1">
            <a:spLocks noChangeAspect="1" noChangeArrowheads="1"/>
          </p:cNvSpPr>
          <p:nvPr/>
        </p:nvSpPr>
        <p:spPr bwMode="auto">
          <a:xfrm>
            <a:off x="813485" y="5533973"/>
            <a:ext cx="12588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Environment &amp; Notebook Repository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4113897" y="5741072"/>
            <a:ext cx="1885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Enterprise Data Sources</a:t>
            </a:r>
          </a:p>
        </p:txBody>
      </p:sp>
      <p:sp>
        <p:nvSpPr>
          <p:cNvPr id="38" name="pasted-image.tiff"/>
          <p:cNvSpPr>
            <a:spLocks noChangeAspect="1"/>
          </p:cNvSpPr>
          <p:nvPr/>
        </p:nvSpPr>
        <p:spPr bwMode="auto">
          <a:xfrm>
            <a:off x="6080810" y="4129939"/>
            <a:ext cx="436562" cy="2206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286810" y="3102827"/>
            <a:ext cx="3429000" cy="1747837"/>
          </a:xfrm>
          <a:prstGeom prst="roundRect">
            <a:avLst/>
          </a:prstGeom>
          <a:noFill/>
          <a:ln w="22225" cap="flat" cmpd="sng" algn="ctr">
            <a:solidFill>
              <a:srgbClr val="1F497D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3619360" y="1788378"/>
            <a:ext cx="2916238" cy="1023938"/>
            <a:chOff x="2029" y="439"/>
            <a:chExt cx="1837" cy="645"/>
          </a:xfrm>
        </p:grpSpPr>
        <p:sp>
          <p:nvSpPr>
            <p:cNvPr id="118" name="Rectangle 117"/>
            <p:cNvSpPr>
              <a:spLocks noChangeAspect="1" noChangeArrowheads="1"/>
            </p:cNvSpPr>
            <p:nvPr/>
          </p:nvSpPr>
          <p:spPr bwMode="auto">
            <a:xfrm>
              <a:off x="2040" y="446"/>
              <a:ext cx="1797" cy="638"/>
            </a:xfrm>
            <a:prstGeom prst="rect">
              <a:avLst/>
            </a:prstGeom>
            <a:gradFill rotWithShape="1">
              <a:gsLst>
                <a:gs pos="0">
                  <a:srgbClr val="AB1A86"/>
                </a:gs>
                <a:gs pos="100000">
                  <a:srgbClr val="AB1A8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1F497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endParaRPr>
            </a:p>
          </p:txBody>
        </p:sp>
        <p:sp>
          <p:nvSpPr>
            <p:cNvPr id="119" name="TextBox 118"/>
            <p:cNvSpPr txBox="1">
              <a:spLocks noChangeAspect="1" noChangeArrowheads="1"/>
            </p:cNvSpPr>
            <p:nvPr/>
          </p:nvSpPr>
          <p:spPr bwMode="auto">
            <a:xfrm>
              <a:off x="2029" y="439"/>
              <a:ext cx="1837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18288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IBM Machine Learning for z/OS:  components on z/OS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50" y="675"/>
              <a:ext cx="488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Ingestion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142" y="946"/>
              <a:ext cx="496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Training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20" y="803"/>
              <a:ext cx="554" cy="8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Transformation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0" y="719"/>
              <a:ext cx="487" cy="8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CADS / HPO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715" y="864"/>
              <a:ext cx="488" cy="8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Scoring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89" y="700"/>
              <a:ext cx="488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Metadata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412" y="848"/>
              <a:ext cx="260" cy="7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Etc</a:t>
              </a:r>
            </a:p>
          </p:txBody>
        </p:sp>
      </p:grpSp>
      <p:sp>
        <p:nvSpPr>
          <p:cNvPr id="41" name="TextBox 40"/>
          <p:cNvSpPr txBox="1">
            <a:spLocks noChangeAspect="1" noChangeArrowheads="1"/>
          </p:cNvSpPr>
          <p:nvPr/>
        </p:nvSpPr>
        <p:spPr bwMode="auto">
          <a:xfrm>
            <a:off x="3412222" y="3155214"/>
            <a:ext cx="3224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120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IBM Open Data Analytics for z/OS </a:t>
            </a:r>
          </a:p>
        </p:txBody>
      </p:sp>
      <p:cxnSp>
        <p:nvCxnSpPr>
          <p:cNvPr id="42" name="Elbow Connector 41"/>
          <p:cNvCxnSpPr/>
          <p:nvPr/>
        </p:nvCxnSpPr>
        <p:spPr bwMode="auto">
          <a:xfrm>
            <a:off x="5385254" y="4664737"/>
            <a:ext cx="1017217" cy="696866"/>
          </a:xfrm>
          <a:prstGeom prst="bentConnector2">
            <a:avLst/>
          </a:prstGeom>
          <a:solidFill>
            <a:srgbClr val="CC99FF"/>
          </a:solidFill>
          <a:ln w="19050" cap="flat" cmpd="sng" algn="ctr">
            <a:solidFill>
              <a:srgbClr val="1F497D"/>
            </a:solidFill>
            <a:prstDash val="solid"/>
            <a:round/>
            <a:headEnd type="triangle"/>
            <a:tailEnd type="triangle"/>
          </a:ln>
          <a:effectLst/>
          <a:scene3d>
            <a:camera prst="orthographicFront">
              <a:rot lat="0" lon="5400000" rev="0"/>
            </a:camera>
            <a:lightRig rig="threePt" dir="t"/>
          </a:scene3d>
          <a:extLst>
            <a:ext uri="{AF507438-7753-43e0-B8FC-AC1667EBCBE1}"/>
          </a:extLst>
        </p:spPr>
      </p:cxnSp>
      <p:cxnSp>
        <p:nvCxnSpPr>
          <p:cNvPr id="43" name="Straight Connector 42"/>
          <p:cNvCxnSpPr>
            <a:cxnSpLocks noChangeAspect="1" noChangeShapeType="1"/>
          </p:cNvCxnSpPr>
          <p:nvPr/>
        </p:nvCxnSpPr>
        <p:spPr bwMode="auto">
          <a:xfrm>
            <a:off x="5428347" y="4428389"/>
            <a:ext cx="0" cy="763588"/>
          </a:xfrm>
          <a:prstGeom prst="line">
            <a:avLst/>
          </a:prstGeom>
          <a:noFill/>
          <a:ln w="12700" algn="ctr">
            <a:solidFill>
              <a:srgbClr val="1F497D"/>
            </a:solidFill>
            <a:round/>
            <a:headEnd type="triangle" w="sm" len="med"/>
            <a:tailEnd/>
          </a:ln>
        </p:spPr>
      </p:cxnSp>
      <p:cxnSp>
        <p:nvCxnSpPr>
          <p:cNvPr id="44" name="Straight Connector 43"/>
          <p:cNvCxnSpPr>
            <a:cxnSpLocks noChangeAspect="1" noChangeShapeType="1"/>
          </p:cNvCxnSpPr>
          <p:nvPr/>
        </p:nvCxnSpPr>
        <p:spPr bwMode="auto">
          <a:xfrm>
            <a:off x="5434697" y="5177509"/>
            <a:ext cx="1146175" cy="0"/>
          </a:xfrm>
          <a:prstGeom prst="line">
            <a:avLst/>
          </a:prstGeom>
          <a:noFill/>
          <a:ln w="12700" algn="ctr">
            <a:solidFill>
              <a:srgbClr val="1F497D"/>
            </a:solidFill>
            <a:round/>
            <a:headEnd/>
            <a:tailEnd/>
          </a:ln>
        </p:spPr>
      </p:cxnSp>
      <p:cxnSp>
        <p:nvCxnSpPr>
          <p:cNvPr id="45" name="Straight Connector 44"/>
          <p:cNvCxnSpPr>
            <a:cxnSpLocks noChangeAspect="1" noChangeShapeType="1"/>
          </p:cNvCxnSpPr>
          <p:nvPr/>
        </p:nvCxnSpPr>
        <p:spPr bwMode="auto">
          <a:xfrm>
            <a:off x="6580872" y="5180684"/>
            <a:ext cx="0" cy="236538"/>
          </a:xfrm>
          <a:prstGeom prst="line">
            <a:avLst/>
          </a:prstGeom>
          <a:noFill/>
          <a:ln w="12700" algn="ctr">
            <a:solidFill>
              <a:srgbClr val="1F497D"/>
            </a:solidFill>
            <a:round/>
            <a:headEnd/>
            <a:tailEnd type="triangle" w="sm" len="med"/>
          </a:ln>
        </p:spPr>
      </p:cxnSp>
      <p:sp>
        <p:nvSpPr>
          <p:cNvPr id="46" name="TextBox 45"/>
          <p:cNvSpPr txBox="1"/>
          <p:nvPr/>
        </p:nvSpPr>
        <p:spPr>
          <a:xfrm>
            <a:off x="3723372" y="4836377"/>
            <a:ext cx="657225" cy="2444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z/OS</a:t>
            </a:r>
          </a:p>
        </p:txBody>
      </p:sp>
      <p:sp>
        <p:nvSpPr>
          <p:cNvPr id="47" name="TextBox 46"/>
          <p:cNvSpPr txBox="1">
            <a:spLocks noChangeAspect="1" noChangeArrowheads="1"/>
          </p:cNvSpPr>
          <p:nvPr/>
        </p:nvSpPr>
        <p:spPr bwMode="auto">
          <a:xfrm>
            <a:off x="1015097" y="4860189"/>
            <a:ext cx="655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Linux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8183" y="1809014"/>
            <a:ext cx="290513" cy="29051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4321" y="2126514"/>
            <a:ext cx="288925" cy="29051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</p:pic>
      <p:sp>
        <p:nvSpPr>
          <p:cNvPr id="50" name="Rectangle 49"/>
          <p:cNvSpPr>
            <a:spLocks noChangeAspect="1" noChangeArrowheads="1"/>
          </p:cNvSpPr>
          <p:nvPr/>
        </p:nvSpPr>
        <p:spPr bwMode="auto">
          <a:xfrm>
            <a:off x="3610660" y="3444139"/>
            <a:ext cx="1144587" cy="7175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2000" kern="1200">
              <a:solidFill>
                <a:srgbClr val="77933C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40810" y="3402864"/>
            <a:ext cx="1116012" cy="7493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1200" dirty="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Core Packages:</a:t>
            </a: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 err="1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numpy</a:t>
            </a:r>
            <a:endParaRPr lang="en-US" sz="800" kern="1200" dirty="0">
              <a:solidFill>
                <a:srgbClr val="051A33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 err="1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scikit</a:t>
            </a:r>
            <a:r>
              <a:rPr lang="en-US" sz="800" kern="1200" dirty="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-learn</a:t>
            </a: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 err="1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dask</a:t>
            </a:r>
            <a:r>
              <a:rPr lang="en-US" sz="800" kern="1200" dirty="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pandas</a:t>
            </a: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 err="1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etc</a:t>
            </a:r>
            <a:endParaRPr lang="en-US" sz="800" kern="1200" dirty="0">
              <a:solidFill>
                <a:srgbClr val="051A33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pic>
        <p:nvPicPr>
          <p:cNvPr id="52" name="Picture 51" descr="mage result for anaconda 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09147" y="3707664"/>
            <a:ext cx="4127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Straight Connector 52"/>
          <p:cNvCxnSpPr>
            <a:cxnSpLocks noChangeAspect="1" noChangeShapeType="1"/>
          </p:cNvCxnSpPr>
          <p:nvPr/>
        </p:nvCxnSpPr>
        <p:spPr bwMode="auto">
          <a:xfrm>
            <a:off x="729347" y="2483702"/>
            <a:ext cx="0" cy="1268412"/>
          </a:xfrm>
          <a:prstGeom prst="line">
            <a:avLst/>
          </a:prstGeom>
          <a:noFill/>
          <a:ln w="9525" algn="ctr">
            <a:solidFill>
              <a:srgbClr val="AB1A86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4" name="Straight Connector 53"/>
          <p:cNvCxnSpPr>
            <a:cxnSpLocks noChangeAspect="1" noChangeShapeType="1"/>
          </p:cNvCxnSpPr>
          <p:nvPr/>
        </p:nvCxnSpPr>
        <p:spPr bwMode="auto">
          <a:xfrm>
            <a:off x="729347" y="3752114"/>
            <a:ext cx="1373188" cy="0"/>
          </a:xfrm>
          <a:prstGeom prst="line">
            <a:avLst/>
          </a:prstGeom>
          <a:noFill/>
          <a:ln w="9525" algn="ctr">
            <a:solidFill>
              <a:srgbClr val="AB1A86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5" name="Straight Arrow Connector 54"/>
          <p:cNvCxnSpPr>
            <a:cxnSpLocks noChangeAspect="1" noChangeShapeType="1"/>
          </p:cNvCxnSpPr>
          <p:nvPr/>
        </p:nvCxnSpPr>
        <p:spPr bwMode="auto">
          <a:xfrm>
            <a:off x="2102535" y="3752114"/>
            <a:ext cx="0" cy="158750"/>
          </a:xfrm>
          <a:prstGeom prst="straightConnector1">
            <a:avLst/>
          </a:prstGeom>
          <a:noFill/>
          <a:ln w="9525" algn="ctr">
            <a:solidFill>
              <a:srgbClr val="AB1A86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6" name="Flowchart: Magnetic Disk 66"/>
          <p:cNvSpPr/>
          <p:nvPr/>
        </p:nvSpPr>
        <p:spPr>
          <a:xfrm>
            <a:off x="6638022" y="5479861"/>
            <a:ext cx="279400" cy="293688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57" name="Flowchart: Magnetic Disk 67"/>
          <p:cNvSpPr/>
          <p:nvPr/>
        </p:nvSpPr>
        <p:spPr>
          <a:xfrm>
            <a:off x="6284010" y="5476686"/>
            <a:ext cx="280987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58" name="Content Placeholder 2"/>
          <p:cNvSpPr txBox="1">
            <a:spLocks noChangeAspect="1"/>
          </p:cNvSpPr>
          <p:nvPr/>
        </p:nvSpPr>
        <p:spPr bwMode="auto">
          <a:xfrm>
            <a:off x="7116741" y="1686776"/>
            <a:ext cx="191758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Significant increase in analytics ROI with IBM ML: integrated notebooks, governance, algorithm assist, continuous feedback, leverage all z/OS data 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6709460" y="1758214"/>
            <a:ext cx="433387" cy="1455738"/>
          </a:xfrm>
          <a:prstGeom prst="rightBrace">
            <a:avLst/>
          </a:prstGeom>
          <a:noFill/>
          <a:ln w="12700" cap="flat" cmpd="sng" algn="ctr">
            <a:solidFill>
              <a:srgbClr val="AB1A86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2192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51A33"/>
              </a:solidFill>
              <a:effectLst/>
              <a:uLnTx/>
              <a:uFillTx/>
              <a:latin typeface="Calibri"/>
              <a:sym typeface="Helvetica Light"/>
            </a:endParaRPr>
          </a:p>
        </p:txBody>
      </p:sp>
      <p:sp>
        <p:nvSpPr>
          <p:cNvPr id="60" name="Right Brace 59"/>
          <p:cNvSpPr/>
          <p:nvPr/>
        </p:nvSpPr>
        <p:spPr>
          <a:xfrm>
            <a:off x="6728510" y="3307614"/>
            <a:ext cx="431800" cy="1455738"/>
          </a:xfrm>
          <a:prstGeom prst="rightBrace">
            <a:avLst/>
          </a:prstGeom>
          <a:noFill/>
          <a:ln w="12700" cap="flat" cmpd="sng" algn="ctr">
            <a:solidFill>
              <a:srgbClr val="AB1A86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2192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51A33"/>
              </a:solidFill>
              <a:effectLst/>
              <a:uLnTx/>
              <a:uFillTx/>
              <a:latin typeface="Calibri"/>
              <a:sym typeface="Helvetica Light"/>
            </a:endParaRPr>
          </a:p>
        </p:txBody>
      </p:sp>
      <p:sp>
        <p:nvSpPr>
          <p:cNvPr id="61" name="Left-Right Arrow 60"/>
          <p:cNvSpPr>
            <a:spLocks noChangeAspect="1" noChangeArrowheads="1"/>
          </p:cNvSpPr>
          <p:nvPr/>
        </p:nvSpPr>
        <p:spPr bwMode="auto">
          <a:xfrm>
            <a:off x="2966135" y="3637814"/>
            <a:ext cx="254000" cy="127000"/>
          </a:xfrm>
          <a:prstGeom prst="leftRightArrow">
            <a:avLst>
              <a:gd name="adj1" fmla="val 50000"/>
              <a:gd name="adj2" fmla="val 49407"/>
            </a:avLst>
          </a:prstGeom>
          <a:solidFill>
            <a:srgbClr val="AB1A86"/>
          </a:solidFill>
          <a:ln w="12700" algn="ctr">
            <a:solidFill>
              <a:srgbClr val="7D1061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2438400" fontAlgn="base">
              <a:spcBef>
                <a:spcPct val="0"/>
              </a:spcBef>
              <a:spcAft>
                <a:spcPct val="0"/>
              </a:spcAft>
            </a:pPr>
            <a:endParaRPr lang="en-US" sz="4800" kern="1200">
              <a:solidFill>
                <a:srgbClr val="FFFFFF"/>
              </a:solidFill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62" name="Content Placeholder 2"/>
          <p:cNvSpPr txBox="1">
            <a:spLocks noChangeAspect="1"/>
          </p:cNvSpPr>
          <p:nvPr/>
        </p:nvSpPr>
        <p:spPr bwMode="auto">
          <a:xfrm>
            <a:off x="7093636" y="3447314"/>
            <a:ext cx="20288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Open, industry standard Apache Spark analytics, leverage wealth of z/OS data in place:  security, performance &amp; privacy</a:t>
            </a:r>
          </a:p>
        </p:txBody>
      </p:sp>
      <p:sp>
        <p:nvSpPr>
          <p:cNvPr id="63" name="Flowchart: Process 117"/>
          <p:cNvSpPr>
            <a:spLocks noChangeAspect="1" noChangeArrowheads="1"/>
          </p:cNvSpPr>
          <p:nvPr/>
        </p:nvSpPr>
        <p:spPr bwMode="auto">
          <a:xfrm>
            <a:off x="5718860" y="3413977"/>
            <a:ext cx="219075" cy="688975"/>
          </a:xfrm>
          <a:prstGeom prst="flowChartProcess">
            <a:avLst/>
          </a:prstGeom>
          <a:solidFill>
            <a:srgbClr val="F2F2F2"/>
          </a:solidFill>
          <a:ln w="9525" algn="ctr">
            <a:solidFill>
              <a:srgbClr val="1F497D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</p:txBody>
      </p:sp>
      <p:sp>
        <p:nvSpPr>
          <p:cNvPr id="64" name="Flowchart: Process 117"/>
          <p:cNvSpPr>
            <a:spLocks noChangeAspect="1" noChangeArrowheads="1"/>
          </p:cNvSpPr>
          <p:nvPr/>
        </p:nvSpPr>
        <p:spPr bwMode="auto">
          <a:xfrm>
            <a:off x="5934760" y="3415564"/>
            <a:ext cx="219075" cy="688975"/>
          </a:xfrm>
          <a:prstGeom prst="flowChartProcess">
            <a:avLst/>
          </a:prstGeom>
          <a:solidFill>
            <a:srgbClr val="F2F2F2"/>
          </a:solidFill>
          <a:ln w="9525" algn="ctr">
            <a:solidFill>
              <a:srgbClr val="1F497D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</p:txBody>
      </p:sp>
      <p:sp>
        <p:nvSpPr>
          <p:cNvPr id="65" name="Flowchart: Process 117"/>
          <p:cNvSpPr>
            <a:spLocks noChangeAspect="1" noChangeArrowheads="1"/>
          </p:cNvSpPr>
          <p:nvPr/>
        </p:nvSpPr>
        <p:spPr bwMode="auto">
          <a:xfrm>
            <a:off x="6150660" y="3413977"/>
            <a:ext cx="219075" cy="688975"/>
          </a:xfrm>
          <a:prstGeom prst="flowChartProcess">
            <a:avLst/>
          </a:prstGeom>
          <a:solidFill>
            <a:srgbClr val="F2F2F2"/>
          </a:solidFill>
          <a:ln w="9525" algn="ctr">
            <a:solidFill>
              <a:srgbClr val="1F497D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</p:txBody>
      </p:sp>
      <p:sp>
        <p:nvSpPr>
          <p:cNvPr id="66" name="Flowchart: Process 117"/>
          <p:cNvSpPr>
            <a:spLocks noChangeAspect="1" noChangeArrowheads="1"/>
          </p:cNvSpPr>
          <p:nvPr/>
        </p:nvSpPr>
        <p:spPr bwMode="auto">
          <a:xfrm>
            <a:off x="6368147" y="3413977"/>
            <a:ext cx="219075" cy="688975"/>
          </a:xfrm>
          <a:prstGeom prst="flowChartProcess">
            <a:avLst/>
          </a:prstGeom>
          <a:solidFill>
            <a:srgbClr val="F2F2F2"/>
          </a:solidFill>
          <a:ln w="9525" algn="ctr">
            <a:solidFill>
              <a:srgbClr val="1F497D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718860" y="3933089"/>
            <a:ext cx="865187" cy="1698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Spark core</a:t>
            </a:r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4826686" y="3429852"/>
            <a:ext cx="228600" cy="736600"/>
            <a:chOff x="2829" y="1449"/>
            <a:chExt cx="144" cy="464"/>
          </a:xfrm>
        </p:grpSpPr>
        <p:sp>
          <p:nvSpPr>
            <p:cNvPr id="116" name="Flowchart: Process 117"/>
            <p:cNvSpPr>
              <a:spLocks noChangeAspect="1" noChangeArrowheads="1"/>
            </p:cNvSpPr>
            <p:nvPr/>
          </p:nvSpPr>
          <p:spPr bwMode="auto">
            <a:xfrm>
              <a:off x="2834" y="1459"/>
              <a:ext cx="138" cy="434"/>
            </a:xfrm>
            <a:prstGeom prst="flowChartProcess">
              <a:avLst/>
            </a:prstGeom>
            <a:solidFill>
              <a:sysClr val="window" lastClr="FFFFFF"/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 </a:t>
              </a:r>
            </a:p>
          </p:txBody>
        </p:sp>
        <p:sp>
          <p:nvSpPr>
            <p:cNvPr id="117" name="Text Box 115"/>
            <p:cNvSpPr txBox="1">
              <a:spLocks noChangeArrowheads="1"/>
            </p:cNvSpPr>
            <p:nvPr/>
          </p:nvSpPr>
          <p:spPr bwMode="auto">
            <a:xfrm rot="-5400000">
              <a:off x="2669" y="1609"/>
              <a:ext cx="46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K - Python</a:t>
              </a:r>
            </a:p>
          </p:txBody>
        </p:sp>
      </p:grpSp>
      <p:sp>
        <p:nvSpPr>
          <p:cNvPr id="69" name="Text Box 116"/>
          <p:cNvSpPr txBox="1">
            <a:spLocks noChangeArrowheads="1"/>
          </p:cNvSpPr>
          <p:nvPr/>
        </p:nvSpPr>
        <p:spPr bwMode="auto">
          <a:xfrm rot="-5400000">
            <a:off x="6122878" y="3568759"/>
            <a:ext cx="6889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800" kern="120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Spark SQL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5395010" y="3445727"/>
            <a:ext cx="228600" cy="688975"/>
            <a:chOff x="3229" y="1455"/>
            <a:chExt cx="144" cy="434"/>
          </a:xfrm>
        </p:grpSpPr>
        <p:sp>
          <p:nvSpPr>
            <p:cNvPr id="114" name="Flowchart: Process 117"/>
            <p:cNvSpPr>
              <a:spLocks noChangeAspect="1" noChangeArrowheads="1"/>
            </p:cNvSpPr>
            <p:nvPr/>
          </p:nvSpPr>
          <p:spPr bwMode="auto">
            <a:xfrm>
              <a:off x="3235" y="1455"/>
              <a:ext cx="138" cy="434"/>
            </a:xfrm>
            <a:prstGeom prst="flowChartProcess">
              <a:avLst/>
            </a:prstGeom>
            <a:solidFill>
              <a:srgbClr val="F19027">
                <a:alpha val="10001"/>
              </a:srgbClr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kern="1200">
                  <a:solidFill>
                    <a:srgbClr val="1F497D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 </a:t>
              </a:r>
            </a:p>
          </p:txBody>
        </p:sp>
        <p:sp>
          <p:nvSpPr>
            <p:cNvPr id="115" name="Text Box 117"/>
            <p:cNvSpPr txBox="1">
              <a:spLocks noChangeArrowheads="1"/>
            </p:cNvSpPr>
            <p:nvPr/>
          </p:nvSpPr>
          <p:spPr bwMode="auto">
            <a:xfrm rot="-5400000">
              <a:off x="3105" y="1600"/>
              <a:ext cx="39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kern="120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K - Toree</a:t>
              </a:r>
            </a:p>
          </p:txBody>
        </p:sp>
      </p:grpSp>
      <p:sp>
        <p:nvSpPr>
          <p:cNvPr id="71" name="Text Box 118"/>
          <p:cNvSpPr txBox="1">
            <a:spLocks noChangeArrowheads="1"/>
          </p:cNvSpPr>
          <p:nvPr/>
        </p:nvSpPr>
        <p:spPr bwMode="auto">
          <a:xfrm rot="-5400000">
            <a:off x="5429935" y="3575902"/>
            <a:ext cx="7953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700" kern="120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Spark Stream</a:t>
            </a:r>
          </a:p>
        </p:txBody>
      </p:sp>
      <p:sp>
        <p:nvSpPr>
          <p:cNvPr id="72" name="Text Box 119"/>
          <p:cNvSpPr txBox="1">
            <a:spLocks noChangeArrowheads="1"/>
          </p:cNvSpPr>
          <p:nvPr/>
        </p:nvSpPr>
        <p:spPr bwMode="auto">
          <a:xfrm rot="-5400000">
            <a:off x="5791091" y="3579870"/>
            <a:ext cx="4984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800" kern="120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GraphX</a:t>
            </a:r>
          </a:p>
        </p:txBody>
      </p:sp>
      <p:sp>
        <p:nvSpPr>
          <p:cNvPr id="73" name="Text Box 120"/>
          <p:cNvSpPr txBox="1">
            <a:spLocks noChangeArrowheads="1"/>
          </p:cNvSpPr>
          <p:nvPr/>
        </p:nvSpPr>
        <p:spPr bwMode="auto">
          <a:xfrm rot="-5400000">
            <a:off x="6029216" y="3552883"/>
            <a:ext cx="4699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800" kern="120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MLIB </a:t>
            </a:r>
          </a:p>
        </p:txBody>
      </p: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3386836" y="3442552"/>
            <a:ext cx="228601" cy="720725"/>
            <a:chOff x="1926" y="1455"/>
            <a:chExt cx="144" cy="454"/>
          </a:xfrm>
        </p:grpSpPr>
        <p:sp>
          <p:nvSpPr>
            <p:cNvPr id="112" name="Flowchart: Process 117"/>
            <p:cNvSpPr>
              <a:spLocks noChangeAspect="1" noChangeArrowheads="1"/>
            </p:cNvSpPr>
            <p:nvPr/>
          </p:nvSpPr>
          <p:spPr bwMode="auto">
            <a:xfrm>
              <a:off x="1940" y="1455"/>
              <a:ext cx="127" cy="454"/>
            </a:xfrm>
            <a:prstGeom prst="flowChartProcess">
              <a:avLst/>
            </a:prstGeom>
            <a:solidFill>
              <a:sysClr val="window" lastClr="FFFFFF"/>
            </a:solidFill>
            <a:ln w="9525" algn="ctr">
              <a:solidFill>
                <a:srgbClr val="77933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 </a:t>
              </a:r>
            </a:p>
          </p:txBody>
        </p:sp>
        <p:sp>
          <p:nvSpPr>
            <p:cNvPr id="113" name="Text Box 121"/>
            <p:cNvSpPr txBox="1">
              <a:spLocks noChangeArrowheads="1"/>
            </p:cNvSpPr>
            <p:nvPr/>
          </p:nvSpPr>
          <p:spPr bwMode="auto">
            <a:xfrm rot="-5400000">
              <a:off x="1836" y="1614"/>
              <a:ext cx="3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conda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5152122" y="3447314"/>
            <a:ext cx="228600" cy="715963"/>
            <a:chOff x="3076" y="1454"/>
            <a:chExt cx="144" cy="451"/>
          </a:xfrm>
        </p:grpSpPr>
        <p:sp>
          <p:nvSpPr>
            <p:cNvPr id="110" name="Flowchart: Process 117"/>
            <p:cNvSpPr>
              <a:spLocks noChangeAspect="1" noChangeArrowheads="1"/>
            </p:cNvSpPr>
            <p:nvPr/>
          </p:nvSpPr>
          <p:spPr bwMode="auto">
            <a:xfrm>
              <a:off x="3078" y="1455"/>
              <a:ext cx="138" cy="434"/>
            </a:xfrm>
            <a:prstGeom prst="flowChartProcess">
              <a:avLst/>
            </a:prstGeom>
            <a:solidFill>
              <a:srgbClr val="F19027">
                <a:alpha val="10001"/>
              </a:srgbClr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kern="1200">
                  <a:solidFill>
                    <a:srgbClr val="1F497D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 </a:t>
              </a:r>
            </a:p>
          </p:txBody>
        </p:sp>
        <p:sp>
          <p:nvSpPr>
            <p:cNvPr id="111" name="Text Box 109"/>
            <p:cNvSpPr txBox="1">
              <a:spLocks noChangeArrowheads="1"/>
            </p:cNvSpPr>
            <p:nvPr/>
          </p:nvSpPr>
          <p:spPr bwMode="auto">
            <a:xfrm rot="-5400000">
              <a:off x="2922" y="1608"/>
              <a:ext cx="45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kern="120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Kernel GW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013510" y="2971064"/>
            <a:ext cx="1965326" cy="714375"/>
            <a:chOff x="433" y="1184"/>
            <a:chExt cx="1238" cy="450"/>
          </a:xfrm>
        </p:grpSpPr>
        <p:sp>
          <p:nvSpPr>
            <p:cNvPr id="105" name="Rectangle 104"/>
            <p:cNvSpPr>
              <a:spLocks noChangeAspect="1" noChangeArrowheads="1"/>
            </p:cNvSpPr>
            <p:nvPr/>
          </p:nvSpPr>
          <p:spPr bwMode="auto">
            <a:xfrm>
              <a:off x="491" y="1202"/>
              <a:ext cx="1109" cy="432"/>
            </a:xfrm>
            <a:prstGeom prst="rect">
              <a:avLst/>
            </a:prstGeom>
            <a:gradFill rotWithShape="1">
              <a:gsLst>
                <a:gs pos="0">
                  <a:srgbClr val="AB1A86"/>
                </a:gs>
                <a:gs pos="100000">
                  <a:srgbClr val="AB1A8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1F497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8" y="1384"/>
              <a:ext cx="488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Repository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79" y="1388"/>
              <a:ext cx="488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UI 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35" y="1489"/>
              <a:ext cx="222" cy="11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Etc</a:t>
              </a:r>
            </a:p>
          </p:txBody>
        </p:sp>
        <p:sp>
          <p:nvSpPr>
            <p:cNvPr id="109" name="Text Box 126"/>
            <p:cNvSpPr txBox="1">
              <a:spLocks noChangeArrowheads="1"/>
            </p:cNvSpPr>
            <p:nvPr/>
          </p:nvSpPr>
          <p:spPr bwMode="auto">
            <a:xfrm>
              <a:off x="433" y="1184"/>
              <a:ext cx="12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  <a:sym typeface="Helvetica Light" pitchFamily="34" charset="0"/>
                </a:rPr>
                <a:t>IBM Machine Learning for z/OS: Application Cluster on Linux</a:t>
              </a:r>
            </a:p>
          </p:txBody>
        </p:sp>
      </p:grpSp>
      <p:sp>
        <p:nvSpPr>
          <p:cNvPr id="77" name="Up-Down Arrow 76"/>
          <p:cNvSpPr>
            <a:spLocks noChangeAspect="1" noChangeArrowheads="1"/>
          </p:cNvSpPr>
          <p:nvPr/>
        </p:nvSpPr>
        <p:spPr bwMode="auto">
          <a:xfrm>
            <a:off x="3991660" y="2829777"/>
            <a:ext cx="173037" cy="371475"/>
          </a:xfrm>
          <a:prstGeom prst="upDownArrow">
            <a:avLst>
              <a:gd name="adj1" fmla="val 50000"/>
              <a:gd name="adj2" fmla="val 49883"/>
            </a:avLst>
          </a:prstGeom>
          <a:solidFill>
            <a:schemeClr val="bg1">
              <a:lumMod val="65000"/>
            </a:schemeClr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78" name="Content Placeholder 2"/>
          <p:cNvSpPr txBox="1">
            <a:spLocks noChangeAspect="1"/>
          </p:cNvSpPr>
          <p:nvPr/>
        </p:nvSpPr>
        <p:spPr bwMode="auto">
          <a:xfrm>
            <a:off x="7103161" y="2680552"/>
            <a:ext cx="2019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Enhanced data science capabilities through ML integration of Python and related Anaconda libraries</a:t>
            </a:r>
          </a:p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100" kern="1200" dirty="0">
              <a:solidFill>
                <a:prstClr val="black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79" name="Content Placeholder 2"/>
          <p:cNvSpPr txBox="1">
            <a:spLocks noChangeAspect="1"/>
          </p:cNvSpPr>
          <p:nvPr/>
        </p:nvSpPr>
        <p:spPr bwMode="auto">
          <a:xfrm>
            <a:off x="7103161" y="4242652"/>
            <a:ext cx="1931163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Expand runtime options to with popular Python &amp; Anaconda libraries accessible via agile  </a:t>
            </a:r>
            <a:b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</a:b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‘z channel’ approach, leverage </a:t>
            </a:r>
            <a:r>
              <a:rPr lang="en-US" sz="1000" kern="12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z14 </a:t>
            </a: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strengths </a:t>
            </a:r>
          </a:p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100" kern="1200" dirty="0">
              <a:solidFill>
                <a:prstClr val="black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80" name="Left-Up Arrow 205"/>
          <p:cNvSpPr>
            <a:spLocks noChangeAspect="1" noChangeArrowheads="1"/>
          </p:cNvSpPr>
          <p:nvPr/>
        </p:nvSpPr>
        <p:spPr bwMode="auto">
          <a:xfrm rot="10800000">
            <a:off x="2569396" y="2558314"/>
            <a:ext cx="1063489" cy="431394"/>
          </a:xfrm>
          <a:custGeom>
            <a:avLst/>
            <a:gdLst>
              <a:gd name="T0" fmla="*/ 2948049 w 3334896"/>
              <a:gd name="T1" fmla="*/ 0 h 1547387"/>
              <a:gd name="T2" fmla="*/ 2561203 w 3334896"/>
              <a:gd name="T3" fmla="*/ 309029 h 1547387"/>
              <a:gd name="T4" fmla="*/ 309029 w 3334896"/>
              <a:gd name="T5" fmla="*/ 773694 h 1547387"/>
              <a:gd name="T6" fmla="*/ 0 w 3334896"/>
              <a:gd name="T7" fmla="*/ 1160540 h 1547387"/>
              <a:gd name="T8" fmla="*/ 309029 w 3334896"/>
              <a:gd name="T9" fmla="*/ 1547387 h 1547387"/>
              <a:gd name="T10" fmla="*/ 1676612 w 3334896"/>
              <a:gd name="T11" fmla="*/ 1256687 h 1547387"/>
              <a:gd name="T12" fmla="*/ 3044196 w 3334896"/>
              <a:gd name="T13" fmla="*/ 782858 h 1547387"/>
              <a:gd name="T14" fmla="*/ 3334896 w 3334896"/>
              <a:gd name="T15" fmla="*/ 309029 h 1547387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76806 w 3334896"/>
              <a:gd name="T25" fmla="*/ 1064393 h 1547387"/>
              <a:gd name="T26" fmla="*/ 2948049 w 3334896"/>
              <a:gd name="T27" fmla="*/ 1256687 h 15473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34896" h="1547387">
                <a:moveTo>
                  <a:pt x="0" y="1160540"/>
                </a:moveTo>
                <a:lnTo>
                  <a:pt x="309029" y="773694"/>
                </a:lnTo>
                <a:lnTo>
                  <a:pt x="309029" y="1064393"/>
                </a:lnTo>
                <a:lnTo>
                  <a:pt x="2851902" y="1064393"/>
                </a:lnTo>
                <a:lnTo>
                  <a:pt x="2851902" y="309029"/>
                </a:lnTo>
                <a:lnTo>
                  <a:pt x="2561203" y="309029"/>
                </a:lnTo>
                <a:lnTo>
                  <a:pt x="2948049" y="0"/>
                </a:lnTo>
                <a:lnTo>
                  <a:pt x="3334896" y="309029"/>
                </a:lnTo>
                <a:lnTo>
                  <a:pt x="3044196" y="309029"/>
                </a:lnTo>
                <a:lnTo>
                  <a:pt x="3044196" y="1256687"/>
                </a:lnTo>
                <a:lnTo>
                  <a:pt x="309029" y="1256687"/>
                </a:lnTo>
                <a:lnTo>
                  <a:pt x="309029" y="15473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10800000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2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81" name="Up-Down Arrow 80"/>
          <p:cNvSpPr>
            <a:spLocks noChangeAspect="1" noChangeArrowheads="1"/>
          </p:cNvSpPr>
          <p:nvPr/>
        </p:nvSpPr>
        <p:spPr bwMode="auto">
          <a:xfrm>
            <a:off x="5722035" y="2840889"/>
            <a:ext cx="171450" cy="369888"/>
          </a:xfrm>
          <a:prstGeom prst="upDownArrow">
            <a:avLst>
              <a:gd name="adj1" fmla="val 50000"/>
              <a:gd name="adj2" fmla="val 50130"/>
            </a:avLst>
          </a:prstGeom>
          <a:solidFill>
            <a:schemeClr val="bg1">
              <a:lumMod val="65000"/>
            </a:schemeClr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82" name="Rectangle 81"/>
          <p:cNvSpPr>
            <a:spLocks noChangeAspect="1" noChangeArrowheads="1"/>
          </p:cNvSpPr>
          <p:nvPr/>
        </p:nvSpPr>
        <p:spPr bwMode="auto">
          <a:xfrm>
            <a:off x="2266047" y="4268051"/>
            <a:ext cx="641350" cy="2428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8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2394" y="4277575"/>
            <a:ext cx="5699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Rectangle 83"/>
          <p:cNvSpPr>
            <a:spLocks noChangeAspect="1" noChangeArrowheads="1"/>
          </p:cNvSpPr>
          <p:nvPr/>
        </p:nvSpPr>
        <p:spPr bwMode="auto">
          <a:xfrm>
            <a:off x="1623110" y="4268051"/>
            <a:ext cx="642937" cy="241300"/>
          </a:xfrm>
          <a:prstGeom prst="rect">
            <a:avLst/>
          </a:prstGeom>
          <a:solidFill>
            <a:srgbClr val="FBF1DF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8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85" name="Rectangle 84"/>
          <p:cNvSpPr>
            <a:spLocks noChangeAspect="1" noChangeArrowheads="1"/>
          </p:cNvSpPr>
          <p:nvPr/>
        </p:nvSpPr>
        <p:spPr bwMode="auto">
          <a:xfrm>
            <a:off x="1097648" y="4266463"/>
            <a:ext cx="530225" cy="241300"/>
          </a:xfrm>
          <a:prstGeom prst="rect">
            <a:avLst/>
          </a:prstGeom>
          <a:solidFill>
            <a:srgbClr val="FBF1DF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8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92885" y="4314089"/>
            <a:ext cx="4984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85022" y="4301389"/>
            <a:ext cx="1968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TextBox 87"/>
          <p:cNvSpPr txBox="1">
            <a:spLocks noChangeAspect="1" noChangeArrowheads="1"/>
          </p:cNvSpPr>
          <p:nvPr/>
        </p:nvSpPr>
        <p:spPr bwMode="auto">
          <a:xfrm>
            <a:off x="1816785" y="4287102"/>
            <a:ext cx="5508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Python</a:t>
            </a:r>
          </a:p>
        </p:txBody>
      </p:sp>
      <p:sp>
        <p:nvSpPr>
          <p:cNvPr id="89" name="Rectangle 88"/>
          <p:cNvSpPr>
            <a:spLocks noChangeAspect="1" noChangeArrowheads="1"/>
          </p:cNvSpPr>
          <p:nvPr/>
        </p:nvSpPr>
        <p:spPr bwMode="auto">
          <a:xfrm>
            <a:off x="1097648" y="4506176"/>
            <a:ext cx="1814512" cy="239712"/>
          </a:xfrm>
          <a:prstGeom prst="rect">
            <a:avLst/>
          </a:prstGeom>
          <a:solidFill>
            <a:srgbClr val="FBF1D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Linux</a:t>
            </a:r>
          </a:p>
        </p:txBody>
      </p:sp>
      <p:cxnSp>
        <p:nvCxnSpPr>
          <p:cNvPr id="90" name="Connector: Elbow 227"/>
          <p:cNvCxnSpPr>
            <a:cxnSpLocks noChangeAspect="1"/>
            <a:stCxn id="113" idx="1"/>
            <a:endCxn id="24" idx="1"/>
          </p:cNvCxnSpPr>
          <p:nvPr/>
        </p:nvCxnSpPr>
        <p:spPr bwMode="auto">
          <a:xfrm rot="5400000">
            <a:off x="2502251" y="4461268"/>
            <a:ext cx="1393714" cy="602471"/>
          </a:xfrm>
          <a:prstGeom prst="bentConnector3">
            <a:avLst>
              <a:gd name="adj1" fmla="val 59998"/>
            </a:avLst>
          </a:prstGeom>
          <a:noFill/>
          <a:ln w="9525" algn="ctr">
            <a:solidFill>
              <a:srgbClr val="77933C"/>
            </a:solidFill>
            <a:round/>
            <a:headEnd/>
            <a:tailEnd type="triangle" w="sm" len="med"/>
          </a:ln>
        </p:spPr>
      </p:cxnSp>
      <p:sp>
        <p:nvSpPr>
          <p:cNvPr id="91" name="TextBox 90"/>
          <p:cNvSpPr txBox="1">
            <a:spLocks noChangeAspect="1" noChangeArrowheads="1"/>
          </p:cNvSpPr>
          <p:nvPr/>
        </p:nvSpPr>
        <p:spPr bwMode="auto">
          <a:xfrm>
            <a:off x="1097647" y="3826727"/>
            <a:ext cx="866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err="1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Jupyter</a:t>
            </a:r>
            <a:r>
              <a:rPr lang="en-US" sz="8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Notebook</a:t>
            </a:r>
          </a:p>
          <a:p>
            <a:pPr algn="ctr" defTabSz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Server</a:t>
            </a:r>
          </a:p>
        </p:txBody>
      </p:sp>
      <p:pic>
        <p:nvPicPr>
          <p:cNvPr id="92" name="pasted-image.tif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64532" y="4155386"/>
            <a:ext cx="469117" cy="23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" name="Group 92"/>
          <p:cNvGrpSpPr/>
          <p:nvPr/>
        </p:nvGrpSpPr>
        <p:grpSpPr>
          <a:xfrm>
            <a:off x="2305599" y="1673264"/>
            <a:ext cx="715274" cy="846956"/>
            <a:chOff x="2160238" y="581800"/>
            <a:chExt cx="715274" cy="846956"/>
          </a:xfrm>
        </p:grpSpPr>
        <p:sp>
          <p:nvSpPr>
            <p:cNvPr id="101" name="TextBox 100"/>
            <p:cNvSpPr txBox="1"/>
            <p:nvPr/>
          </p:nvSpPr>
          <p:spPr bwMode="auto">
            <a:xfrm>
              <a:off x="2160238" y="581800"/>
              <a:ext cx="7152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kern="1200" dirty="0">
                  <a:solidFill>
                    <a:prstClr val="black"/>
                  </a:solidFill>
                  <a:latin typeface="Calibri" pitchFamily="-1" charset="0"/>
                  <a:ea typeface="MS PGothic"/>
                  <a:cs typeface="Arial"/>
                </a:rPr>
                <a:t>Data </a:t>
              </a:r>
              <a:r>
                <a:rPr lang="en-US" sz="900" b="1" kern="1200" dirty="0" smtClean="0">
                  <a:solidFill>
                    <a:prstClr val="black"/>
                  </a:solidFill>
                  <a:latin typeface="Calibri" pitchFamily="-1" charset="0"/>
                  <a:ea typeface="MS PGothic"/>
                  <a:cs typeface="Arial"/>
                </a:rPr>
                <a:t>Scientists</a:t>
              </a:r>
              <a:endParaRPr lang="en-US" sz="900" b="1" kern="1200" dirty="0">
                <a:solidFill>
                  <a:prstClr val="black"/>
                </a:solidFill>
                <a:latin typeface="Calibri" pitchFamily="-1" charset="0"/>
                <a:ea typeface="MS PGothic"/>
                <a:cs typeface="Arial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193160" y="829260"/>
              <a:ext cx="561428" cy="599496"/>
              <a:chOff x="2086056" y="734006"/>
              <a:chExt cx="561428" cy="599496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6056" y="734006"/>
                <a:ext cx="561428" cy="599496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1517" y="829260"/>
                <a:ext cx="258962" cy="258244"/>
              </a:xfrm>
              <a:prstGeom prst="rect">
                <a:avLst/>
              </a:prstGeom>
            </p:spPr>
          </p:pic>
        </p:grpSp>
      </p:grpSp>
      <p:cxnSp>
        <p:nvCxnSpPr>
          <p:cNvPr id="94" name="Straight Arrow Connector 93"/>
          <p:cNvCxnSpPr/>
          <p:nvPr/>
        </p:nvCxnSpPr>
        <p:spPr>
          <a:xfrm>
            <a:off x="2417889" y="2449411"/>
            <a:ext cx="341" cy="49641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 bwMode="auto">
          <a:xfrm>
            <a:off x="150730" y="3379650"/>
            <a:ext cx="71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kern="1200" dirty="0">
                <a:solidFill>
                  <a:prstClr val="black"/>
                </a:solidFill>
                <a:latin typeface="Calibri" pitchFamily="-1" charset="0"/>
                <a:ea typeface="MS PGothic"/>
                <a:cs typeface="Arial"/>
              </a:rPr>
              <a:t>Data </a:t>
            </a:r>
            <a:r>
              <a:rPr lang="en-US" sz="900" b="1" kern="1200" dirty="0" smtClean="0">
                <a:solidFill>
                  <a:prstClr val="black"/>
                </a:solidFill>
                <a:latin typeface="Calibri" pitchFamily="-1" charset="0"/>
                <a:ea typeface="MS PGothic"/>
                <a:cs typeface="Arial"/>
              </a:rPr>
              <a:t>Scientists</a:t>
            </a:r>
            <a:endParaRPr lang="en-US" sz="900" b="1" kern="1200" dirty="0">
              <a:solidFill>
                <a:prstClr val="black"/>
              </a:solidFill>
              <a:latin typeface="Calibri" pitchFamily="-1" charset="0"/>
              <a:ea typeface="MS PGothic"/>
              <a:cs typeface="Arial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72278" y="3654992"/>
            <a:ext cx="561428" cy="599496"/>
            <a:chOff x="2086056" y="734006"/>
            <a:chExt cx="561428" cy="59949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86056" y="734006"/>
              <a:ext cx="561428" cy="599496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61517" y="829260"/>
              <a:ext cx="258962" cy="258244"/>
            </a:xfrm>
            <a:prstGeom prst="rect">
              <a:avLst/>
            </a:prstGeom>
          </p:spPr>
        </p:pic>
      </p:grpSp>
      <p:cxnSp>
        <p:nvCxnSpPr>
          <p:cNvPr id="97" name="Straight Arrow Connector 96"/>
          <p:cNvCxnSpPr/>
          <p:nvPr/>
        </p:nvCxnSpPr>
        <p:spPr>
          <a:xfrm>
            <a:off x="720052" y="4130737"/>
            <a:ext cx="3502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193"/>
          <p:cNvCxnSpPr>
            <a:cxnSpLocks noChangeAspect="1"/>
          </p:cNvCxnSpPr>
          <p:nvPr/>
        </p:nvCxnSpPr>
        <p:spPr bwMode="auto">
          <a:xfrm flipV="1">
            <a:off x="334550" y="1316890"/>
            <a:ext cx="1731962" cy="1063625"/>
          </a:xfrm>
          <a:prstGeom prst="bentConnector3">
            <a:avLst>
              <a:gd name="adj1" fmla="val 99759"/>
            </a:avLst>
          </a:prstGeom>
          <a:noFill/>
          <a:ln w="19050" algn="ctr">
            <a:solidFill>
              <a:srgbClr val="AB1A86"/>
            </a:solidFill>
            <a:prstDash val="dash"/>
            <a:round/>
            <a:headEnd/>
            <a:tailEnd/>
          </a:ln>
          <a:scene3d>
            <a:camera prst="orthographicFront">
              <a:rot lat="10800000" lon="10800000" rev="0"/>
            </a:camera>
            <a:lightRig rig="threePt" dir="t"/>
          </a:scene3d>
        </p:spPr>
      </p:cxnSp>
      <p:cxnSp>
        <p:nvCxnSpPr>
          <p:cNvPr id="146" name="Straight Arrow Connector 145"/>
          <p:cNvCxnSpPr>
            <a:endCxn id="33" idx="1"/>
          </p:cNvCxnSpPr>
          <p:nvPr/>
        </p:nvCxnSpPr>
        <p:spPr bwMode="auto">
          <a:xfrm flipH="1">
            <a:off x="2258904" y="5203089"/>
            <a:ext cx="646907" cy="256271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7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marter_Analytics_PPT_template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er_Analytics_PPT_template_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tx2"/>
          </a:solidFill>
        </a:ln>
      </a:spPr>
      <a:bodyPr anchor="ctr"/>
      <a:lstStyle>
        <a:defPPr algn="ctr">
          <a:defRPr sz="1800" dirty="0">
            <a:solidFill>
              <a:srgbClr val="1F497D"/>
            </a:solidFill>
            <a:latin typeface="Calibri"/>
            <a:cs typeface="Calibri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solidFill>
          <a:srgbClr val="CC99FF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none">
        <a:prstTxWarp prst="textNoShape">
          <a:avLst/>
        </a:prstTxWarp>
        <a:spAutoFit/>
      </a:bodyPr>
      <a:lstStyle>
        <a:defPPr>
          <a:defRPr sz="1400" dirty="0">
            <a:latin typeface="Calibri" pitchFamily="-1" charset="0"/>
          </a:defRPr>
        </a:defPPr>
      </a:lstStyle>
    </a:txDef>
  </a:objectDefaults>
  <a:extraClrSchemeLst>
    <a:extraClrScheme>
      <a:clrScheme name="Smarter_Analytics_PPT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Smarter_Analytics_PPT_template_white</Template>
  <TotalTime>96247</TotalTime>
  <Words>490</Words>
  <Application>Microsoft Macintosh PowerPoint</Application>
  <PresentationFormat>On-screen Show (4:3)</PresentationFormat>
  <Paragraphs>255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Helvetica Light</vt:lpstr>
      <vt:lpstr>Helvetica Neue Light</vt:lpstr>
      <vt:lpstr>MS PGothic</vt:lpstr>
      <vt:lpstr>ＭＳ Ｐゴシック</vt:lpstr>
      <vt:lpstr>Wingdings</vt:lpstr>
      <vt:lpstr>Arial</vt:lpstr>
      <vt:lpstr>1_Smarter_Analytics_PPT_template_white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Om</dc:creator>
  <cp:lastModifiedBy>Joe Bostian</cp:lastModifiedBy>
  <cp:revision>1523</cp:revision>
  <cp:lastPrinted>2015-09-18T17:29:58Z</cp:lastPrinted>
  <dcterms:created xsi:type="dcterms:W3CDTF">2012-10-31T22:18:04Z</dcterms:created>
  <dcterms:modified xsi:type="dcterms:W3CDTF">2017-09-08T14:04:46Z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000800a00d0000000000010250200207f7000400038000</vt:lpwstr>
  </property>
</Properties>
</file>