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911" r:id="rId1"/>
  </p:sldMasterIdLst>
  <p:notesMasterIdLst>
    <p:notesMasterId r:id="rId8"/>
  </p:notesMasterIdLst>
  <p:handoutMasterIdLst>
    <p:handoutMasterId r:id="rId9"/>
  </p:handoutMasterIdLst>
  <p:sldIdLst>
    <p:sldId id="1003" r:id="rId2"/>
    <p:sldId id="1005" r:id="rId3"/>
    <p:sldId id="1010" r:id="rId4"/>
    <p:sldId id="1008" r:id="rId5"/>
    <p:sldId id="1009" r:id="rId6"/>
    <p:sldId id="1004" r:id="rId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784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5E1BB"/>
    <a:srgbClr val="F3EFCA"/>
    <a:srgbClr val="F1E9B9"/>
    <a:srgbClr val="FFFEA8"/>
    <a:srgbClr val="FFFFC5"/>
    <a:srgbClr val="FFFFBD"/>
    <a:srgbClr val="4E81BE"/>
    <a:srgbClr val="0048AA"/>
    <a:srgbClr val="00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5" autoAdjust="0"/>
    <p:restoredTop sz="90461" autoAdjust="0"/>
  </p:normalViewPr>
  <p:slideViewPr>
    <p:cSldViewPr snapToGrid="0">
      <p:cViewPr>
        <p:scale>
          <a:sx n="140" d="100"/>
          <a:sy n="140" d="100"/>
        </p:scale>
        <p:origin x="1304" y="144"/>
      </p:cViewPr>
      <p:guideLst>
        <p:guide orient="horz" pos="2784"/>
        <p:guide pos="2912"/>
      </p:guideLst>
    </p:cSldViewPr>
  </p:slideViewPr>
  <p:outlineViewPr>
    <p:cViewPr>
      <p:scale>
        <a:sx n="33" d="100"/>
        <a:sy n="33" d="100"/>
      </p:scale>
      <p:origin x="0" y="160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528" y="19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3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MS PGothic" charset="0"/>
              </a:defRPr>
            </a:lvl1pPr>
          </a:lstStyle>
          <a:p>
            <a:fld id="{FDDA7D06-4CF8-424D-989D-537D1FDF3B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68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5" rIns="96650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MS PGothic" charset="0"/>
              </a:defRPr>
            </a:lvl1pPr>
          </a:lstStyle>
          <a:p>
            <a:fld id="{CACAAF5D-EC2B-1B4D-A1AD-F3E4B6C849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47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AAF5D-EC2B-1B4D-A1AD-F3E4B6C849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21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AAF5D-EC2B-1B4D-A1AD-F3E4B6C849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69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AAF5D-EC2B-1B4D-A1AD-F3E4B6C849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7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AAF5D-EC2B-1B4D-A1AD-F3E4B6C849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24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AAF5D-EC2B-1B4D-A1AD-F3E4B6C849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8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black">
          <a:xfrm>
            <a:off x="5813425" y="6481763"/>
            <a:ext cx="30543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r"/>
            <a:r>
              <a:rPr lang="en-US" sz="900" dirty="0">
                <a:solidFill>
                  <a:prstClr val="black"/>
                </a:solidFill>
              </a:rPr>
              <a:t>© 2017</a:t>
            </a:r>
            <a:r>
              <a:rPr lang="en-US" sz="900" baseline="0" dirty="0">
                <a:solidFill>
                  <a:prstClr val="black"/>
                </a:solidFill>
              </a:rPr>
              <a:t> </a:t>
            </a:r>
            <a:r>
              <a:rPr lang="en-US" sz="900" dirty="0">
                <a:solidFill>
                  <a:prstClr val="black"/>
                </a:solidFill>
              </a:rPr>
              <a:t>IBM Corporation</a:t>
            </a:r>
          </a:p>
        </p:txBody>
      </p:sp>
      <p:pic>
        <p:nvPicPr>
          <p:cNvPr id="5" name="Picture 12" descr="BDA_PPT_color_4x3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024106"/>
            <a:ext cx="9144000" cy="23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9" name="Rectangle 77"/>
          <p:cNvSpPr>
            <a:spLocks noGrp="1" noChangeArrowheads="1"/>
          </p:cNvSpPr>
          <p:nvPr>
            <p:ph type="ctrTitle"/>
          </p:nvPr>
        </p:nvSpPr>
        <p:spPr>
          <a:xfrm>
            <a:off x="254000" y="2343150"/>
            <a:ext cx="8232775" cy="1077913"/>
          </a:xfrm>
        </p:spPr>
        <p:txBody>
          <a:bodyPr anchor="b"/>
          <a:lstStyle>
            <a:lvl1pPr>
              <a:lnSpc>
                <a:spcPct val="76000"/>
              </a:lnSpc>
              <a:defRPr sz="32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054827" y="6569867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 smtClean="0">
                <a:latin typeface="Helvetica Neue Light" charset="0"/>
                <a:ea typeface="Helvetica Neue Light" charset="0"/>
                <a:cs typeface="Helvetica Neue Light" charset="0"/>
              </a:rPr>
              <a:t>September, </a:t>
            </a:r>
            <a:r>
              <a:rPr lang="en-US" sz="800" b="0" i="0" baseline="0" dirty="0" smtClean="0">
                <a:latin typeface="Helvetica Neue Light" charset="0"/>
                <a:ea typeface="Helvetica Neue Light" charset="0"/>
                <a:cs typeface="Helvetica Neue Light" charset="0"/>
              </a:rPr>
              <a:t>2017</a:t>
            </a:r>
            <a:endParaRPr lang="en-US" sz="800" b="0" i="0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19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752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BDA_PPT_color_4x3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1092200"/>
            <a:ext cx="69596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sm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151932" y="259065"/>
            <a:ext cx="1998011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r>
              <a:rPr lang="en-US" sz="1200" dirty="0" smtClean="0">
                <a:latin typeface="Calibri" pitchFamily="-1" charset="0"/>
              </a:rPr>
              <a:t>Open Data Analytics</a:t>
            </a:r>
            <a:endParaRPr lang="en-US" sz="1400" dirty="0">
              <a:latin typeface="Calibri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86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 bwMode="auto">
          <a:xfrm>
            <a:off x="212452" y="270344"/>
            <a:ext cx="1998011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r>
              <a:rPr lang="en-US" sz="1200" dirty="0" smtClean="0">
                <a:latin typeface="Calibri" pitchFamily="-1" charset="0"/>
              </a:rPr>
              <a:t>Open Data Analytics</a:t>
            </a:r>
            <a:endParaRPr lang="en-US" sz="1400" dirty="0">
              <a:latin typeface="Calibri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19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9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611188"/>
            <a:ext cx="8766175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828800"/>
            <a:ext cx="8763000" cy="449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916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12" r:id="rId1"/>
    <p:sldLayoutId id="2147484913" r:id="rId2"/>
    <p:sldLayoutId id="2147484914" r:id="rId3"/>
    <p:sldLayoutId id="2147484917" r:id="rId4"/>
    <p:sldLayoutId id="2147484918" r:id="rId5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buChar char="§"/>
        <a:defRPr sz="2000">
          <a:solidFill>
            <a:srgbClr val="000000"/>
          </a:solidFill>
          <a:latin typeface="Calibri"/>
          <a:ea typeface="MS PGothic" pitchFamily="34" charset="-128"/>
          <a:cs typeface="Calibri"/>
        </a:defRPr>
      </a:lvl1pPr>
      <a:lvl2pPr marL="515938" indent="-1730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>
          <a:solidFill>
            <a:schemeClr val="tx1"/>
          </a:solidFill>
          <a:latin typeface="Calibri"/>
          <a:ea typeface="MS PGothic" pitchFamily="34" charset="-128"/>
          <a:cs typeface="Calibri"/>
        </a:defRPr>
      </a:lvl2pPr>
      <a:lvl3pPr marL="804863" indent="-63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>
          <a:solidFill>
            <a:schemeClr val="tx1"/>
          </a:solidFill>
          <a:latin typeface="Calibri"/>
          <a:ea typeface="MS PGothic" pitchFamily="34" charset="-128"/>
          <a:cs typeface="Calibri"/>
        </a:defRPr>
      </a:lvl3pPr>
      <a:lvl4pPr marL="1430338" indent="-1762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•"/>
        <a:defRPr>
          <a:solidFill>
            <a:schemeClr val="tx1"/>
          </a:solidFill>
          <a:latin typeface="Calibri"/>
          <a:ea typeface="MS PGothic" pitchFamily="34" charset="-128"/>
          <a:cs typeface="Calibri"/>
        </a:defRPr>
      </a:lvl4pPr>
      <a:lvl5pPr marL="1719263" indent="-79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1600">
          <a:solidFill>
            <a:schemeClr val="tx1"/>
          </a:solidFill>
          <a:latin typeface="Calibri"/>
          <a:ea typeface="MS PGothic" pitchFamily="34" charset="-128"/>
          <a:cs typeface="Calibri"/>
        </a:defRPr>
      </a:lvl5pPr>
      <a:lvl6pPr marL="21764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6pPr>
      <a:lvl7pPr marL="26336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7pPr>
      <a:lvl8pPr marL="30908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8pPr>
      <a:lvl9pPr marL="3548063" indent="-7938" algn="l" rtl="0" fontAlgn="base">
        <a:spcBef>
          <a:spcPct val="20000"/>
        </a:spcBef>
        <a:spcAft>
          <a:spcPct val="0"/>
        </a:spcAft>
        <a:buClr>
          <a:schemeClr val="tx1"/>
        </a:buClr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3.png"/><Relationship Id="rId8" Type="http://schemas.openxmlformats.org/officeDocument/2006/relationships/image" Target="../media/image11.jpg"/><Relationship Id="rId9" Type="http://schemas.openxmlformats.org/officeDocument/2006/relationships/image" Target="../media/image2.png"/><Relationship Id="rId10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1.jp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1.jp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7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6.png"/><Relationship Id="rId7" Type="http://schemas.openxmlformats.org/officeDocument/2006/relationships/image" Target="../media/image5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257537" y="1856713"/>
            <a:ext cx="2829508" cy="4501661"/>
            <a:chOff x="467607" y="2022230"/>
            <a:chExt cx="2829508" cy="4501661"/>
          </a:xfrm>
        </p:grpSpPr>
        <p:sp>
          <p:nvSpPr>
            <p:cNvPr id="65" name="Rectangle 64"/>
            <p:cNvSpPr/>
            <p:nvPr/>
          </p:nvSpPr>
          <p:spPr>
            <a:xfrm>
              <a:off x="509954" y="2022230"/>
              <a:ext cx="2787161" cy="450166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26365" y="4378974"/>
              <a:ext cx="2521281" cy="1759434"/>
              <a:chOff x="616312" y="3850058"/>
              <a:chExt cx="2521281" cy="175943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16312" y="3850058"/>
                <a:ext cx="2521281" cy="175943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827450" y="3967234"/>
                <a:ext cx="2197473" cy="1173820"/>
                <a:chOff x="714238" y="4218111"/>
                <a:chExt cx="2197473" cy="1173820"/>
              </a:xfrm>
            </p:grpSpPr>
            <p:cxnSp>
              <p:nvCxnSpPr>
                <p:cNvPr id="113" name="Connector: Elbow 112"/>
                <p:cNvCxnSpPr>
                  <a:cxnSpLocks/>
                  <a:stCxn id="111" idx="1"/>
                  <a:endCxn id="79" idx="1"/>
                </p:cNvCxnSpPr>
                <p:nvPr/>
              </p:nvCxnSpPr>
              <p:spPr bwMode="auto">
                <a:xfrm rot="16200000" flipH="1">
                  <a:off x="1771886" y="3601127"/>
                  <a:ext cx="8045" cy="1707944"/>
                </a:xfrm>
                <a:prstGeom prst="bentConnector3">
                  <a:avLst>
                    <a:gd name="adj1" fmla="val -2841516"/>
                  </a:avLst>
                </a:prstGeom>
                <a:solidFill>
                  <a:srgbClr val="CC99FF"/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triangle" w="sm" len="med"/>
                  <a:tailEnd type="triangle" w="sm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8" name="Straight Arrow Connector 117"/>
                <p:cNvCxnSpPr/>
                <p:nvPr/>
              </p:nvCxnSpPr>
              <p:spPr bwMode="auto">
                <a:xfrm>
                  <a:off x="1507709" y="4220411"/>
                  <a:ext cx="0" cy="238711"/>
                </a:xfrm>
                <a:prstGeom prst="straightConnector1">
                  <a:avLst/>
                </a:prstGeom>
                <a:solidFill>
                  <a:srgbClr val="CC99FF"/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triangle" w="sm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13" name="Group 12"/>
                <p:cNvGrpSpPr/>
                <p:nvPr/>
              </p:nvGrpSpPr>
              <p:grpSpPr>
                <a:xfrm>
                  <a:off x="2090806" y="4954143"/>
                  <a:ext cx="535032" cy="437788"/>
                  <a:chOff x="1754650" y="4997953"/>
                  <a:chExt cx="535032" cy="437788"/>
                </a:xfrm>
              </p:grpSpPr>
              <p:sp>
                <p:nvSpPr>
                  <p:cNvPr id="5" name="Sequential Access Storage 4"/>
                  <p:cNvSpPr/>
                  <p:nvPr/>
                </p:nvSpPr>
                <p:spPr>
                  <a:xfrm>
                    <a:off x="1778886" y="4997953"/>
                    <a:ext cx="486561" cy="437788"/>
                  </a:xfrm>
                  <a:prstGeom prst="flowChartMagneticTape">
                    <a:avLst/>
                  </a:prstGeom>
                  <a:solidFill>
                    <a:srgbClr val="FFFFFF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" dirty="0">
                      <a:solidFill>
                        <a:srgbClr val="1F497D"/>
                      </a:solidFill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 bwMode="auto">
                  <a:xfrm>
                    <a:off x="1754650" y="5016792"/>
                    <a:ext cx="535032" cy="4001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rtlCol="0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/>
                    <a:r>
                      <a:rPr lang="en-US" sz="1000" dirty="0" smtClean="0">
                        <a:latin typeface="Calibri" pitchFamily="-1" charset="0"/>
                      </a:rPr>
                      <a:t>Log</a:t>
                    </a:r>
                  </a:p>
                  <a:p>
                    <a:pPr algn="ctr"/>
                    <a:r>
                      <a:rPr lang="en-US" sz="1000" dirty="0" smtClean="0">
                        <a:latin typeface="Calibri" pitchFamily="-1" charset="0"/>
                      </a:rPr>
                      <a:t>Files</a:t>
                    </a:r>
                    <a:endParaRPr lang="en-US" sz="1000" dirty="0">
                      <a:latin typeface="Calibri" pitchFamily="-1" charset="0"/>
                    </a:endParaRPr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954535" y="4952877"/>
                  <a:ext cx="544010" cy="437788"/>
                  <a:chOff x="1226540" y="4997953"/>
                  <a:chExt cx="544010" cy="437788"/>
                </a:xfrm>
              </p:grpSpPr>
              <p:sp>
                <p:nvSpPr>
                  <p:cNvPr id="203" name="Flowchart: Magnetic Disk 202"/>
                  <p:cNvSpPr/>
                  <p:nvPr/>
                </p:nvSpPr>
                <p:spPr>
                  <a:xfrm>
                    <a:off x="1281922" y="4997953"/>
                    <a:ext cx="415397" cy="437788"/>
                  </a:xfrm>
                  <a:prstGeom prst="flowChartMagneticDisk">
                    <a:avLst/>
                  </a:prstGeom>
                  <a:solidFill>
                    <a:srgbClr val="FFFFFF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dirty="0">
                      <a:solidFill>
                        <a:srgbClr val="1F497D"/>
                      </a:solidFill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 bwMode="auto">
                  <a:xfrm>
                    <a:off x="1226540" y="5125636"/>
                    <a:ext cx="544010" cy="2462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rtlCol="0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/>
                    <a:r>
                      <a:rPr lang="en-US" sz="1000" dirty="0" smtClean="0">
                        <a:latin typeface="Calibri" pitchFamily="-1" charset="0"/>
                      </a:rPr>
                      <a:t>QSAM</a:t>
                    </a:r>
                    <a:endParaRPr lang="en-US" sz="1000" dirty="0">
                      <a:latin typeface="Calibri" pitchFamily="-1" charset="0"/>
                    </a:endParaRPr>
                  </a:p>
                </p:txBody>
              </p: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714238" y="4451077"/>
                  <a:ext cx="417013" cy="437788"/>
                  <a:chOff x="743933" y="4453471"/>
                  <a:chExt cx="417013" cy="437788"/>
                </a:xfrm>
              </p:grpSpPr>
              <p:sp>
                <p:nvSpPr>
                  <p:cNvPr id="111" name="Flowchart: Magnetic Disk 110"/>
                  <p:cNvSpPr/>
                  <p:nvPr/>
                </p:nvSpPr>
                <p:spPr>
                  <a:xfrm>
                    <a:off x="743933" y="4453471"/>
                    <a:ext cx="415397" cy="437788"/>
                  </a:xfrm>
                  <a:prstGeom prst="flowChartMagneticDisk">
                    <a:avLst/>
                  </a:prstGeom>
                  <a:solidFill>
                    <a:srgbClr val="FFFFFF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dirty="0">
                      <a:solidFill>
                        <a:srgbClr val="1F497D"/>
                      </a:solidFill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 bwMode="auto">
                  <a:xfrm>
                    <a:off x="743933" y="4587888"/>
                    <a:ext cx="417013" cy="2462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rtlCol="0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/>
                    <a:r>
                      <a:rPr lang="en-US" sz="1000" dirty="0" smtClean="0">
                        <a:latin typeface="Calibri" pitchFamily="-1" charset="0"/>
                      </a:rPr>
                      <a:t>DB2</a:t>
                    </a:r>
                    <a:endParaRPr lang="en-US" sz="1000" dirty="0">
                      <a:latin typeface="Calibri" pitchFamily="-1" charset="0"/>
                    </a:endParaRPr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1290847" y="4444727"/>
                  <a:ext cx="415397" cy="437788"/>
                  <a:chOff x="1290847" y="4444727"/>
                  <a:chExt cx="415397" cy="437788"/>
                </a:xfrm>
              </p:grpSpPr>
              <p:sp>
                <p:nvSpPr>
                  <p:cNvPr id="195" name="Flowchart: Magnetic Disk 194"/>
                  <p:cNvSpPr/>
                  <p:nvPr/>
                </p:nvSpPr>
                <p:spPr>
                  <a:xfrm>
                    <a:off x="1290847" y="4444727"/>
                    <a:ext cx="415397" cy="437788"/>
                  </a:xfrm>
                  <a:prstGeom prst="flowChartMagneticDisk">
                    <a:avLst/>
                  </a:prstGeom>
                  <a:solidFill>
                    <a:srgbClr val="FFFFFF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dirty="0">
                      <a:solidFill>
                        <a:srgbClr val="1F497D"/>
                      </a:solidFill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 bwMode="auto">
                  <a:xfrm>
                    <a:off x="1299732" y="4587888"/>
                    <a:ext cx="397626" cy="2462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rtlCol="0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/>
                    <a:r>
                      <a:rPr lang="en-US" sz="1000" dirty="0" smtClean="0">
                        <a:latin typeface="Calibri" pitchFamily="-1" charset="0"/>
                      </a:rPr>
                      <a:t>IMS</a:t>
                    </a:r>
                    <a:endParaRPr lang="en-US" sz="1000" dirty="0">
                      <a:latin typeface="Calibri" pitchFamily="-1" charset="0"/>
                    </a:endParaRPr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1795912" y="4451077"/>
                  <a:ext cx="512045" cy="437788"/>
                  <a:chOff x="1746459" y="4444727"/>
                  <a:chExt cx="512045" cy="437788"/>
                </a:xfrm>
              </p:grpSpPr>
              <p:sp>
                <p:nvSpPr>
                  <p:cNvPr id="197" name="Flowchart: Magnetic Disk 196"/>
                  <p:cNvSpPr/>
                  <p:nvPr/>
                </p:nvSpPr>
                <p:spPr>
                  <a:xfrm>
                    <a:off x="1796824" y="4444727"/>
                    <a:ext cx="415397" cy="437788"/>
                  </a:xfrm>
                  <a:prstGeom prst="flowChartMagneticDisk">
                    <a:avLst/>
                  </a:prstGeom>
                  <a:solidFill>
                    <a:srgbClr val="FFFFFF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dirty="0">
                      <a:solidFill>
                        <a:srgbClr val="1F497D"/>
                      </a:solidFill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 bwMode="auto">
                  <a:xfrm>
                    <a:off x="1746459" y="4589665"/>
                    <a:ext cx="512045" cy="2462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rtlCol="0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/>
                    <a:r>
                      <a:rPr lang="en-US" sz="1000" dirty="0" smtClean="0">
                        <a:latin typeface="Calibri" pitchFamily="-1" charset="0"/>
                      </a:rPr>
                      <a:t>VSAM</a:t>
                    </a:r>
                    <a:endParaRPr lang="en-US" sz="1000" dirty="0">
                      <a:latin typeface="Calibri" pitchFamily="-1" charset="0"/>
                    </a:endParaRP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2368596" y="4459122"/>
                  <a:ext cx="543115" cy="437788"/>
                  <a:chOff x="2318231" y="4466939"/>
                  <a:chExt cx="543115" cy="437788"/>
                </a:xfrm>
              </p:grpSpPr>
              <p:sp>
                <p:nvSpPr>
                  <p:cNvPr id="79" name="Flowchart: Magnetic Disk 196"/>
                  <p:cNvSpPr/>
                  <p:nvPr/>
                </p:nvSpPr>
                <p:spPr>
                  <a:xfrm>
                    <a:off x="2371817" y="4466939"/>
                    <a:ext cx="415397" cy="437788"/>
                  </a:xfrm>
                  <a:prstGeom prst="flowChartMagneticDisk">
                    <a:avLst/>
                  </a:prstGeom>
                  <a:solidFill>
                    <a:srgbClr val="FFFFFF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00" dirty="0">
                      <a:solidFill>
                        <a:srgbClr val="1F497D"/>
                      </a:solidFill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 bwMode="auto">
                  <a:xfrm>
                    <a:off x="2318231" y="4605432"/>
                    <a:ext cx="543115" cy="2154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rtlCol="0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/>
                    <a:r>
                      <a:rPr lang="en-US" sz="800" dirty="0" err="1" smtClean="0">
                        <a:latin typeface="Calibri" pitchFamily="-1" charset="0"/>
                      </a:rPr>
                      <a:t>AdaBase</a:t>
                    </a:r>
                    <a:endParaRPr lang="en-US" sz="900" dirty="0">
                      <a:latin typeface="Calibri" pitchFamily="-1" charset="0"/>
                    </a:endParaRPr>
                  </a:p>
                </p:txBody>
              </p:sp>
            </p:grpSp>
            <p:cxnSp>
              <p:nvCxnSpPr>
                <p:cNvPr id="82" name="Straight Arrow Connector 81"/>
                <p:cNvCxnSpPr/>
                <p:nvPr/>
              </p:nvCxnSpPr>
              <p:spPr bwMode="auto">
                <a:xfrm>
                  <a:off x="2061098" y="4220411"/>
                  <a:ext cx="0" cy="238711"/>
                </a:xfrm>
                <a:prstGeom prst="straightConnector1">
                  <a:avLst/>
                </a:prstGeom>
                <a:solidFill>
                  <a:srgbClr val="CC99FF"/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triangle" w="sm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3" name="Straight Arrow Connector 82"/>
                <p:cNvCxnSpPr/>
                <p:nvPr/>
              </p:nvCxnSpPr>
              <p:spPr bwMode="auto">
                <a:xfrm flipH="1">
                  <a:off x="2358322" y="4220411"/>
                  <a:ext cx="1126" cy="734766"/>
                </a:xfrm>
                <a:prstGeom prst="straightConnector1">
                  <a:avLst/>
                </a:prstGeom>
                <a:solidFill>
                  <a:srgbClr val="CC99FF"/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triangle" w="sm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6" name="Straight Arrow Connector 85"/>
                <p:cNvCxnSpPr/>
                <p:nvPr/>
              </p:nvCxnSpPr>
              <p:spPr bwMode="auto">
                <a:xfrm flipH="1">
                  <a:off x="1213374" y="4218111"/>
                  <a:ext cx="1126" cy="734766"/>
                </a:xfrm>
                <a:prstGeom prst="straightConnector1">
                  <a:avLst/>
                </a:prstGeom>
                <a:solidFill>
                  <a:srgbClr val="CC99FF"/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triangle" w="sm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5" name="TextBox 34"/>
              <p:cNvSpPr txBox="1"/>
              <p:nvPr/>
            </p:nvSpPr>
            <p:spPr bwMode="auto">
              <a:xfrm>
                <a:off x="990369" y="5202987"/>
                <a:ext cx="178090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 smtClean="0">
                    <a:latin typeface="Calibri" pitchFamily="-1" charset="0"/>
                  </a:rPr>
                  <a:t>Transactional, Enterprise Data</a:t>
                </a:r>
              </a:p>
              <a:p>
                <a:pPr algn="ctr"/>
                <a:r>
                  <a:rPr lang="en-US" sz="1000" dirty="0" smtClean="0">
                    <a:latin typeface="Calibri" pitchFamily="-1" charset="0"/>
                  </a:rPr>
                  <a:t> Systems</a:t>
                </a:r>
                <a:endParaRPr lang="en-US" sz="1000" dirty="0">
                  <a:latin typeface="Calibri" pitchFamily="-1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23735" y="2873306"/>
              <a:ext cx="2521282" cy="1389186"/>
              <a:chOff x="626365" y="2655275"/>
              <a:chExt cx="2521282" cy="138918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626365" y="2655276"/>
                <a:ext cx="2521282" cy="1389185"/>
              </a:xfrm>
              <a:prstGeom prst="rect">
                <a:avLst/>
              </a:prstGeom>
              <a:solidFill>
                <a:srgbClr val="FFFFC5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05494" y="2955501"/>
                <a:ext cx="1094812" cy="625147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Calibri"/>
                    <a:cs typeface="Calibri"/>
                  </a:rPr>
                  <a:t>Apache</a:t>
                </a:r>
              </a:p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Calibri"/>
                    <a:cs typeface="Calibri"/>
                  </a:rPr>
                  <a:t>Spark</a:t>
                </a:r>
                <a:endParaRPr lang="en-US" sz="12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958825" y="2955501"/>
                <a:ext cx="1105529" cy="625147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Calibri"/>
                    <a:cs typeface="Calibri"/>
                  </a:rPr>
                  <a:t>Anaconda</a:t>
                </a:r>
                <a:endParaRPr lang="en-US" sz="12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05494" y="3627498"/>
                <a:ext cx="2358860" cy="32024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  <a:latin typeface="Calibri"/>
                    <a:cs typeface="Calibri"/>
                  </a:rPr>
                  <a:t>Optimized Data Layer</a:t>
                </a:r>
                <a:endParaRPr lang="en-US" sz="12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 bwMode="auto">
              <a:xfrm>
                <a:off x="749454" y="2655275"/>
                <a:ext cx="228160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 smtClean="0">
                    <a:latin typeface="Calibri" pitchFamily="-1" charset="0"/>
                  </a:rPr>
                  <a:t>IBM Open Data Analytics for z/OS</a:t>
                </a:r>
                <a:endParaRPr lang="en-US" sz="1200" dirty="0">
                  <a:latin typeface="Calibri" pitchFamily="-1" charset="0"/>
                </a:endParaRPr>
              </a:p>
            </p:txBody>
          </p:sp>
        </p:grpSp>
        <p:cxnSp>
          <p:nvCxnSpPr>
            <p:cNvPr id="64" name="Straight Connector 63"/>
            <p:cNvCxnSpPr/>
            <p:nvPr/>
          </p:nvCxnSpPr>
          <p:spPr bwMode="auto">
            <a:xfrm>
              <a:off x="2615541" y="3798679"/>
              <a:ext cx="0" cy="697471"/>
            </a:xfrm>
            <a:prstGeom prst="line">
              <a:avLst/>
            </a:prstGeom>
            <a:solidFill>
              <a:srgbClr val="CC99FF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Straight Connector 126"/>
            <p:cNvCxnSpPr/>
            <p:nvPr/>
          </p:nvCxnSpPr>
          <p:spPr bwMode="auto">
            <a:xfrm>
              <a:off x="1176194" y="3798679"/>
              <a:ext cx="0" cy="697471"/>
            </a:xfrm>
            <a:prstGeom prst="line">
              <a:avLst/>
            </a:prstGeom>
            <a:solidFill>
              <a:srgbClr val="CC99FF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Rectangle 127"/>
            <p:cNvSpPr/>
            <p:nvPr/>
          </p:nvSpPr>
          <p:spPr>
            <a:xfrm>
              <a:off x="1090081" y="2297283"/>
              <a:ext cx="1274543" cy="31587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Jupyter</a:t>
              </a:r>
              <a:r>
                <a:rPr lang="en-US" sz="800" dirty="0" smtClean="0">
                  <a:solidFill>
                    <a:schemeClr val="tx1"/>
                  </a:solidFill>
                  <a:latin typeface="Calibri"/>
                  <a:cs typeface="Calibri"/>
                </a:rPr>
                <a:t> Kernel</a:t>
              </a: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Calibri"/>
                  <a:cs typeface="Calibri"/>
                </a:rPr>
                <a:t>Gateway</a:t>
              </a:r>
              <a:endParaRPr lang="en-US" sz="8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535667" y="2485017"/>
              <a:ext cx="609959" cy="31459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Calibri"/>
                  <a:cs typeface="Calibri"/>
                </a:rPr>
                <a:t>Apache</a:t>
              </a:r>
            </a:p>
            <a:p>
              <a:pPr algn="ctr"/>
              <a:r>
                <a:rPr lang="en-US" sz="8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Toree</a:t>
              </a:r>
              <a:endParaRPr lang="en-US" sz="8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66" name="TextBox 65"/>
            <p:cNvSpPr txBox="1"/>
            <p:nvPr/>
          </p:nvSpPr>
          <p:spPr bwMode="auto">
            <a:xfrm>
              <a:off x="467607" y="2045952"/>
              <a:ext cx="70338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smtClean="0">
                  <a:latin typeface="Calibri" pitchFamily="-1" charset="0"/>
                </a:rPr>
                <a:t>IBM Z</a:t>
              </a:r>
              <a:endParaRPr lang="en-US" sz="1400" dirty="0">
                <a:latin typeface="Calibri" pitchFamily="-1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 bwMode="auto">
            <a:xfrm>
              <a:off x="536330" y="6193241"/>
              <a:ext cx="70338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smtClean="0">
                  <a:latin typeface="Calibri" pitchFamily="-1" charset="0"/>
                </a:rPr>
                <a:t>z/OS</a:t>
              </a:r>
              <a:endParaRPr lang="en-US" sz="1400" dirty="0">
                <a:latin typeface="Calibri" pitchFamily="-1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399522" y="2196181"/>
            <a:ext cx="1988953" cy="807321"/>
            <a:chOff x="3431915" y="1432608"/>
            <a:chExt cx="1988953" cy="807321"/>
          </a:xfrm>
        </p:grpSpPr>
        <p:sp>
          <p:nvSpPr>
            <p:cNvPr id="134" name="Rectangle 133"/>
            <p:cNvSpPr/>
            <p:nvPr/>
          </p:nvSpPr>
          <p:spPr>
            <a:xfrm>
              <a:off x="3431915" y="1432608"/>
              <a:ext cx="1988953" cy="8073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3468230" y="1776506"/>
              <a:ext cx="513342" cy="413289"/>
              <a:chOff x="6575446" y="1349408"/>
              <a:chExt cx="513342" cy="413289"/>
            </a:xfrm>
          </p:grpSpPr>
          <p:sp>
            <p:nvSpPr>
              <p:cNvPr id="136" name="Flowchart: Magnetic Disk 110"/>
              <p:cNvSpPr/>
              <p:nvPr/>
            </p:nvSpPr>
            <p:spPr>
              <a:xfrm>
                <a:off x="6652899" y="1349408"/>
                <a:ext cx="342953" cy="357721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 bwMode="auto">
              <a:xfrm>
                <a:off x="6575446" y="1454920"/>
                <a:ext cx="51334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700" dirty="0" smtClean="0">
                    <a:latin typeface="Calibri" pitchFamily="-1" charset="0"/>
                  </a:rPr>
                  <a:t>Twitter</a:t>
                </a:r>
                <a:endParaRPr lang="en-US" sz="700" dirty="0">
                  <a:latin typeface="Calibri" pitchFamily="-1" charset="0"/>
                </a:endParaRP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3982503" y="1776506"/>
              <a:ext cx="392970" cy="357721"/>
              <a:chOff x="7022620" y="3672988"/>
              <a:chExt cx="475979" cy="437788"/>
            </a:xfrm>
          </p:grpSpPr>
          <p:sp>
            <p:nvSpPr>
              <p:cNvPr id="144" name="Flowchart: Magnetic Disk 194"/>
              <p:cNvSpPr/>
              <p:nvPr/>
            </p:nvSpPr>
            <p:spPr>
              <a:xfrm>
                <a:off x="7052912" y="3672988"/>
                <a:ext cx="415397" cy="437788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 bwMode="auto">
              <a:xfrm>
                <a:off x="7022620" y="3818333"/>
                <a:ext cx="475979" cy="244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700" dirty="0" smtClean="0">
                    <a:latin typeface="Calibri" pitchFamily="-1" charset="0"/>
                  </a:rPr>
                  <a:t>Tera</a:t>
                </a:r>
                <a:endParaRPr lang="en-US" sz="800" dirty="0">
                  <a:latin typeface="Calibri" pitchFamily="-1" charset="0"/>
                </a:endParaRPr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4438991" y="1781695"/>
              <a:ext cx="436296" cy="357721"/>
              <a:chOff x="7575535" y="3679338"/>
              <a:chExt cx="528458" cy="437788"/>
            </a:xfrm>
          </p:grpSpPr>
          <p:sp>
            <p:nvSpPr>
              <p:cNvPr id="147" name="Flowchart: Magnetic Disk 196"/>
              <p:cNvSpPr/>
              <p:nvPr/>
            </p:nvSpPr>
            <p:spPr>
              <a:xfrm>
                <a:off x="7608342" y="3679338"/>
                <a:ext cx="415397" cy="437788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 bwMode="auto">
              <a:xfrm>
                <a:off x="7575535" y="3818333"/>
                <a:ext cx="528458" cy="244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700" dirty="0" smtClean="0">
                    <a:latin typeface="Calibri" pitchFamily="-1" charset="0"/>
                  </a:rPr>
                  <a:t>Oracle</a:t>
                </a:r>
                <a:endParaRPr lang="en-US" sz="700" dirty="0">
                  <a:latin typeface="Calibri" pitchFamily="-1" charset="0"/>
                </a:endParaRP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4907386" y="1788269"/>
              <a:ext cx="436296" cy="357721"/>
              <a:chOff x="8142872" y="3687383"/>
              <a:chExt cx="528458" cy="437788"/>
            </a:xfrm>
          </p:grpSpPr>
          <p:sp>
            <p:nvSpPr>
              <p:cNvPr id="150" name="Flowchart: Magnetic Disk 196"/>
              <p:cNvSpPr/>
              <p:nvPr/>
            </p:nvSpPr>
            <p:spPr>
              <a:xfrm>
                <a:off x="8184247" y="3687383"/>
                <a:ext cx="415397" cy="437788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 bwMode="auto">
              <a:xfrm>
                <a:off x="8142872" y="3818332"/>
                <a:ext cx="528458" cy="244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700" dirty="0" smtClean="0">
                    <a:latin typeface="Calibri" pitchFamily="-1" charset="0"/>
                  </a:rPr>
                  <a:t>HDFS</a:t>
                </a:r>
                <a:endParaRPr lang="en-US" sz="700" dirty="0">
                  <a:latin typeface="Calibri" pitchFamily="-1" charset="0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 bwMode="auto">
            <a:xfrm>
              <a:off x="3752715" y="1477113"/>
              <a:ext cx="1387813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50" dirty="0" smtClean="0">
                  <a:latin typeface="Calibri" pitchFamily="-1" charset="0"/>
                </a:rPr>
                <a:t>External data sources</a:t>
              </a:r>
              <a:endParaRPr lang="en-US" sz="1050" dirty="0">
                <a:latin typeface="Calibri" pitchFamily="-1" charset="0"/>
              </a:endParaRPr>
            </a:p>
          </p:txBody>
        </p:sp>
      </p:grpSp>
      <p:cxnSp>
        <p:nvCxnSpPr>
          <p:cNvPr id="85" name="Elbow Connector 84"/>
          <p:cNvCxnSpPr/>
          <p:nvPr/>
        </p:nvCxnSpPr>
        <p:spPr bwMode="auto">
          <a:xfrm rot="5400000">
            <a:off x="2764156" y="3091000"/>
            <a:ext cx="836633" cy="661636"/>
          </a:xfrm>
          <a:prstGeom prst="bentConnector3">
            <a:avLst>
              <a:gd name="adj1" fmla="val 100385"/>
            </a:avLst>
          </a:prstGeom>
          <a:solidFill>
            <a:srgbClr val="CC99FF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TextBox 95"/>
          <p:cNvSpPr txBox="1"/>
          <p:nvPr/>
        </p:nvSpPr>
        <p:spPr bwMode="auto">
          <a:xfrm>
            <a:off x="4605160" y="3116061"/>
            <a:ext cx="57068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dirty="0" smtClean="0">
                <a:latin typeface="Calibri" pitchFamily="-1" charset="0"/>
              </a:rPr>
              <a:t>JSON</a:t>
            </a:r>
            <a:endParaRPr lang="en-US" sz="900" dirty="0">
              <a:latin typeface="Calibri" pitchFamily="-1" charset="0"/>
            </a:endParaRPr>
          </a:p>
        </p:txBody>
      </p:sp>
      <p:sp>
        <p:nvSpPr>
          <p:cNvPr id="161" name="TextBox 160"/>
          <p:cNvSpPr txBox="1"/>
          <p:nvPr/>
        </p:nvSpPr>
        <p:spPr bwMode="auto">
          <a:xfrm>
            <a:off x="2997486" y="3617497"/>
            <a:ext cx="57068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dirty="0" smtClean="0">
                <a:latin typeface="Calibri" pitchFamily="-1" charset="0"/>
              </a:rPr>
              <a:t>JDBC</a:t>
            </a:r>
            <a:endParaRPr lang="en-US" sz="900" dirty="0">
              <a:latin typeface="Calibri" pitchFamily="-1" charset="0"/>
            </a:endParaRPr>
          </a:p>
        </p:txBody>
      </p:sp>
      <p:sp>
        <p:nvSpPr>
          <p:cNvPr id="162" name="TextBox 161"/>
          <p:cNvSpPr txBox="1"/>
          <p:nvPr/>
        </p:nvSpPr>
        <p:spPr bwMode="auto">
          <a:xfrm>
            <a:off x="3481590" y="3184938"/>
            <a:ext cx="57068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dirty="0" smtClean="0">
                <a:latin typeface="Calibri" pitchFamily="-1" charset="0"/>
              </a:rPr>
              <a:t>JSON</a:t>
            </a:r>
            <a:endParaRPr lang="en-US" sz="900" dirty="0">
              <a:latin typeface="Calibri" pitchFamily="-1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325345" y="1955611"/>
            <a:ext cx="609959" cy="3145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Calibri"/>
                <a:cs typeface="Calibri"/>
              </a:rPr>
              <a:t>Python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Calibri"/>
                <a:cs typeface="Calibri"/>
              </a:rPr>
              <a:t>3</a:t>
            </a:r>
          </a:p>
        </p:txBody>
      </p:sp>
      <p:cxnSp>
        <p:nvCxnSpPr>
          <p:cNvPr id="109" name="Straight Arrow Connector 108"/>
          <p:cNvCxnSpPr>
            <a:stCxn id="128" idx="3"/>
            <a:endCxn id="166" idx="1"/>
          </p:cNvCxnSpPr>
          <p:nvPr/>
        </p:nvCxnSpPr>
        <p:spPr bwMode="auto">
          <a:xfrm flipV="1">
            <a:off x="2154554" y="2112908"/>
            <a:ext cx="170791" cy="176798"/>
          </a:xfrm>
          <a:prstGeom prst="straightConnector1">
            <a:avLst/>
          </a:prstGeom>
          <a:solidFill>
            <a:srgbClr val="CC99FF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Straight Arrow Connector 111"/>
          <p:cNvCxnSpPr>
            <a:stCxn id="128" idx="3"/>
            <a:endCxn id="130" idx="1"/>
          </p:cNvCxnSpPr>
          <p:nvPr/>
        </p:nvCxnSpPr>
        <p:spPr bwMode="auto">
          <a:xfrm>
            <a:off x="2154554" y="2289706"/>
            <a:ext cx="171043" cy="187091"/>
          </a:xfrm>
          <a:prstGeom prst="straightConnector1">
            <a:avLst/>
          </a:prstGeom>
          <a:solidFill>
            <a:srgbClr val="CC99FF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1" name="TextBox 170"/>
          <p:cNvSpPr txBox="1"/>
          <p:nvPr/>
        </p:nvSpPr>
        <p:spPr bwMode="auto">
          <a:xfrm>
            <a:off x="5483465" y="4012480"/>
            <a:ext cx="57068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dirty="0" smtClean="0">
                <a:latin typeface="Calibri" pitchFamily="-1" charset="0"/>
              </a:rPr>
              <a:t>JSON</a:t>
            </a:r>
            <a:endParaRPr lang="en-US" sz="900" dirty="0">
              <a:latin typeface="Calibri" pitchFamily="-1" charset="0"/>
            </a:endParaRPr>
          </a:p>
        </p:txBody>
      </p:sp>
      <p:grpSp>
        <p:nvGrpSpPr>
          <p:cNvPr id="227" name="Group 226"/>
          <p:cNvGrpSpPr/>
          <p:nvPr/>
        </p:nvGrpSpPr>
        <p:grpSpPr>
          <a:xfrm>
            <a:off x="3711776" y="199025"/>
            <a:ext cx="2595020" cy="1397119"/>
            <a:chOff x="3711776" y="199025"/>
            <a:chExt cx="2595020" cy="1397119"/>
          </a:xfrm>
        </p:grpSpPr>
        <p:sp>
          <p:nvSpPr>
            <p:cNvPr id="122" name="Rectangle 121"/>
            <p:cNvSpPr/>
            <p:nvPr/>
          </p:nvSpPr>
          <p:spPr>
            <a:xfrm>
              <a:off x="3711776" y="199025"/>
              <a:ext cx="2595020" cy="13857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866620" y="761044"/>
              <a:ext cx="605463" cy="3652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Jupyter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alibri"/>
                  <a:cs typeface="Calibri"/>
                </a:rPr>
                <a:t>Server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866620" y="1147561"/>
              <a:ext cx="605463" cy="2231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alibri"/>
                  <a:cs typeface="Calibri"/>
                </a:rPr>
                <a:t>NB2KG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854993" y="266261"/>
              <a:ext cx="2283301" cy="31326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JupyterHub</a:t>
              </a:r>
              <a:endParaRPr lang="en-US" sz="10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532412" y="752499"/>
              <a:ext cx="605463" cy="3652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Jupyter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alibri"/>
                  <a:cs typeface="Calibri"/>
                </a:rPr>
                <a:t>Server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5532412" y="1139016"/>
              <a:ext cx="605463" cy="2231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alibri"/>
                  <a:cs typeface="Calibri"/>
                </a:rPr>
                <a:t>NB2KG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21" name="TextBox 120"/>
            <p:cNvSpPr txBox="1"/>
            <p:nvPr/>
          </p:nvSpPr>
          <p:spPr bwMode="auto">
            <a:xfrm>
              <a:off x="4735891" y="797609"/>
              <a:ext cx="5029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dirty="0" smtClean="0">
                  <a:latin typeface="Calibri" pitchFamily="-1" charset="0"/>
                </a:rPr>
                <a:t>. . .</a:t>
              </a:r>
              <a:endParaRPr lang="en-US" sz="1400" dirty="0">
                <a:latin typeface="Calibri" pitchFamily="-1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 bwMode="auto">
            <a:xfrm>
              <a:off x="4279099" y="1334534"/>
              <a:ext cx="143508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 smtClean="0">
                  <a:latin typeface="Calibri" pitchFamily="-1" charset="0"/>
                </a:rPr>
                <a:t>Linux on X/86</a:t>
              </a:r>
              <a:endParaRPr lang="en-US" sz="1100" dirty="0">
                <a:latin typeface="Calibri" pitchFamily="-1" charset="0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886157" y="3428495"/>
            <a:ext cx="1591408" cy="1867111"/>
            <a:chOff x="3886157" y="3428495"/>
            <a:chExt cx="1591408" cy="1867111"/>
          </a:xfrm>
        </p:grpSpPr>
        <p:sp>
          <p:nvSpPr>
            <p:cNvPr id="40" name="Rectangle 39"/>
            <p:cNvSpPr/>
            <p:nvPr/>
          </p:nvSpPr>
          <p:spPr>
            <a:xfrm>
              <a:off x="3886157" y="3428495"/>
              <a:ext cx="1591408" cy="18671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028233" y="3579015"/>
              <a:ext cx="1335031" cy="1346886"/>
              <a:chOff x="5182303" y="3494746"/>
              <a:chExt cx="1335031" cy="1346886"/>
            </a:xfrm>
          </p:grpSpPr>
          <p:sp>
            <p:nvSpPr>
              <p:cNvPr id="37" name="Magnetic Disk 36"/>
              <p:cNvSpPr/>
              <p:nvPr/>
            </p:nvSpPr>
            <p:spPr>
              <a:xfrm>
                <a:off x="5182303" y="3494746"/>
                <a:ext cx="1335031" cy="1346886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 bwMode="auto">
              <a:xfrm>
                <a:off x="5239452" y="3928211"/>
                <a:ext cx="1220731" cy="807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 smtClean="0">
                    <a:latin typeface="Calibri" pitchFamily="-1" charset="0"/>
                  </a:rPr>
                  <a:t>Common Data</a:t>
                </a:r>
              </a:p>
              <a:p>
                <a:pPr algn="ctr"/>
                <a:r>
                  <a:rPr lang="en-US" sz="1200" dirty="0" smtClean="0">
                    <a:latin typeface="Calibri" pitchFamily="-1" charset="0"/>
                  </a:rPr>
                  <a:t>Repository</a:t>
                </a:r>
              </a:p>
              <a:p>
                <a:pPr algn="ctr"/>
                <a:endParaRPr lang="en-US" sz="1200" dirty="0">
                  <a:latin typeface="Calibri" pitchFamily="-1" charset="0"/>
                </a:endParaRPr>
              </a:p>
              <a:p>
                <a:pPr algn="ctr"/>
                <a:r>
                  <a:rPr lang="en-US" sz="1000" dirty="0" smtClean="0">
                    <a:latin typeface="Calibri" pitchFamily="-1" charset="0"/>
                  </a:rPr>
                  <a:t>(NoSQL, HDFS, etc.)</a:t>
                </a:r>
                <a:endParaRPr lang="en-US" sz="1000" dirty="0">
                  <a:latin typeface="Calibri" pitchFamily="-1" charset="0"/>
                </a:endParaRPr>
              </a:p>
            </p:txBody>
          </p:sp>
        </p:grpSp>
        <p:sp>
          <p:nvSpPr>
            <p:cNvPr id="180" name="TextBox 179"/>
            <p:cNvSpPr txBox="1"/>
            <p:nvPr/>
          </p:nvSpPr>
          <p:spPr bwMode="auto">
            <a:xfrm>
              <a:off x="3956799" y="4996288"/>
              <a:ext cx="143508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 smtClean="0">
                  <a:latin typeface="Calibri" pitchFamily="-1" charset="0"/>
                </a:rPr>
                <a:t>Linux </a:t>
              </a:r>
              <a:r>
                <a:rPr lang="en-US" sz="1100" dirty="0" smtClean="0">
                  <a:latin typeface="Calibri" pitchFamily="-1" charset="0"/>
                </a:rPr>
                <a:t>on Z or X/86</a:t>
              </a:r>
              <a:endParaRPr lang="en-US" sz="1100" dirty="0">
                <a:latin typeface="Calibri" pitchFamily="-1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6627399" y="2447644"/>
            <a:ext cx="2148650" cy="2455767"/>
            <a:chOff x="6627399" y="2447644"/>
            <a:chExt cx="2148650" cy="2455767"/>
          </a:xfrm>
        </p:grpSpPr>
        <p:sp>
          <p:nvSpPr>
            <p:cNvPr id="53" name="Rectangle 52"/>
            <p:cNvSpPr/>
            <p:nvPr/>
          </p:nvSpPr>
          <p:spPr>
            <a:xfrm>
              <a:off x="6627399" y="2447644"/>
              <a:ext cx="2148650" cy="24557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703021" y="3783390"/>
              <a:ext cx="1988953" cy="8073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816169" y="3923285"/>
              <a:ext cx="352494" cy="357721"/>
              <a:chOff x="6476303" y="3679338"/>
              <a:chExt cx="426953" cy="437788"/>
            </a:xfrm>
          </p:grpSpPr>
          <p:sp>
            <p:nvSpPr>
              <p:cNvPr id="98" name="Flowchart: Magnetic Disk 110"/>
              <p:cNvSpPr/>
              <p:nvPr/>
            </p:nvSpPr>
            <p:spPr>
              <a:xfrm>
                <a:off x="6476303" y="3679338"/>
                <a:ext cx="415397" cy="437788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 bwMode="auto">
              <a:xfrm>
                <a:off x="6486244" y="3818334"/>
                <a:ext cx="417012" cy="244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700" dirty="0" smtClean="0">
                    <a:latin typeface="Calibri" pitchFamily="-1" charset="0"/>
                  </a:rPr>
                  <a:t>DB2</a:t>
                </a:r>
                <a:endParaRPr lang="en-US" sz="700" dirty="0">
                  <a:latin typeface="Calibri" pitchFamily="-1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267210" y="3918096"/>
              <a:ext cx="392970" cy="357721"/>
              <a:chOff x="7022620" y="3672988"/>
              <a:chExt cx="475979" cy="437788"/>
            </a:xfrm>
          </p:grpSpPr>
          <p:sp>
            <p:nvSpPr>
              <p:cNvPr id="99" name="Flowchart: Magnetic Disk 194"/>
              <p:cNvSpPr/>
              <p:nvPr/>
            </p:nvSpPr>
            <p:spPr>
              <a:xfrm>
                <a:off x="7052912" y="3672988"/>
                <a:ext cx="415397" cy="437788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 bwMode="auto">
              <a:xfrm>
                <a:off x="7022620" y="3818333"/>
                <a:ext cx="475979" cy="263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800" dirty="0" smtClean="0">
                    <a:latin typeface="Calibri" pitchFamily="-1" charset="0"/>
                  </a:rPr>
                  <a:t>GPFS</a:t>
                </a:r>
                <a:endParaRPr lang="en-US" sz="800" dirty="0">
                  <a:latin typeface="Calibri" pitchFamily="-1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723698" y="3923285"/>
              <a:ext cx="436296" cy="357721"/>
              <a:chOff x="7575535" y="3679338"/>
              <a:chExt cx="528458" cy="437788"/>
            </a:xfrm>
          </p:grpSpPr>
          <p:sp>
            <p:nvSpPr>
              <p:cNvPr id="100" name="Flowchart: Magnetic Disk 196"/>
              <p:cNvSpPr/>
              <p:nvPr/>
            </p:nvSpPr>
            <p:spPr>
              <a:xfrm>
                <a:off x="7608342" y="3679338"/>
                <a:ext cx="415397" cy="437788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 bwMode="auto">
              <a:xfrm>
                <a:off x="7575535" y="3818333"/>
                <a:ext cx="528458" cy="244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700" dirty="0" smtClean="0">
                    <a:latin typeface="Calibri" pitchFamily="-1" charset="0"/>
                  </a:rPr>
                  <a:t>Oracle</a:t>
                </a:r>
                <a:endParaRPr lang="en-US" sz="700" dirty="0">
                  <a:latin typeface="Calibri" pitchFamily="-1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8192093" y="3929859"/>
              <a:ext cx="436296" cy="357721"/>
              <a:chOff x="8142872" y="3687383"/>
              <a:chExt cx="528458" cy="437788"/>
            </a:xfrm>
          </p:grpSpPr>
          <p:sp>
            <p:nvSpPr>
              <p:cNvPr id="101" name="Flowchart: Magnetic Disk 196"/>
              <p:cNvSpPr/>
              <p:nvPr/>
            </p:nvSpPr>
            <p:spPr>
              <a:xfrm>
                <a:off x="8184247" y="3687383"/>
                <a:ext cx="415397" cy="437788"/>
              </a:xfrm>
              <a:prstGeom prst="flowChartMagneticDisk">
                <a:avLst/>
              </a:prstGeom>
              <a:solidFill>
                <a:srgbClr val="FFFFFF"/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 bwMode="auto">
              <a:xfrm>
                <a:off x="8142872" y="3818332"/>
                <a:ext cx="528458" cy="244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700" dirty="0" smtClean="0">
                    <a:latin typeface="Calibri" pitchFamily="-1" charset="0"/>
                  </a:rPr>
                  <a:t>HDFS</a:t>
                </a:r>
                <a:endParaRPr lang="en-US" sz="700" dirty="0">
                  <a:latin typeface="Calibri" pitchFamily="-1" charset="0"/>
                </a:endParaRPr>
              </a:p>
            </p:txBody>
          </p:sp>
        </p:grpSp>
        <p:sp>
          <p:nvSpPr>
            <p:cNvPr id="48" name="TextBox 47"/>
            <p:cNvSpPr txBox="1"/>
            <p:nvPr/>
          </p:nvSpPr>
          <p:spPr bwMode="auto">
            <a:xfrm>
              <a:off x="6972079" y="4325976"/>
              <a:ext cx="1503237" cy="213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50" dirty="0" smtClean="0">
                  <a:latin typeface="Calibri" pitchFamily="-1" charset="0"/>
                </a:rPr>
                <a:t>Data Sources</a:t>
              </a:r>
              <a:endParaRPr lang="en-US" sz="1050" dirty="0">
                <a:latin typeface="Calibri" pitchFamily="-1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703021" y="3266883"/>
              <a:ext cx="1988953" cy="454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alibri"/>
                  <a:cs typeface="Calibri"/>
                </a:rPr>
                <a:t>Apache Spark</a:t>
              </a:r>
              <a:endParaRPr lang="en-US" sz="12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717434" y="2671834"/>
              <a:ext cx="1106813" cy="31587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Jupyter</a:t>
              </a:r>
              <a:r>
                <a:rPr lang="en-US" sz="800" dirty="0" smtClean="0">
                  <a:solidFill>
                    <a:schemeClr val="tx1"/>
                  </a:solidFill>
                  <a:latin typeface="Calibri"/>
                  <a:cs typeface="Calibri"/>
                </a:rPr>
                <a:t> Kernel</a:t>
              </a:r>
            </a:p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Calibri"/>
                  <a:cs typeface="Calibri"/>
                </a:rPr>
                <a:t>Gateway</a:t>
              </a:r>
              <a:endParaRPr lang="en-US" sz="8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8082014" y="2885915"/>
              <a:ext cx="609959" cy="31459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  <a:latin typeface="Calibri"/>
                  <a:cs typeface="Calibri"/>
                </a:rPr>
                <a:t>Apache</a:t>
              </a:r>
            </a:p>
            <a:p>
              <a:pPr algn="ctr"/>
              <a:r>
                <a:rPr lang="en-US" sz="8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Toree</a:t>
              </a:r>
              <a:endParaRPr lang="en-US" sz="8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7023208" y="4633891"/>
              <a:ext cx="140097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 dirty="0" smtClean="0">
                  <a:latin typeface="Calibri" pitchFamily="-1" charset="0"/>
                </a:rPr>
                <a:t>Distributed complex</a:t>
              </a:r>
              <a:endParaRPr lang="en-US" sz="1100" dirty="0">
                <a:latin typeface="Calibri" pitchFamily="-1" charset="0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8082013" y="2520350"/>
              <a:ext cx="609959" cy="31459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  <a:latin typeface="Calibri"/>
                  <a:cs typeface="Calibri"/>
                </a:rPr>
                <a:t>Python</a:t>
              </a:r>
              <a:endParaRPr lang="en-US" sz="8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cxnSp>
          <p:nvCxnSpPr>
            <p:cNvPr id="154" name="Straight Arrow Connector 153"/>
            <p:cNvCxnSpPr>
              <a:stCxn id="52" idx="3"/>
              <a:endCxn id="165" idx="1"/>
            </p:cNvCxnSpPr>
            <p:nvPr/>
          </p:nvCxnSpPr>
          <p:spPr bwMode="auto">
            <a:xfrm flipV="1">
              <a:off x="7824247" y="2677647"/>
              <a:ext cx="257766" cy="152127"/>
            </a:xfrm>
            <a:prstGeom prst="straightConnector1">
              <a:avLst/>
            </a:prstGeom>
            <a:solidFill>
              <a:srgbClr val="CC99FF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" name="Straight Arrow Connector 184"/>
            <p:cNvCxnSpPr>
              <a:endCxn id="116" idx="1"/>
            </p:cNvCxnSpPr>
            <p:nvPr/>
          </p:nvCxnSpPr>
          <p:spPr bwMode="auto">
            <a:xfrm>
              <a:off x="7812963" y="2837851"/>
              <a:ext cx="269051" cy="205361"/>
            </a:xfrm>
            <a:prstGeom prst="straightConnector1">
              <a:avLst/>
            </a:prstGeom>
            <a:solidFill>
              <a:srgbClr val="CC99FF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80" name="Elbow Connector 79"/>
          <p:cNvCxnSpPr>
            <a:stCxn id="59" idx="3"/>
            <a:endCxn id="37" idx="2"/>
          </p:cNvCxnSpPr>
          <p:nvPr/>
        </p:nvCxnSpPr>
        <p:spPr bwMode="auto">
          <a:xfrm>
            <a:off x="2934947" y="3402383"/>
            <a:ext cx="1093286" cy="850075"/>
          </a:xfrm>
          <a:prstGeom prst="bentConnector3">
            <a:avLst>
              <a:gd name="adj1" fmla="val 73727"/>
            </a:avLst>
          </a:prstGeom>
          <a:solidFill>
            <a:srgbClr val="CC99FF"/>
          </a:solidFill>
          <a:ln w="12700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Elbow Connector 106"/>
          <p:cNvCxnSpPr>
            <a:stCxn id="51" idx="1"/>
            <a:endCxn id="37" idx="4"/>
          </p:cNvCxnSpPr>
          <p:nvPr/>
        </p:nvCxnSpPr>
        <p:spPr bwMode="auto">
          <a:xfrm rot="10800000" flipV="1">
            <a:off x="5363265" y="3494010"/>
            <a:ext cx="1339757" cy="758447"/>
          </a:xfrm>
          <a:prstGeom prst="bentConnector3">
            <a:avLst/>
          </a:prstGeom>
          <a:solidFill>
            <a:srgbClr val="CC99FF"/>
          </a:solidFill>
          <a:ln w="12700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Straight Arrow Connector 92"/>
          <p:cNvCxnSpPr>
            <a:endCxn id="37" idx="1"/>
          </p:cNvCxnSpPr>
          <p:nvPr/>
        </p:nvCxnSpPr>
        <p:spPr bwMode="auto">
          <a:xfrm>
            <a:off x="4695746" y="3003501"/>
            <a:ext cx="3" cy="575514"/>
          </a:xfrm>
          <a:prstGeom prst="straightConnector1">
            <a:avLst/>
          </a:prstGeom>
          <a:solidFill>
            <a:srgbClr val="CC99FF"/>
          </a:solidFill>
          <a:ln w="12700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Group 2"/>
          <p:cNvGrpSpPr/>
          <p:nvPr/>
        </p:nvGrpSpPr>
        <p:grpSpPr>
          <a:xfrm>
            <a:off x="7292219" y="499818"/>
            <a:ext cx="1474050" cy="1229759"/>
            <a:chOff x="7292219" y="499818"/>
            <a:chExt cx="1474050" cy="1229759"/>
          </a:xfrm>
        </p:grpSpPr>
        <p:pic>
          <p:nvPicPr>
            <p:cNvPr id="159" name="Picture 1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51273" y="499818"/>
              <a:ext cx="798945" cy="798945"/>
            </a:xfrm>
            <a:prstGeom prst="rect">
              <a:avLst/>
            </a:prstGeom>
          </p:spPr>
        </p:pic>
        <p:pic>
          <p:nvPicPr>
            <p:cNvPr id="193" name="Picture 19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2219" y="710908"/>
              <a:ext cx="589175" cy="589175"/>
            </a:xfrm>
            <a:prstGeom prst="rect">
              <a:avLst/>
            </a:prstGeom>
          </p:spPr>
        </p:pic>
        <p:sp>
          <p:nvSpPr>
            <p:cNvPr id="167" name="TextBox 166"/>
            <p:cNvSpPr txBox="1"/>
            <p:nvPr/>
          </p:nvSpPr>
          <p:spPr bwMode="auto">
            <a:xfrm>
              <a:off x="7881394" y="1221746"/>
              <a:ext cx="884875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 dirty="0" smtClean="0">
                  <a:latin typeface="Calibri" pitchFamily="-1" charset="0"/>
                </a:rPr>
                <a:t>Information</a:t>
              </a:r>
            </a:p>
            <a:p>
              <a:pPr algn="ctr"/>
              <a:r>
                <a:rPr lang="en-US" sz="900" dirty="0" smtClean="0">
                  <a:latin typeface="Calibri" pitchFamily="-1" charset="0"/>
                </a:rPr>
                <a:t>Management</a:t>
              </a:r>
            </a:p>
            <a:p>
              <a:pPr algn="ctr"/>
              <a:r>
                <a:rPr lang="en-US" sz="900" dirty="0" smtClean="0">
                  <a:latin typeface="Calibri" pitchFamily="-1" charset="0"/>
                </a:rPr>
                <a:t>Specialist</a:t>
              </a:r>
              <a:endParaRPr lang="en-US" sz="900" dirty="0">
                <a:latin typeface="Calibri" pitchFamily="-1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04365" y="433643"/>
            <a:ext cx="1479325" cy="1073792"/>
            <a:chOff x="504365" y="433643"/>
            <a:chExt cx="1479325" cy="1073792"/>
          </a:xfrm>
        </p:grpSpPr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29" y="433643"/>
              <a:ext cx="708781" cy="708781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4515" y="604704"/>
              <a:ext cx="589175" cy="589175"/>
            </a:xfrm>
            <a:prstGeom prst="rect">
              <a:avLst/>
            </a:prstGeom>
          </p:spPr>
        </p:pic>
        <p:sp>
          <p:nvSpPr>
            <p:cNvPr id="200" name="TextBox 199"/>
            <p:cNvSpPr txBox="1"/>
            <p:nvPr/>
          </p:nvSpPr>
          <p:spPr bwMode="auto">
            <a:xfrm>
              <a:off x="504365" y="1138103"/>
              <a:ext cx="8848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 dirty="0" smtClean="0">
                  <a:latin typeface="Calibri" pitchFamily="-1" charset="0"/>
                </a:rPr>
                <a:t>Data</a:t>
              </a:r>
            </a:p>
            <a:p>
              <a:pPr algn="ctr"/>
              <a:r>
                <a:rPr lang="en-US" sz="900" dirty="0" smtClean="0">
                  <a:latin typeface="Calibri" pitchFamily="-1" charset="0"/>
                </a:rPr>
                <a:t>Scientist</a:t>
              </a:r>
              <a:endParaRPr lang="en-US" sz="900" dirty="0">
                <a:latin typeface="Calibri" pitchFamily="-1" charset="0"/>
              </a:endParaRP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6124447" y="5047813"/>
            <a:ext cx="857172" cy="1655040"/>
            <a:chOff x="5732519" y="5056661"/>
            <a:chExt cx="857172" cy="1655040"/>
          </a:xfrm>
        </p:grpSpPr>
        <p:sp>
          <p:nvSpPr>
            <p:cNvPr id="168" name="Rectangle 167"/>
            <p:cNvSpPr/>
            <p:nvPr/>
          </p:nvSpPr>
          <p:spPr>
            <a:xfrm>
              <a:off x="5732519" y="5056661"/>
              <a:ext cx="857172" cy="16550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5847672" y="5138014"/>
              <a:ext cx="605463" cy="3652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Jupyter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alibri"/>
                  <a:cs typeface="Calibri"/>
                </a:rPr>
                <a:t>Server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5847786" y="5564851"/>
              <a:ext cx="605463" cy="2513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smtClean="0">
                  <a:solidFill>
                    <a:schemeClr val="tx1"/>
                  </a:solidFill>
                  <a:latin typeface="Calibri"/>
                  <a:cs typeface="Calibri"/>
                </a:rPr>
                <a:t>Scala</a:t>
              </a:r>
              <a:endParaRPr lang="en-US" sz="900" dirty="0" smtClean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847672" y="5875194"/>
              <a:ext cx="605463" cy="2513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alibri"/>
                  <a:cs typeface="Calibri"/>
                </a:rPr>
                <a:t>Python</a:t>
              </a:r>
            </a:p>
          </p:txBody>
        </p:sp>
        <p:sp>
          <p:nvSpPr>
            <p:cNvPr id="169" name="TextBox 168"/>
            <p:cNvSpPr txBox="1"/>
            <p:nvPr/>
          </p:nvSpPr>
          <p:spPr bwMode="auto">
            <a:xfrm>
              <a:off x="5788225" y="6480868"/>
              <a:ext cx="754144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 dirty="0" smtClean="0">
                  <a:latin typeface="Calibri" pitchFamily="-1" charset="0"/>
                </a:rPr>
                <a:t>Cloud VM</a:t>
              </a:r>
              <a:endParaRPr lang="en-US" sz="900" dirty="0">
                <a:latin typeface="Calibri" pitchFamily="-1" charset="0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5847672" y="6185537"/>
              <a:ext cx="605463" cy="25135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alibri"/>
                  <a:cs typeface="Calibri"/>
                </a:rPr>
                <a:t>R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845063" y="5218569"/>
            <a:ext cx="1942770" cy="1042512"/>
            <a:chOff x="6845063" y="5218569"/>
            <a:chExt cx="1942770" cy="1042512"/>
          </a:xfrm>
        </p:grpSpPr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102" y="5218569"/>
              <a:ext cx="692870" cy="692870"/>
            </a:xfrm>
            <a:prstGeom prst="rect">
              <a:avLst/>
            </a:prstGeom>
          </p:spPr>
        </p:pic>
        <p:pic>
          <p:nvPicPr>
            <p:cNvPr id="194" name="Picture 19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8791" y="5374868"/>
              <a:ext cx="589175" cy="589175"/>
            </a:xfrm>
            <a:prstGeom prst="rect">
              <a:avLst/>
            </a:prstGeom>
          </p:spPr>
        </p:pic>
        <p:sp>
          <p:nvSpPr>
            <p:cNvPr id="201" name="TextBox 200"/>
            <p:cNvSpPr txBox="1"/>
            <p:nvPr/>
          </p:nvSpPr>
          <p:spPr bwMode="auto">
            <a:xfrm>
              <a:off x="7902958" y="5891749"/>
              <a:ext cx="8848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 dirty="0" smtClean="0">
                  <a:latin typeface="Calibri" pitchFamily="-1" charset="0"/>
                </a:rPr>
                <a:t>Data</a:t>
              </a:r>
            </a:p>
            <a:p>
              <a:pPr algn="ctr"/>
              <a:r>
                <a:rPr lang="en-US" sz="900" dirty="0" smtClean="0">
                  <a:latin typeface="Calibri" pitchFamily="-1" charset="0"/>
                </a:rPr>
                <a:t>Scientist</a:t>
              </a:r>
              <a:endParaRPr lang="en-US" sz="900" dirty="0">
                <a:latin typeface="Calibri" pitchFamily="-1" charset="0"/>
              </a:endParaRPr>
            </a:p>
          </p:txBody>
        </p:sp>
        <p:cxnSp>
          <p:nvCxnSpPr>
            <p:cNvPr id="177" name="Elbow Connector 176"/>
            <p:cNvCxnSpPr>
              <a:stCxn id="194" idx="1"/>
              <a:endCxn id="202" idx="3"/>
            </p:cNvCxnSpPr>
            <p:nvPr/>
          </p:nvCxnSpPr>
          <p:spPr bwMode="auto">
            <a:xfrm rot="10800000">
              <a:off x="6845063" y="5311816"/>
              <a:ext cx="493728" cy="357640"/>
            </a:xfrm>
            <a:prstGeom prst="bentConnector3">
              <a:avLst/>
            </a:prstGeom>
            <a:solidFill>
              <a:srgbClr val="CC99FF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9" name="Left Brace 178"/>
          <p:cNvSpPr/>
          <p:nvPr/>
        </p:nvSpPr>
        <p:spPr bwMode="auto">
          <a:xfrm>
            <a:off x="5866439" y="5531741"/>
            <a:ext cx="194575" cy="920562"/>
          </a:xfrm>
          <a:prstGeom prst="leftBrace">
            <a:avLst>
              <a:gd name="adj1" fmla="val 55600"/>
              <a:gd name="adj2" fmla="val 51024"/>
            </a:avLst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Elbow Connector 189"/>
          <p:cNvCxnSpPr/>
          <p:nvPr/>
        </p:nvCxnSpPr>
        <p:spPr bwMode="auto">
          <a:xfrm rot="16200000" flipV="1">
            <a:off x="4898281" y="5004730"/>
            <a:ext cx="1433151" cy="503175"/>
          </a:xfrm>
          <a:prstGeom prst="bentConnector3">
            <a:avLst>
              <a:gd name="adj1" fmla="val 99984"/>
            </a:avLst>
          </a:prstGeom>
          <a:solidFill>
            <a:srgbClr val="CC99FF"/>
          </a:solidFill>
          <a:ln w="12700" cap="flat" cmpd="sng" algn="ctr">
            <a:solidFill>
              <a:schemeClr val="tx2"/>
            </a:solidFill>
            <a:prstDash val="solid"/>
            <a:round/>
            <a:headEnd type="triangle" w="sm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3" name="TextBox 222"/>
          <p:cNvSpPr txBox="1"/>
          <p:nvPr/>
        </p:nvSpPr>
        <p:spPr bwMode="auto">
          <a:xfrm>
            <a:off x="5390888" y="4529453"/>
            <a:ext cx="57068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dirty="0" smtClean="0">
                <a:latin typeface="Calibri" pitchFamily="-1" charset="0"/>
              </a:rPr>
              <a:t>HTTP</a:t>
            </a:r>
            <a:endParaRPr lang="en-US" sz="900" dirty="0">
              <a:latin typeface="Calibri" pitchFamily="-1" charset="0"/>
            </a:endParaRPr>
          </a:p>
        </p:txBody>
      </p:sp>
      <p:cxnSp>
        <p:nvCxnSpPr>
          <p:cNvPr id="215" name="Elbow Connector 214"/>
          <p:cNvCxnSpPr>
            <a:endCxn id="119" idx="1"/>
          </p:cNvCxnSpPr>
          <p:nvPr/>
        </p:nvCxnSpPr>
        <p:spPr bwMode="auto">
          <a:xfrm flipV="1">
            <a:off x="1983690" y="422892"/>
            <a:ext cx="1871303" cy="486619"/>
          </a:xfrm>
          <a:prstGeom prst="bentConnector3">
            <a:avLst/>
          </a:prstGeom>
          <a:solidFill>
            <a:srgbClr val="CC99FF"/>
          </a:solidFill>
          <a:ln w="12700" cap="flat" cmpd="sng" algn="ctr">
            <a:solidFill>
              <a:schemeClr val="tx2"/>
            </a:solidFill>
            <a:prstDash val="solid"/>
            <a:round/>
            <a:headEnd type="triangle" w="sm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" name="Elbow Connector 219"/>
          <p:cNvCxnSpPr>
            <a:stCxn id="193" idx="1"/>
            <a:endCxn id="119" idx="3"/>
          </p:cNvCxnSpPr>
          <p:nvPr/>
        </p:nvCxnSpPr>
        <p:spPr bwMode="auto">
          <a:xfrm rot="10800000">
            <a:off x="6138295" y="422892"/>
            <a:ext cx="1153925" cy="582604"/>
          </a:xfrm>
          <a:prstGeom prst="bentConnector3">
            <a:avLst/>
          </a:prstGeom>
          <a:solidFill>
            <a:srgbClr val="CC99FF"/>
          </a:solidFill>
          <a:ln w="12700" cap="flat" cmpd="sng" algn="ctr">
            <a:solidFill>
              <a:schemeClr val="tx2"/>
            </a:solidFill>
            <a:prstDash val="solid"/>
            <a:round/>
            <a:headEnd type="triangle" w="sm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4" name="Elbow Connector 223"/>
          <p:cNvCxnSpPr>
            <a:stCxn id="176" idx="2"/>
            <a:endCxn id="52" idx="0"/>
          </p:cNvCxnSpPr>
          <p:nvPr/>
        </p:nvCxnSpPr>
        <p:spPr bwMode="auto">
          <a:xfrm rot="16200000" flipH="1">
            <a:off x="5898151" y="1299144"/>
            <a:ext cx="1309682" cy="1435697"/>
          </a:xfrm>
          <a:prstGeom prst="bentConnector3">
            <a:avLst/>
          </a:prstGeom>
          <a:solidFill>
            <a:srgbClr val="CC99FF"/>
          </a:solidFill>
          <a:ln w="12700" cap="flat" cmpd="sng" algn="ctr">
            <a:solidFill>
              <a:schemeClr val="tx2"/>
            </a:solidFill>
            <a:prstDash val="solid"/>
            <a:round/>
            <a:headEnd type="triangle" w="sm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" name="Elbow Connector 225"/>
          <p:cNvCxnSpPr>
            <a:stCxn id="173" idx="2"/>
            <a:endCxn id="128" idx="0"/>
          </p:cNvCxnSpPr>
          <p:nvPr/>
        </p:nvCxnSpPr>
        <p:spPr bwMode="auto">
          <a:xfrm rot="5400000">
            <a:off x="2462784" y="425197"/>
            <a:ext cx="761069" cy="2652069"/>
          </a:xfrm>
          <a:prstGeom prst="bentConnector3">
            <a:avLst/>
          </a:prstGeom>
          <a:solidFill>
            <a:srgbClr val="CC99FF"/>
          </a:solidFill>
          <a:ln w="12700" cap="flat" cmpd="sng" algn="ctr">
            <a:solidFill>
              <a:schemeClr val="tx2"/>
            </a:solidFill>
            <a:prstDash val="solid"/>
            <a:round/>
            <a:headEnd type="triangle" w="sm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8" name="Group 227"/>
          <p:cNvGrpSpPr/>
          <p:nvPr/>
        </p:nvGrpSpPr>
        <p:grpSpPr>
          <a:xfrm>
            <a:off x="3522957" y="5473525"/>
            <a:ext cx="1640246" cy="1222568"/>
            <a:chOff x="3451180" y="5475148"/>
            <a:chExt cx="1640246" cy="1222568"/>
          </a:xfrm>
        </p:grpSpPr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8710" y="5475148"/>
              <a:ext cx="768627" cy="768627"/>
            </a:xfrm>
            <a:prstGeom prst="rect">
              <a:avLst/>
            </a:prstGeom>
          </p:spPr>
        </p:pic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180" y="5677247"/>
              <a:ext cx="589175" cy="589175"/>
            </a:xfrm>
            <a:prstGeom prst="rect">
              <a:avLst/>
            </a:prstGeom>
          </p:spPr>
        </p:pic>
        <p:sp>
          <p:nvSpPr>
            <p:cNvPr id="233" name="TextBox 232"/>
            <p:cNvSpPr txBox="1"/>
            <p:nvPr/>
          </p:nvSpPr>
          <p:spPr bwMode="auto">
            <a:xfrm>
              <a:off x="3928209" y="6189885"/>
              <a:ext cx="1163217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 dirty="0" smtClean="0">
                  <a:latin typeface="Calibri" pitchFamily="-1" charset="0"/>
                </a:rPr>
                <a:t>Data Analyst with</a:t>
              </a:r>
            </a:p>
            <a:p>
              <a:pPr algn="ctr"/>
              <a:r>
                <a:rPr lang="en-US" sz="900" dirty="0" smtClean="0">
                  <a:latin typeface="Calibri" pitchFamily="-1" charset="0"/>
                </a:rPr>
                <a:t>Programmatic access</a:t>
              </a:r>
            </a:p>
            <a:p>
              <a:pPr algn="ctr"/>
              <a:r>
                <a:rPr lang="en-US" sz="900" dirty="0" smtClean="0">
                  <a:latin typeface="Calibri" pitchFamily="-1" charset="0"/>
                </a:rPr>
                <a:t>(COBOL, PL/1, etc.)</a:t>
              </a:r>
              <a:endParaRPr lang="en-US" sz="900" dirty="0">
                <a:latin typeface="Calibri" pitchFamily="-1" charset="0"/>
              </a:endParaRPr>
            </a:p>
          </p:txBody>
        </p:sp>
      </p:grpSp>
      <p:cxnSp>
        <p:nvCxnSpPr>
          <p:cNvPr id="232" name="Elbow Connector 231"/>
          <p:cNvCxnSpPr>
            <a:stCxn id="196" idx="1"/>
            <a:endCxn id="34" idx="3"/>
          </p:cNvCxnSpPr>
          <p:nvPr/>
        </p:nvCxnSpPr>
        <p:spPr bwMode="auto">
          <a:xfrm rot="10800000">
            <a:off x="2937577" y="5093174"/>
            <a:ext cx="585381" cy="877038"/>
          </a:xfrm>
          <a:prstGeom prst="bentConnector3">
            <a:avLst/>
          </a:prstGeom>
          <a:solidFill>
            <a:srgbClr val="CC99FF"/>
          </a:solidFill>
          <a:ln w="12700" cap="flat" cmpd="sng" algn="ctr">
            <a:solidFill>
              <a:schemeClr val="tx2"/>
            </a:solidFill>
            <a:prstDash val="solid"/>
            <a:round/>
            <a:headEnd type="triangle" w="sm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" name="Straight Arrow Connector 234"/>
          <p:cNvCxnSpPr>
            <a:endCxn id="114" idx="0"/>
          </p:cNvCxnSpPr>
          <p:nvPr/>
        </p:nvCxnSpPr>
        <p:spPr bwMode="auto">
          <a:xfrm>
            <a:off x="4169351" y="433643"/>
            <a:ext cx="1" cy="327401"/>
          </a:xfrm>
          <a:prstGeom prst="straightConnector1">
            <a:avLst/>
          </a:prstGeom>
          <a:solidFill>
            <a:srgbClr val="CC99FF"/>
          </a:solidFill>
          <a:ln w="12700" cap="flat" cmpd="sng" algn="ctr">
            <a:solidFill>
              <a:schemeClr val="tx2"/>
            </a:solidFill>
            <a:prstDash val="solid"/>
            <a:round/>
            <a:headEnd type="triangle" w="sm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Straight Arrow Connector 241"/>
          <p:cNvCxnSpPr>
            <a:endCxn id="175" idx="0"/>
          </p:cNvCxnSpPr>
          <p:nvPr/>
        </p:nvCxnSpPr>
        <p:spPr bwMode="auto">
          <a:xfrm flipH="1">
            <a:off x="5835144" y="456279"/>
            <a:ext cx="23" cy="296220"/>
          </a:xfrm>
          <a:prstGeom prst="straightConnector1">
            <a:avLst/>
          </a:prstGeom>
          <a:solidFill>
            <a:srgbClr val="CC99FF"/>
          </a:solidFill>
          <a:ln w="12700" cap="flat" cmpd="sng" algn="ctr">
            <a:solidFill>
              <a:schemeClr val="tx2"/>
            </a:solidFill>
            <a:prstDash val="solid"/>
            <a:round/>
            <a:headEnd type="triangle" w="sm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3339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98389" y="300058"/>
            <a:ext cx="4081019" cy="3961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1F497D"/>
              </a:solidFill>
              <a:latin typeface="Calibri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919810" y="3970279"/>
            <a:ext cx="54401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>
                <a:latin typeface="Calibri" pitchFamily="-1" charset="0"/>
              </a:rPr>
              <a:t>z/OS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985472" y="393908"/>
            <a:ext cx="3886356" cy="948837"/>
          </a:xfrm>
          <a:prstGeom prst="rect">
            <a:avLst/>
          </a:prstGeom>
          <a:solidFill>
            <a:srgbClr val="F3EFCA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1F497D"/>
              </a:solidFill>
              <a:latin typeface="Calibri"/>
              <a:cs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85472" y="3511318"/>
            <a:ext cx="1924890" cy="3720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1F497D"/>
              </a:solidFill>
              <a:latin typeface="Calibri"/>
              <a:cs typeface="Calibri"/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5714651" y="3565158"/>
            <a:ext cx="75119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r>
              <a:rPr lang="en-US" sz="1100" dirty="0" smtClean="0">
                <a:latin typeface="Calibri" pitchFamily="-1" charset="0"/>
              </a:rPr>
              <a:t>Python 3</a:t>
            </a:r>
            <a:endParaRPr lang="en-US" sz="1200" dirty="0">
              <a:latin typeface="Calibri" pitchFamily="-1" charset="0"/>
            </a:endParaRPr>
          </a:p>
        </p:txBody>
      </p:sp>
      <p:pic>
        <p:nvPicPr>
          <p:cNvPr id="182" name="Picture 1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718" y="3538967"/>
            <a:ext cx="314975" cy="314975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 rot="5400000">
            <a:off x="6672886" y="450197"/>
            <a:ext cx="206808" cy="8074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K - Python</a:t>
            </a:r>
          </a:p>
        </p:txBody>
      </p:sp>
      <p:sp>
        <p:nvSpPr>
          <p:cNvPr id="16" name="Rectangle 15"/>
          <p:cNvSpPr/>
          <p:nvPr/>
        </p:nvSpPr>
        <p:spPr>
          <a:xfrm rot="5400000">
            <a:off x="6674067" y="167526"/>
            <a:ext cx="204446" cy="80745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K - </a:t>
            </a:r>
            <a:r>
              <a:rPr lang="en-US" sz="1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Toree</a:t>
            </a:r>
            <a:endParaRPr lang="en-US" sz="100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14" name="Rectangle 113"/>
          <p:cNvSpPr/>
          <p:nvPr/>
        </p:nvSpPr>
        <p:spPr>
          <a:xfrm rot="5400000">
            <a:off x="6676469" y="741737"/>
            <a:ext cx="206808" cy="8074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K - </a:t>
            </a:r>
            <a:r>
              <a:rPr lang="en-US" sz="1000" dirty="0" err="1" smtClean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PySpark</a:t>
            </a:r>
            <a:endParaRPr lang="en-US" sz="100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04631" y="476793"/>
            <a:ext cx="783112" cy="783066"/>
          </a:xfrm>
          <a:custGeom>
            <a:avLst/>
            <a:gdLst>
              <a:gd name="connsiteX0" fmla="*/ 0 w 774645"/>
              <a:gd name="connsiteY0" fmla="*/ 0 h 783066"/>
              <a:gd name="connsiteX1" fmla="*/ 774645 w 774645"/>
              <a:gd name="connsiteY1" fmla="*/ 0 h 783066"/>
              <a:gd name="connsiteX2" fmla="*/ 774645 w 774645"/>
              <a:gd name="connsiteY2" fmla="*/ 783066 h 783066"/>
              <a:gd name="connsiteX3" fmla="*/ 0 w 774645"/>
              <a:gd name="connsiteY3" fmla="*/ 783066 h 783066"/>
              <a:gd name="connsiteX4" fmla="*/ 0 w 774645"/>
              <a:gd name="connsiteY4" fmla="*/ 0 h 783066"/>
              <a:gd name="connsiteX0" fmla="*/ 3465 w 778110"/>
              <a:gd name="connsiteY0" fmla="*/ 0 h 783066"/>
              <a:gd name="connsiteX1" fmla="*/ 778110 w 778110"/>
              <a:gd name="connsiteY1" fmla="*/ 0 h 783066"/>
              <a:gd name="connsiteX2" fmla="*/ 778110 w 778110"/>
              <a:gd name="connsiteY2" fmla="*/ 783066 h 783066"/>
              <a:gd name="connsiteX3" fmla="*/ 3465 w 778110"/>
              <a:gd name="connsiteY3" fmla="*/ 783066 h 783066"/>
              <a:gd name="connsiteX4" fmla="*/ 0 w 778110"/>
              <a:gd name="connsiteY4" fmla="*/ 90474 h 783066"/>
              <a:gd name="connsiteX5" fmla="*/ 3465 w 778110"/>
              <a:gd name="connsiteY5" fmla="*/ 0 h 783066"/>
              <a:gd name="connsiteX0" fmla="*/ 7698 w 782343"/>
              <a:gd name="connsiteY0" fmla="*/ 0 h 783066"/>
              <a:gd name="connsiteX1" fmla="*/ 782343 w 782343"/>
              <a:gd name="connsiteY1" fmla="*/ 0 h 783066"/>
              <a:gd name="connsiteX2" fmla="*/ 782343 w 782343"/>
              <a:gd name="connsiteY2" fmla="*/ 783066 h 783066"/>
              <a:gd name="connsiteX3" fmla="*/ 7698 w 782343"/>
              <a:gd name="connsiteY3" fmla="*/ 783066 h 783066"/>
              <a:gd name="connsiteX4" fmla="*/ 0 w 782343"/>
              <a:gd name="connsiteY4" fmla="*/ 661974 h 783066"/>
              <a:gd name="connsiteX5" fmla="*/ 4233 w 782343"/>
              <a:gd name="connsiteY5" fmla="*/ 90474 h 783066"/>
              <a:gd name="connsiteX6" fmla="*/ 7698 w 782343"/>
              <a:gd name="connsiteY6" fmla="*/ 0 h 783066"/>
              <a:gd name="connsiteX0" fmla="*/ 11930 w 786575"/>
              <a:gd name="connsiteY0" fmla="*/ 0 h 783066"/>
              <a:gd name="connsiteX1" fmla="*/ 786575 w 786575"/>
              <a:gd name="connsiteY1" fmla="*/ 0 h 783066"/>
              <a:gd name="connsiteX2" fmla="*/ 786575 w 786575"/>
              <a:gd name="connsiteY2" fmla="*/ 783066 h 783066"/>
              <a:gd name="connsiteX3" fmla="*/ 11930 w 786575"/>
              <a:gd name="connsiteY3" fmla="*/ 783066 h 783066"/>
              <a:gd name="connsiteX4" fmla="*/ 4232 w 786575"/>
              <a:gd name="connsiteY4" fmla="*/ 661974 h 783066"/>
              <a:gd name="connsiteX5" fmla="*/ 0 w 786575"/>
              <a:gd name="connsiteY5" fmla="*/ 378340 h 783066"/>
              <a:gd name="connsiteX6" fmla="*/ 8465 w 786575"/>
              <a:gd name="connsiteY6" fmla="*/ 90474 h 783066"/>
              <a:gd name="connsiteX7" fmla="*/ 11930 w 786575"/>
              <a:gd name="connsiteY7" fmla="*/ 0 h 783066"/>
              <a:gd name="connsiteX0" fmla="*/ 11930 w 786575"/>
              <a:gd name="connsiteY0" fmla="*/ 0 h 783066"/>
              <a:gd name="connsiteX1" fmla="*/ 786575 w 786575"/>
              <a:gd name="connsiteY1" fmla="*/ 0 h 783066"/>
              <a:gd name="connsiteX2" fmla="*/ 786575 w 786575"/>
              <a:gd name="connsiteY2" fmla="*/ 783066 h 783066"/>
              <a:gd name="connsiteX3" fmla="*/ 11930 w 786575"/>
              <a:gd name="connsiteY3" fmla="*/ 783066 h 783066"/>
              <a:gd name="connsiteX4" fmla="*/ 4232 w 786575"/>
              <a:gd name="connsiteY4" fmla="*/ 661974 h 783066"/>
              <a:gd name="connsiteX5" fmla="*/ 0 w 786575"/>
              <a:gd name="connsiteY5" fmla="*/ 378340 h 783066"/>
              <a:gd name="connsiteX6" fmla="*/ 0 w 786575"/>
              <a:gd name="connsiteY6" fmla="*/ 378340 h 783066"/>
              <a:gd name="connsiteX7" fmla="*/ 8465 w 786575"/>
              <a:gd name="connsiteY7" fmla="*/ 90474 h 783066"/>
              <a:gd name="connsiteX8" fmla="*/ 11930 w 786575"/>
              <a:gd name="connsiteY8" fmla="*/ 0 h 783066"/>
              <a:gd name="connsiteX0" fmla="*/ 11930 w 786575"/>
              <a:gd name="connsiteY0" fmla="*/ 0 h 783066"/>
              <a:gd name="connsiteX1" fmla="*/ 786575 w 786575"/>
              <a:gd name="connsiteY1" fmla="*/ 0 h 783066"/>
              <a:gd name="connsiteX2" fmla="*/ 786575 w 786575"/>
              <a:gd name="connsiteY2" fmla="*/ 783066 h 783066"/>
              <a:gd name="connsiteX3" fmla="*/ 11930 w 786575"/>
              <a:gd name="connsiteY3" fmla="*/ 783066 h 783066"/>
              <a:gd name="connsiteX4" fmla="*/ 12699 w 786575"/>
              <a:gd name="connsiteY4" fmla="*/ 666208 h 783066"/>
              <a:gd name="connsiteX5" fmla="*/ 0 w 786575"/>
              <a:gd name="connsiteY5" fmla="*/ 378340 h 783066"/>
              <a:gd name="connsiteX6" fmla="*/ 0 w 786575"/>
              <a:gd name="connsiteY6" fmla="*/ 378340 h 783066"/>
              <a:gd name="connsiteX7" fmla="*/ 8465 w 786575"/>
              <a:gd name="connsiteY7" fmla="*/ 90474 h 783066"/>
              <a:gd name="connsiteX8" fmla="*/ 11930 w 786575"/>
              <a:gd name="connsiteY8" fmla="*/ 0 h 783066"/>
              <a:gd name="connsiteX0" fmla="*/ 11930 w 786575"/>
              <a:gd name="connsiteY0" fmla="*/ 0 h 783066"/>
              <a:gd name="connsiteX1" fmla="*/ 786575 w 786575"/>
              <a:gd name="connsiteY1" fmla="*/ 0 h 783066"/>
              <a:gd name="connsiteX2" fmla="*/ 786575 w 786575"/>
              <a:gd name="connsiteY2" fmla="*/ 783066 h 783066"/>
              <a:gd name="connsiteX3" fmla="*/ 11930 w 786575"/>
              <a:gd name="connsiteY3" fmla="*/ 783066 h 783066"/>
              <a:gd name="connsiteX4" fmla="*/ 12699 w 786575"/>
              <a:gd name="connsiteY4" fmla="*/ 666208 h 783066"/>
              <a:gd name="connsiteX5" fmla="*/ 0 w 786575"/>
              <a:gd name="connsiteY5" fmla="*/ 378340 h 783066"/>
              <a:gd name="connsiteX6" fmla="*/ 12700 w 786575"/>
              <a:gd name="connsiteY6" fmla="*/ 386807 h 783066"/>
              <a:gd name="connsiteX7" fmla="*/ 8465 w 786575"/>
              <a:gd name="connsiteY7" fmla="*/ 90474 h 783066"/>
              <a:gd name="connsiteX8" fmla="*/ 11930 w 786575"/>
              <a:gd name="connsiteY8" fmla="*/ 0 h 783066"/>
              <a:gd name="connsiteX0" fmla="*/ 11930 w 786575"/>
              <a:gd name="connsiteY0" fmla="*/ 0 h 783066"/>
              <a:gd name="connsiteX1" fmla="*/ 786575 w 786575"/>
              <a:gd name="connsiteY1" fmla="*/ 0 h 783066"/>
              <a:gd name="connsiteX2" fmla="*/ 786575 w 786575"/>
              <a:gd name="connsiteY2" fmla="*/ 783066 h 783066"/>
              <a:gd name="connsiteX3" fmla="*/ 11930 w 786575"/>
              <a:gd name="connsiteY3" fmla="*/ 783066 h 783066"/>
              <a:gd name="connsiteX4" fmla="*/ 12699 w 786575"/>
              <a:gd name="connsiteY4" fmla="*/ 666208 h 783066"/>
              <a:gd name="connsiteX5" fmla="*/ 0 w 786575"/>
              <a:gd name="connsiteY5" fmla="*/ 378340 h 783066"/>
              <a:gd name="connsiteX6" fmla="*/ 8465 w 786575"/>
              <a:gd name="connsiteY6" fmla="*/ 90474 h 783066"/>
              <a:gd name="connsiteX7" fmla="*/ 11930 w 786575"/>
              <a:gd name="connsiteY7" fmla="*/ 0 h 783066"/>
              <a:gd name="connsiteX0" fmla="*/ 3465 w 778110"/>
              <a:gd name="connsiteY0" fmla="*/ 0 h 783066"/>
              <a:gd name="connsiteX1" fmla="*/ 778110 w 778110"/>
              <a:gd name="connsiteY1" fmla="*/ 0 h 783066"/>
              <a:gd name="connsiteX2" fmla="*/ 778110 w 778110"/>
              <a:gd name="connsiteY2" fmla="*/ 783066 h 783066"/>
              <a:gd name="connsiteX3" fmla="*/ 3465 w 778110"/>
              <a:gd name="connsiteY3" fmla="*/ 783066 h 783066"/>
              <a:gd name="connsiteX4" fmla="*/ 4234 w 778110"/>
              <a:gd name="connsiteY4" fmla="*/ 666208 h 783066"/>
              <a:gd name="connsiteX5" fmla="*/ 1 w 778110"/>
              <a:gd name="connsiteY5" fmla="*/ 382573 h 783066"/>
              <a:gd name="connsiteX6" fmla="*/ 0 w 778110"/>
              <a:gd name="connsiteY6" fmla="*/ 90474 h 783066"/>
              <a:gd name="connsiteX7" fmla="*/ 3465 w 778110"/>
              <a:gd name="connsiteY7" fmla="*/ 0 h 783066"/>
              <a:gd name="connsiteX0" fmla="*/ 0 w 783112"/>
              <a:gd name="connsiteY0" fmla="*/ 4234 h 783066"/>
              <a:gd name="connsiteX1" fmla="*/ 783112 w 783112"/>
              <a:gd name="connsiteY1" fmla="*/ 0 h 783066"/>
              <a:gd name="connsiteX2" fmla="*/ 783112 w 783112"/>
              <a:gd name="connsiteY2" fmla="*/ 783066 h 783066"/>
              <a:gd name="connsiteX3" fmla="*/ 8467 w 783112"/>
              <a:gd name="connsiteY3" fmla="*/ 783066 h 783066"/>
              <a:gd name="connsiteX4" fmla="*/ 9236 w 783112"/>
              <a:gd name="connsiteY4" fmla="*/ 666208 h 783066"/>
              <a:gd name="connsiteX5" fmla="*/ 5003 w 783112"/>
              <a:gd name="connsiteY5" fmla="*/ 382573 h 783066"/>
              <a:gd name="connsiteX6" fmla="*/ 5002 w 783112"/>
              <a:gd name="connsiteY6" fmla="*/ 90474 h 783066"/>
              <a:gd name="connsiteX7" fmla="*/ 0 w 783112"/>
              <a:gd name="connsiteY7" fmla="*/ 4234 h 78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112" h="783066">
                <a:moveTo>
                  <a:pt x="0" y="4234"/>
                </a:moveTo>
                <a:lnTo>
                  <a:pt x="783112" y="0"/>
                </a:lnTo>
                <a:lnTo>
                  <a:pt x="783112" y="783066"/>
                </a:lnTo>
                <a:lnTo>
                  <a:pt x="8467" y="783066"/>
                </a:lnTo>
                <a:cubicBezTo>
                  <a:pt x="8723" y="744113"/>
                  <a:pt x="8980" y="705161"/>
                  <a:pt x="9236" y="666208"/>
                </a:cubicBezTo>
                <a:cubicBezTo>
                  <a:pt x="7825" y="568841"/>
                  <a:pt x="6414" y="479940"/>
                  <a:pt x="5003" y="382573"/>
                </a:cubicBezTo>
                <a:cubicBezTo>
                  <a:pt x="5003" y="285207"/>
                  <a:pt x="5002" y="187840"/>
                  <a:pt x="5002" y="90474"/>
                </a:cubicBezTo>
                <a:lnTo>
                  <a:pt x="0" y="4234"/>
                </a:lnTo>
                <a:close/>
              </a:path>
            </a:pathLst>
          </a:custGeom>
          <a:solidFill>
            <a:srgbClr val="D5E1BB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  <a:latin typeface="Calibri"/>
                <a:cs typeface="Calibri"/>
              </a:rPr>
              <a:t>Jupyter</a:t>
            </a:r>
            <a:endParaRPr lang="en-US" sz="11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/>
                <a:cs typeface="Calibri"/>
              </a:rPr>
              <a:t>Kernel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/>
                <a:cs typeface="Calibri"/>
              </a:rPr>
              <a:t>Gateway</a:t>
            </a:r>
            <a:endParaRPr lang="en-US" sz="11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85472" y="2242938"/>
            <a:ext cx="1620260" cy="1233152"/>
            <a:chOff x="4985472" y="1658126"/>
            <a:chExt cx="1620260" cy="1233152"/>
          </a:xfrm>
        </p:grpSpPr>
        <p:sp>
          <p:nvSpPr>
            <p:cNvPr id="2" name="Rectangle 1"/>
            <p:cNvSpPr/>
            <p:nvPr/>
          </p:nvSpPr>
          <p:spPr>
            <a:xfrm>
              <a:off x="4985472" y="1658126"/>
              <a:ext cx="1620260" cy="123315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1852" y="1911376"/>
              <a:ext cx="1360422" cy="680211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7250762" y="2206152"/>
            <a:ext cx="1620260" cy="1278322"/>
            <a:chOff x="7342368" y="1610020"/>
            <a:chExt cx="1620260" cy="1278322"/>
          </a:xfrm>
        </p:grpSpPr>
        <p:sp>
          <p:nvSpPr>
            <p:cNvPr id="57" name="Rectangle 56"/>
            <p:cNvSpPr/>
            <p:nvPr/>
          </p:nvSpPr>
          <p:spPr>
            <a:xfrm>
              <a:off x="7342368" y="1655190"/>
              <a:ext cx="1620260" cy="123315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99" y="1610020"/>
              <a:ext cx="1224608" cy="1224608"/>
            </a:xfrm>
            <a:prstGeom prst="rect">
              <a:avLst/>
            </a:prstGeom>
          </p:spPr>
        </p:pic>
      </p:grpSp>
      <p:sp>
        <p:nvSpPr>
          <p:cNvPr id="96" name="TextBox 95"/>
          <p:cNvSpPr txBox="1"/>
          <p:nvPr/>
        </p:nvSpPr>
        <p:spPr bwMode="auto">
          <a:xfrm>
            <a:off x="8116573" y="428565"/>
            <a:ext cx="69788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 smtClean="0">
                <a:latin typeface="Calibri" pitchFamily="-1" charset="0"/>
              </a:rPr>
              <a:t>JKG2AT</a:t>
            </a:r>
            <a:endParaRPr lang="en-US" sz="1100" dirty="0">
              <a:latin typeface="Calibri" pitchFamily="-1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090951" y="300058"/>
            <a:ext cx="2070801" cy="39610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1F497D"/>
              </a:solidFill>
              <a:latin typeface="Calibri"/>
              <a:cs typeface="Calibri"/>
            </a:endParaRPr>
          </a:p>
        </p:txBody>
      </p:sp>
      <p:sp>
        <p:nvSpPr>
          <p:cNvPr id="116" name="TextBox 115"/>
          <p:cNvSpPr txBox="1"/>
          <p:nvPr/>
        </p:nvSpPr>
        <p:spPr bwMode="auto">
          <a:xfrm>
            <a:off x="2090951" y="3970279"/>
            <a:ext cx="106374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 smtClean="0">
                <a:latin typeface="Calibri" pitchFamily="-1" charset="0"/>
              </a:rPr>
              <a:t>Linux on X/86</a:t>
            </a:r>
            <a:endParaRPr lang="en-US" sz="1100" dirty="0">
              <a:latin typeface="Calibri" pitchFamily="-1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87977" y="415836"/>
            <a:ext cx="984991" cy="3525228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1F497D"/>
              </a:solidFill>
              <a:latin typeface="Calibri"/>
              <a:cs typeface="Calibri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264901" y="498928"/>
            <a:ext cx="809263" cy="3119034"/>
          </a:xfrm>
          <a:custGeom>
            <a:avLst/>
            <a:gdLst>
              <a:gd name="connsiteX0" fmla="*/ 0 w 799738"/>
              <a:gd name="connsiteY0" fmla="*/ 0 h 3119034"/>
              <a:gd name="connsiteX1" fmla="*/ 799738 w 799738"/>
              <a:gd name="connsiteY1" fmla="*/ 0 h 3119034"/>
              <a:gd name="connsiteX2" fmla="*/ 799738 w 799738"/>
              <a:gd name="connsiteY2" fmla="*/ 3119034 h 3119034"/>
              <a:gd name="connsiteX3" fmla="*/ 0 w 799738"/>
              <a:gd name="connsiteY3" fmla="*/ 3119034 h 3119034"/>
              <a:gd name="connsiteX4" fmla="*/ 0 w 799738"/>
              <a:gd name="connsiteY4" fmla="*/ 0 h 3119034"/>
              <a:gd name="connsiteX0" fmla="*/ 6714 w 806452"/>
              <a:gd name="connsiteY0" fmla="*/ 0 h 3119034"/>
              <a:gd name="connsiteX1" fmla="*/ 806452 w 806452"/>
              <a:gd name="connsiteY1" fmla="*/ 0 h 3119034"/>
              <a:gd name="connsiteX2" fmla="*/ 806452 w 806452"/>
              <a:gd name="connsiteY2" fmla="*/ 3119034 h 3119034"/>
              <a:gd name="connsiteX3" fmla="*/ 6714 w 806452"/>
              <a:gd name="connsiteY3" fmla="*/ 3119034 h 3119034"/>
              <a:gd name="connsiteX4" fmla="*/ 0 w 806452"/>
              <a:gd name="connsiteY4" fmla="*/ 287456 h 3119034"/>
              <a:gd name="connsiteX5" fmla="*/ 6714 w 806452"/>
              <a:gd name="connsiteY5" fmla="*/ 0 h 3119034"/>
              <a:gd name="connsiteX0" fmla="*/ 15858 w 815596"/>
              <a:gd name="connsiteY0" fmla="*/ 0 h 3119034"/>
              <a:gd name="connsiteX1" fmla="*/ 815596 w 815596"/>
              <a:gd name="connsiteY1" fmla="*/ 0 h 3119034"/>
              <a:gd name="connsiteX2" fmla="*/ 815596 w 815596"/>
              <a:gd name="connsiteY2" fmla="*/ 3119034 h 3119034"/>
              <a:gd name="connsiteX3" fmla="*/ 15858 w 815596"/>
              <a:gd name="connsiteY3" fmla="*/ 3119034 h 3119034"/>
              <a:gd name="connsiteX4" fmla="*/ 0 w 815596"/>
              <a:gd name="connsiteY4" fmla="*/ 1640768 h 3119034"/>
              <a:gd name="connsiteX5" fmla="*/ 9144 w 815596"/>
              <a:gd name="connsiteY5" fmla="*/ 287456 h 3119034"/>
              <a:gd name="connsiteX6" fmla="*/ 15858 w 815596"/>
              <a:gd name="connsiteY6" fmla="*/ 0 h 3119034"/>
              <a:gd name="connsiteX0" fmla="*/ 25002 w 824740"/>
              <a:gd name="connsiteY0" fmla="*/ 0 h 3119034"/>
              <a:gd name="connsiteX1" fmla="*/ 824740 w 824740"/>
              <a:gd name="connsiteY1" fmla="*/ 0 h 3119034"/>
              <a:gd name="connsiteX2" fmla="*/ 824740 w 824740"/>
              <a:gd name="connsiteY2" fmla="*/ 3119034 h 3119034"/>
              <a:gd name="connsiteX3" fmla="*/ 25002 w 824740"/>
              <a:gd name="connsiteY3" fmla="*/ 3119034 h 3119034"/>
              <a:gd name="connsiteX4" fmla="*/ 0 w 824740"/>
              <a:gd name="connsiteY4" fmla="*/ 2847776 h 3119034"/>
              <a:gd name="connsiteX5" fmla="*/ 9144 w 824740"/>
              <a:gd name="connsiteY5" fmla="*/ 1640768 h 3119034"/>
              <a:gd name="connsiteX6" fmla="*/ 18288 w 824740"/>
              <a:gd name="connsiteY6" fmla="*/ 287456 h 3119034"/>
              <a:gd name="connsiteX7" fmla="*/ 25002 w 824740"/>
              <a:gd name="connsiteY7" fmla="*/ 0 h 3119034"/>
              <a:gd name="connsiteX0" fmla="*/ 15858 w 815596"/>
              <a:gd name="connsiteY0" fmla="*/ 0 h 3119034"/>
              <a:gd name="connsiteX1" fmla="*/ 815596 w 815596"/>
              <a:gd name="connsiteY1" fmla="*/ 0 h 3119034"/>
              <a:gd name="connsiteX2" fmla="*/ 815596 w 815596"/>
              <a:gd name="connsiteY2" fmla="*/ 3119034 h 3119034"/>
              <a:gd name="connsiteX3" fmla="*/ 15858 w 815596"/>
              <a:gd name="connsiteY3" fmla="*/ 3119034 h 3119034"/>
              <a:gd name="connsiteX4" fmla="*/ 9144 w 815596"/>
              <a:gd name="connsiteY4" fmla="*/ 2856920 h 3119034"/>
              <a:gd name="connsiteX5" fmla="*/ 0 w 815596"/>
              <a:gd name="connsiteY5" fmla="*/ 1640768 h 3119034"/>
              <a:gd name="connsiteX6" fmla="*/ 9144 w 815596"/>
              <a:gd name="connsiteY6" fmla="*/ 287456 h 3119034"/>
              <a:gd name="connsiteX7" fmla="*/ 15858 w 815596"/>
              <a:gd name="connsiteY7" fmla="*/ 0 h 3119034"/>
              <a:gd name="connsiteX0" fmla="*/ 15858 w 815596"/>
              <a:gd name="connsiteY0" fmla="*/ 0 h 3119034"/>
              <a:gd name="connsiteX1" fmla="*/ 815596 w 815596"/>
              <a:gd name="connsiteY1" fmla="*/ 0 h 3119034"/>
              <a:gd name="connsiteX2" fmla="*/ 815596 w 815596"/>
              <a:gd name="connsiteY2" fmla="*/ 3119034 h 3119034"/>
              <a:gd name="connsiteX3" fmla="*/ 15858 w 815596"/>
              <a:gd name="connsiteY3" fmla="*/ 3119034 h 3119034"/>
              <a:gd name="connsiteX4" fmla="*/ 9144 w 815596"/>
              <a:gd name="connsiteY4" fmla="*/ 2856920 h 3119034"/>
              <a:gd name="connsiteX5" fmla="*/ 0 w 815596"/>
              <a:gd name="connsiteY5" fmla="*/ 1640768 h 3119034"/>
              <a:gd name="connsiteX6" fmla="*/ 15494 w 815596"/>
              <a:gd name="connsiteY6" fmla="*/ 290631 h 3119034"/>
              <a:gd name="connsiteX7" fmla="*/ 15858 w 815596"/>
              <a:gd name="connsiteY7" fmla="*/ 0 h 3119034"/>
              <a:gd name="connsiteX0" fmla="*/ 15858 w 815596"/>
              <a:gd name="connsiteY0" fmla="*/ 0 h 3119034"/>
              <a:gd name="connsiteX1" fmla="*/ 815596 w 815596"/>
              <a:gd name="connsiteY1" fmla="*/ 0 h 3119034"/>
              <a:gd name="connsiteX2" fmla="*/ 815596 w 815596"/>
              <a:gd name="connsiteY2" fmla="*/ 3119034 h 3119034"/>
              <a:gd name="connsiteX3" fmla="*/ 15858 w 815596"/>
              <a:gd name="connsiteY3" fmla="*/ 3119034 h 3119034"/>
              <a:gd name="connsiteX4" fmla="*/ 9144 w 815596"/>
              <a:gd name="connsiteY4" fmla="*/ 2856920 h 3119034"/>
              <a:gd name="connsiteX5" fmla="*/ 0 w 815596"/>
              <a:gd name="connsiteY5" fmla="*/ 1640768 h 3119034"/>
              <a:gd name="connsiteX6" fmla="*/ 15494 w 815596"/>
              <a:gd name="connsiteY6" fmla="*/ 290631 h 3119034"/>
              <a:gd name="connsiteX7" fmla="*/ 15858 w 815596"/>
              <a:gd name="connsiteY7" fmla="*/ 0 h 3119034"/>
              <a:gd name="connsiteX0" fmla="*/ 15858 w 815596"/>
              <a:gd name="connsiteY0" fmla="*/ 0 h 3119034"/>
              <a:gd name="connsiteX1" fmla="*/ 815596 w 815596"/>
              <a:gd name="connsiteY1" fmla="*/ 0 h 3119034"/>
              <a:gd name="connsiteX2" fmla="*/ 815596 w 815596"/>
              <a:gd name="connsiteY2" fmla="*/ 3119034 h 3119034"/>
              <a:gd name="connsiteX3" fmla="*/ 15858 w 815596"/>
              <a:gd name="connsiteY3" fmla="*/ 3119034 h 3119034"/>
              <a:gd name="connsiteX4" fmla="*/ 9144 w 815596"/>
              <a:gd name="connsiteY4" fmla="*/ 2856920 h 3119034"/>
              <a:gd name="connsiteX5" fmla="*/ 0 w 815596"/>
              <a:gd name="connsiteY5" fmla="*/ 1640768 h 3119034"/>
              <a:gd name="connsiteX6" fmla="*/ 15494 w 815596"/>
              <a:gd name="connsiteY6" fmla="*/ 290631 h 3119034"/>
              <a:gd name="connsiteX7" fmla="*/ 15858 w 815596"/>
              <a:gd name="connsiteY7" fmla="*/ 0 h 3119034"/>
              <a:gd name="connsiteX0" fmla="*/ 15858 w 815596"/>
              <a:gd name="connsiteY0" fmla="*/ 0 h 3119034"/>
              <a:gd name="connsiteX1" fmla="*/ 815596 w 815596"/>
              <a:gd name="connsiteY1" fmla="*/ 0 h 3119034"/>
              <a:gd name="connsiteX2" fmla="*/ 815596 w 815596"/>
              <a:gd name="connsiteY2" fmla="*/ 3119034 h 3119034"/>
              <a:gd name="connsiteX3" fmla="*/ 15858 w 815596"/>
              <a:gd name="connsiteY3" fmla="*/ 3119034 h 3119034"/>
              <a:gd name="connsiteX4" fmla="*/ 9144 w 815596"/>
              <a:gd name="connsiteY4" fmla="*/ 2856920 h 3119034"/>
              <a:gd name="connsiteX5" fmla="*/ 0 w 815596"/>
              <a:gd name="connsiteY5" fmla="*/ 1640768 h 3119034"/>
              <a:gd name="connsiteX6" fmla="*/ 15494 w 815596"/>
              <a:gd name="connsiteY6" fmla="*/ 268406 h 3119034"/>
              <a:gd name="connsiteX7" fmla="*/ 15858 w 815596"/>
              <a:gd name="connsiteY7" fmla="*/ 0 h 3119034"/>
              <a:gd name="connsiteX0" fmla="*/ 15858 w 815596"/>
              <a:gd name="connsiteY0" fmla="*/ 0 h 3119034"/>
              <a:gd name="connsiteX1" fmla="*/ 815596 w 815596"/>
              <a:gd name="connsiteY1" fmla="*/ 0 h 3119034"/>
              <a:gd name="connsiteX2" fmla="*/ 815596 w 815596"/>
              <a:gd name="connsiteY2" fmla="*/ 3119034 h 3119034"/>
              <a:gd name="connsiteX3" fmla="*/ 6333 w 815596"/>
              <a:gd name="connsiteY3" fmla="*/ 3119034 h 3119034"/>
              <a:gd name="connsiteX4" fmla="*/ 9144 w 815596"/>
              <a:gd name="connsiteY4" fmla="*/ 2856920 h 3119034"/>
              <a:gd name="connsiteX5" fmla="*/ 0 w 815596"/>
              <a:gd name="connsiteY5" fmla="*/ 1640768 h 3119034"/>
              <a:gd name="connsiteX6" fmla="*/ 15494 w 815596"/>
              <a:gd name="connsiteY6" fmla="*/ 268406 h 3119034"/>
              <a:gd name="connsiteX7" fmla="*/ 15858 w 815596"/>
              <a:gd name="connsiteY7" fmla="*/ 0 h 3119034"/>
              <a:gd name="connsiteX0" fmla="*/ 15858 w 815596"/>
              <a:gd name="connsiteY0" fmla="*/ 0 h 3119034"/>
              <a:gd name="connsiteX1" fmla="*/ 815596 w 815596"/>
              <a:gd name="connsiteY1" fmla="*/ 0 h 3119034"/>
              <a:gd name="connsiteX2" fmla="*/ 815596 w 815596"/>
              <a:gd name="connsiteY2" fmla="*/ 3119034 h 3119034"/>
              <a:gd name="connsiteX3" fmla="*/ 6333 w 815596"/>
              <a:gd name="connsiteY3" fmla="*/ 3119034 h 3119034"/>
              <a:gd name="connsiteX4" fmla="*/ 9144 w 815596"/>
              <a:gd name="connsiteY4" fmla="*/ 2856920 h 3119034"/>
              <a:gd name="connsiteX5" fmla="*/ 0 w 815596"/>
              <a:gd name="connsiteY5" fmla="*/ 1640768 h 3119034"/>
              <a:gd name="connsiteX6" fmla="*/ 15494 w 815596"/>
              <a:gd name="connsiteY6" fmla="*/ 268406 h 3119034"/>
              <a:gd name="connsiteX7" fmla="*/ 15858 w 815596"/>
              <a:gd name="connsiteY7" fmla="*/ 0 h 3119034"/>
              <a:gd name="connsiteX0" fmla="*/ 9525 w 809263"/>
              <a:gd name="connsiteY0" fmla="*/ 0 h 3119034"/>
              <a:gd name="connsiteX1" fmla="*/ 809263 w 809263"/>
              <a:gd name="connsiteY1" fmla="*/ 0 h 3119034"/>
              <a:gd name="connsiteX2" fmla="*/ 809263 w 809263"/>
              <a:gd name="connsiteY2" fmla="*/ 3119034 h 3119034"/>
              <a:gd name="connsiteX3" fmla="*/ 0 w 809263"/>
              <a:gd name="connsiteY3" fmla="*/ 3119034 h 3119034"/>
              <a:gd name="connsiteX4" fmla="*/ 2811 w 809263"/>
              <a:gd name="connsiteY4" fmla="*/ 2856920 h 3119034"/>
              <a:gd name="connsiteX5" fmla="*/ 17 w 809263"/>
              <a:gd name="connsiteY5" fmla="*/ 1643943 h 3119034"/>
              <a:gd name="connsiteX6" fmla="*/ 9161 w 809263"/>
              <a:gd name="connsiteY6" fmla="*/ 268406 h 3119034"/>
              <a:gd name="connsiteX7" fmla="*/ 9525 w 809263"/>
              <a:gd name="connsiteY7" fmla="*/ 0 h 3119034"/>
              <a:gd name="connsiteX0" fmla="*/ 9525 w 809263"/>
              <a:gd name="connsiteY0" fmla="*/ 0 h 3119034"/>
              <a:gd name="connsiteX1" fmla="*/ 809263 w 809263"/>
              <a:gd name="connsiteY1" fmla="*/ 0 h 3119034"/>
              <a:gd name="connsiteX2" fmla="*/ 809263 w 809263"/>
              <a:gd name="connsiteY2" fmla="*/ 3119034 h 3119034"/>
              <a:gd name="connsiteX3" fmla="*/ 0 w 809263"/>
              <a:gd name="connsiteY3" fmla="*/ 3119034 h 3119034"/>
              <a:gd name="connsiteX4" fmla="*/ 2811 w 809263"/>
              <a:gd name="connsiteY4" fmla="*/ 2856920 h 3119034"/>
              <a:gd name="connsiteX5" fmla="*/ 6367 w 809263"/>
              <a:gd name="connsiteY5" fmla="*/ 1643943 h 3119034"/>
              <a:gd name="connsiteX6" fmla="*/ 9161 w 809263"/>
              <a:gd name="connsiteY6" fmla="*/ 268406 h 3119034"/>
              <a:gd name="connsiteX7" fmla="*/ 9525 w 809263"/>
              <a:gd name="connsiteY7" fmla="*/ 0 h 3119034"/>
              <a:gd name="connsiteX0" fmla="*/ 9525 w 809263"/>
              <a:gd name="connsiteY0" fmla="*/ 0 h 3119034"/>
              <a:gd name="connsiteX1" fmla="*/ 809263 w 809263"/>
              <a:gd name="connsiteY1" fmla="*/ 0 h 3119034"/>
              <a:gd name="connsiteX2" fmla="*/ 809263 w 809263"/>
              <a:gd name="connsiteY2" fmla="*/ 3119034 h 3119034"/>
              <a:gd name="connsiteX3" fmla="*/ 0 w 809263"/>
              <a:gd name="connsiteY3" fmla="*/ 3119034 h 3119034"/>
              <a:gd name="connsiteX4" fmla="*/ 2811 w 809263"/>
              <a:gd name="connsiteY4" fmla="*/ 2856920 h 3119034"/>
              <a:gd name="connsiteX5" fmla="*/ 6367 w 809263"/>
              <a:gd name="connsiteY5" fmla="*/ 1643943 h 3119034"/>
              <a:gd name="connsiteX6" fmla="*/ 9161 w 809263"/>
              <a:gd name="connsiteY6" fmla="*/ 268406 h 3119034"/>
              <a:gd name="connsiteX7" fmla="*/ 9525 w 809263"/>
              <a:gd name="connsiteY7" fmla="*/ 0 h 311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9263" h="3119034">
                <a:moveTo>
                  <a:pt x="9525" y="0"/>
                </a:moveTo>
                <a:lnTo>
                  <a:pt x="809263" y="0"/>
                </a:lnTo>
                <a:lnTo>
                  <a:pt x="809263" y="3119034"/>
                </a:lnTo>
                <a:lnTo>
                  <a:pt x="0" y="3119034"/>
                </a:lnTo>
                <a:cubicBezTo>
                  <a:pt x="937" y="3003088"/>
                  <a:pt x="1874" y="2944291"/>
                  <a:pt x="2811" y="2856920"/>
                </a:cubicBezTo>
                <a:cubicBezTo>
                  <a:pt x="1880" y="2452594"/>
                  <a:pt x="948" y="2054619"/>
                  <a:pt x="6367" y="1643943"/>
                </a:cubicBezTo>
                <a:cubicBezTo>
                  <a:pt x="7298" y="1185431"/>
                  <a:pt x="8230" y="726918"/>
                  <a:pt x="9161" y="268406"/>
                </a:cubicBezTo>
                <a:cubicBezTo>
                  <a:pt x="9282" y="177879"/>
                  <a:pt x="9404" y="96877"/>
                  <a:pt x="9525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libri"/>
                <a:cs typeface="Calibri"/>
              </a:rPr>
              <a:t>JupyterHub</a:t>
            </a:r>
            <a:endParaRPr lang="en-US" sz="1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32" y="3633090"/>
            <a:ext cx="862209" cy="292846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3340070" y="415836"/>
            <a:ext cx="731747" cy="1021820"/>
            <a:chOff x="6153852" y="1421221"/>
            <a:chExt cx="731747" cy="1021820"/>
          </a:xfrm>
        </p:grpSpPr>
        <p:sp>
          <p:nvSpPr>
            <p:cNvPr id="34" name="Rectangle 33"/>
            <p:cNvSpPr/>
            <p:nvPr/>
          </p:nvSpPr>
          <p:spPr>
            <a:xfrm>
              <a:off x="6153852" y="1421221"/>
              <a:ext cx="731747" cy="102182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199911" y="1477081"/>
              <a:ext cx="617402" cy="3846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Jupyter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alibri"/>
                  <a:cs typeface="Calibri"/>
                </a:rPr>
                <a:t>Server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99911" y="1884025"/>
              <a:ext cx="617402" cy="23492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alibri"/>
                  <a:cs typeface="Calibri"/>
                </a:rPr>
                <a:t>NB2KG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852" y="2166971"/>
              <a:ext cx="731747" cy="24853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 bwMode="auto">
          <a:xfrm>
            <a:off x="3455751" y="3753125"/>
            <a:ext cx="478033" cy="315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 smtClean="0">
                <a:latin typeface="Calibri" pitchFamily="-1" charset="0"/>
              </a:rPr>
              <a:t>. . .</a:t>
            </a:r>
            <a:endParaRPr lang="en-US" sz="1400" b="1" dirty="0">
              <a:latin typeface="Calibri" pitchFamily="-1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44930" y="3223663"/>
            <a:ext cx="1707304" cy="988291"/>
            <a:chOff x="3760437" y="2834622"/>
            <a:chExt cx="1707304" cy="988291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07778" y="2902372"/>
              <a:ext cx="759963" cy="809834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22282" y="3040572"/>
              <a:ext cx="337312" cy="31501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0437" y="2834622"/>
              <a:ext cx="804433" cy="80443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3888701" y="3545914"/>
              <a:ext cx="53035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dirty="0" smtClean="0">
                  <a:latin typeface="Calibri" pitchFamily="-1" charset="0"/>
                </a:rPr>
                <a:t>Neil</a:t>
              </a:r>
              <a:endParaRPr lang="en-US" sz="1200" dirty="0">
                <a:latin typeface="Calibri" pitchFamily="-1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4931" y="1837913"/>
            <a:ext cx="1701087" cy="965598"/>
            <a:chOff x="3024791" y="261303"/>
            <a:chExt cx="1701087" cy="965598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65915" y="314137"/>
              <a:ext cx="759963" cy="876192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80419" y="491263"/>
              <a:ext cx="337312" cy="31501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4791" y="261303"/>
              <a:ext cx="760672" cy="76067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 bwMode="auto">
            <a:xfrm>
              <a:off x="3102058" y="949902"/>
              <a:ext cx="6023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dirty="0" smtClean="0">
                  <a:latin typeface="Calibri" pitchFamily="-1" charset="0"/>
                </a:rPr>
                <a:t>Emma</a:t>
              </a:r>
              <a:endParaRPr lang="en-US" sz="1200" dirty="0">
                <a:latin typeface="Calibri" pitchFamily="-1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63579" y="433359"/>
            <a:ext cx="1673076" cy="986252"/>
            <a:chOff x="526907" y="279174"/>
            <a:chExt cx="1673076" cy="986252"/>
          </a:xfrm>
        </p:grpSpPr>
        <p:pic>
          <p:nvPicPr>
            <p:cNvPr id="237" name="Picture 23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6907" y="279174"/>
              <a:ext cx="742024" cy="742024"/>
            </a:xfrm>
            <a:prstGeom prst="rect">
              <a:avLst/>
            </a:prstGeom>
          </p:spPr>
        </p:pic>
        <p:pic>
          <p:nvPicPr>
            <p:cNvPr id="239" name="Picture 2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0020" y="380255"/>
              <a:ext cx="759963" cy="818749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54524" y="527371"/>
              <a:ext cx="337312" cy="315017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 bwMode="auto">
            <a:xfrm>
              <a:off x="644782" y="988427"/>
              <a:ext cx="50925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smtClean="0">
                  <a:latin typeface="Calibri" pitchFamily="-1" charset="0"/>
                </a:rPr>
                <a:t>Jen</a:t>
              </a:r>
              <a:endParaRPr lang="en-US" sz="1200" dirty="0">
                <a:latin typeface="Calibri" pitchFamily="-1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341178" y="1533352"/>
            <a:ext cx="731747" cy="1021820"/>
            <a:chOff x="6153852" y="1421221"/>
            <a:chExt cx="731747" cy="1021820"/>
          </a:xfrm>
        </p:grpSpPr>
        <p:sp>
          <p:nvSpPr>
            <p:cNvPr id="72" name="Rectangle 71"/>
            <p:cNvSpPr/>
            <p:nvPr/>
          </p:nvSpPr>
          <p:spPr>
            <a:xfrm>
              <a:off x="6153852" y="1421221"/>
              <a:ext cx="731747" cy="102182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99911" y="1477081"/>
              <a:ext cx="617402" cy="3846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Jupyter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alibri"/>
                  <a:cs typeface="Calibri"/>
                </a:rPr>
                <a:t>Server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99911" y="1884025"/>
              <a:ext cx="617402" cy="23492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alibri"/>
                  <a:cs typeface="Calibri"/>
                </a:rPr>
                <a:t>NB2KG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852" y="2166971"/>
              <a:ext cx="731747" cy="248535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3340008" y="2683287"/>
            <a:ext cx="731747" cy="1021820"/>
            <a:chOff x="6153852" y="1421221"/>
            <a:chExt cx="731747" cy="1021820"/>
          </a:xfrm>
        </p:grpSpPr>
        <p:sp>
          <p:nvSpPr>
            <p:cNvPr id="78" name="Rectangle 77"/>
            <p:cNvSpPr/>
            <p:nvPr/>
          </p:nvSpPr>
          <p:spPr>
            <a:xfrm>
              <a:off x="6153852" y="1421221"/>
              <a:ext cx="731747" cy="102182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99911" y="1477081"/>
              <a:ext cx="617402" cy="3846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Jupyter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alibri"/>
                  <a:cs typeface="Calibri"/>
                </a:rPr>
                <a:t>Server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99911" y="1884025"/>
              <a:ext cx="617402" cy="23492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alibri"/>
                  <a:cs typeface="Calibri"/>
                </a:rPr>
                <a:t>NB2KG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852" y="2166971"/>
              <a:ext cx="731747" cy="248535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6946938" y="3509604"/>
            <a:ext cx="1924890" cy="372387"/>
            <a:chOff x="6946938" y="3509604"/>
            <a:chExt cx="1924890" cy="372387"/>
          </a:xfrm>
        </p:grpSpPr>
        <p:grpSp>
          <p:nvGrpSpPr>
            <p:cNvPr id="5" name="Group 4"/>
            <p:cNvGrpSpPr/>
            <p:nvPr/>
          </p:nvGrpSpPr>
          <p:grpSpPr>
            <a:xfrm>
              <a:off x="6946938" y="3509604"/>
              <a:ext cx="1924890" cy="372057"/>
              <a:chOff x="6946938" y="3509604"/>
              <a:chExt cx="1924890" cy="372057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6946938" y="3509604"/>
                <a:ext cx="1924890" cy="37205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 bwMode="auto">
              <a:xfrm>
                <a:off x="7800079" y="3570799"/>
                <a:ext cx="503270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smtClean="0">
                    <a:latin typeface="Calibri" pitchFamily="-1" charset="0"/>
                  </a:rPr>
                  <a:t>Java</a:t>
                </a:r>
                <a:endParaRPr lang="en-US" sz="1200" dirty="0">
                  <a:latin typeface="Calibri" pitchFamily="-1" charset="0"/>
                </a:endParaRP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2122" y="3521050"/>
                <a:ext cx="324216" cy="324216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67" name="Rectangle 66"/>
            <p:cNvSpPr/>
            <p:nvPr/>
          </p:nvSpPr>
          <p:spPr>
            <a:xfrm>
              <a:off x="6946938" y="3509934"/>
              <a:ext cx="1924890" cy="3720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68" name="TextBox 67"/>
            <p:cNvSpPr txBox="1"/>
            <p:nvPr/>
          </p:nvSpPr>
          <p:spPr bwMode="auto">
            <a:xfrm>
              <a:off x="7800079" y="3580273"/>
              <a:ext cx="50327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 dirty="0" smtClean="0">
                  <a:latin typeface="Calibri" pitchFamily="-1" charset="0"/>
                </a:rPr>
                <a:t>Java</a:t>
              </a:r>
              <a:endParaRPr lang="en-US" sz="1200" dirty="0">
                <a:latin typeface="Calibri" pitchFamily="-1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2122" y="3530524"/>
              <a:ext cx="324216" cy="324216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9" name="Straight Arrow Connector 28"/>
          <p:cNvCxnSpPr>
            <a:stCxn id="239" idx="3"/>
            <a:endCxn id="102" idx="6"/>
          </p:cNvCxnSpPr>
          <p:nvPr/>
        </p:nvCxnSpPr>
        <p:spPr bwMode="auto">
          <a:xfrm flipV="1">
            <a:off x="1836655" y="767334"/>
            <a:ext cx="437407" cy="176481"/>
          </a:xfrm>
          <a:prstGeom prst="straightConnector1">
            <a:avLst/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41" idx="3"/>
            <a:endCxn id="102" idx="5"/>
          </p:cNvCxnSpPr>
          <p:nvPr/>
        </p:nvCxnSpPr>
        <p:spPr bwMode="auto">
          <a:xfrm flipV="1">
            <a:off x="1846018" y="2142871"/>
            <a:ext cx="425250" cy="185972"/>
          </a:xfrm>
          <a:prstGeom prst="straightConnector1">
            <a:avLst/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endCxn id="102" idx="4"/>
          </p:cNvCxnSpPr>
          <p:nvPr/>
        </p:nvCxnSpPr>
        <p:spPr bwMode="auto">
          <a:xfrm flipV="1">
            <a:off x="1836655" y="3355848"/>
            <a:ext cx="431057" cy="224425"/>
          </a:xfrm>
          <a:prstGeom prst="straightConnector1">
            <a:avLst/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>
            <a:endCxn id="35" idx="1"/>
          </p:cNvCxnSpPr>
          <p:nvPr/>
        </p:nvCxnSpPr>
        <p:spPr bwMode="auto">
          <a:xfrm flipV="1">
            <a:off x="3074164" y="663998"/>
            <a:ext cx="311965" cy="9479"/>
          </a:xfrm>
          <a:prstGeom prst="straightConnector1">
            <a:avLst/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>
            <a:endCxn id="73" idx="1"/>
          </p:cNvCxnSpPr>
          <p:nvPr/>
        </p:nvCxnSpPr>
        <p:spPr bwMode="auto">
          <a:xfrm flipV="1">
            <a:off x="3065741" y="1781514"/>
            <a:ext cx="321496" cy="719"/>
          </a:xfrm>
          <a:prstGeom prst="straightConnector1">
            <a:avLst/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>
            <a:endCxn id="79" idx="1"/>
          </p:cNvCxnSpPr>
          <p:nvPr/>
        </p:nvCxnSpPr>
        <p:spPr bwMode="auto">
          <a:xfrm>
            <a:off x="3065741" y="2929467"/>
            <a:ext cx="320326" cy="1982"/>
          </a:xfrm>
          <a:prstGeom prst="straightConnector1">
            <a:avLst/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Elbow Connector 96"/>
          <p:cNvCxnSpPr>
            <a:stCxn id="36" idx="3"/>
          </p:cNvCxnSpPr>
          <p:nvPr/>
        </p:nvCxnSpPr>
        <p:spPr bwMode="auto">
          <a:xfrm flipV="1">
            <a:off x="4003531" y="571500"/>
            <a:ext cx="1101100" cy="424604"/>
          </a:xfrm>
          <a:prstGeom prst="bentConnector3">
            <a:avLst>
              <a:gd name="adj1" fmla="val 26548"/>
            </a:avLst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Elbow Connector 100"/>
          <p:cNvCxnSpPr>
            <a:stCxn id="74" idx="3"/>
            <a:endCxn id="63" idx="5"/>
          </p:cNvCxnSpPr>
          <p:nvPr/>
        </p:nvCxnSpPr>
        <p:spPr bwMode="auto">
          <a:xfrm flipV="1">
            <a:off x="4004639" y="859366"/>
            <a:ext cx="1104995" cy="1254254"/>
          </a:xfrm>
          <a:prstGeom prst="bentConnector3">
            <a:avLst>
              <a:gd name="adj1" fmla="val 37861"/>
            </a:avLst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Elbow Connector 107"/>
          <p:cNvCxnSpPr>
            <a:stCxn id="80" idx="3"/>
            <a:endCxn id="63" idx="4"/>
          </p:cNvCxnSpPr>
          <p:nvPr/>
        </p:nvCxnSpPr>
        <p:spPr bwMode="auto">
          <a:xfrm flipV="1">
            <a:off x="4003469" y="1143001"/>
            <a:ext cx="1110398" cy="2120554"/>
          </a:xfrm>
          <a:prstGeom prst="bentConnector3">
            <a:avLst>
              <a:gd name="adj1" fmla="val 52652"/>
            </a:avLst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Straight Arrow Connector 111"/>
          <p:cNvCxnSpPr>
            <a:endCxn id="16" idx="2"/>
          </p:cNvCxnSpPr>
          <p:nvPr/>
        </p:nvCxnSpPr>
        <p:spPr bwMode="auto">
          <a:xfrm>
            <a:off x="5887743" y="571254"/>
            <a:ext cx="484820" cy="0"/>
          </a:xfrm>
          <a:prstGeom prst="straightConnector1">
            <a:avLst/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Straight Arrow Connector 114"/>
          <p:cNvCxnSpPr/>
          <p:nvPr/>
        </p:nvCxnSpPr>
        <p:spPr bwMode="auto">
          <a:xfrm flipV="1">
            <a:off x="5887743" y="863069"/>
            <a:ext cx="484820" cy="2375"/>
          </a:xfrm>
          <a:prstGeom prst="straightConnector1">
            <a:avLst/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Arrow Connector 117"/>
          <p:cNvCxnSpPr>
            <a:endCxn id="114" idx="2"/>
          </p:cNvCxnSpPr>
          <p:nvPr/>
        </p:nvCxnSpPr>
        <p:spPr bwMode="auto">
          <a:xfrm>
            <a:off x="5887743" y="1142612"/>
            <a:ext cx="488403" cy="2853"/>
          </a:xfrm>
          <a:prstGeom prst="straightConnector1">
            <a:avLst/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Elbow Connector 119"/>
          <p:cNvCxnSpPr>
            <a:stCxn id="16" idx="0"/>
          </p:cNvCxnSpPr>
          <p:nvPr/>
        </p:nvCxnSpPr>
        <p:spPr bwMode="auto">
          <a:xfrm>
            <a:off x="7180018" y="571254"/>
            <a:ext cx="354638" cy="1707848"/>
          </a:xfrm>
          <a:prstGeom prst="bentConnector2">
            <a:avLst/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Elbow Connector 121"/>
          <p:cNvCxnSpPr>
            <a:stCxn id="75" idx="0"/>
          </p:cNvCxnSpPr>
          <p:nvPr/>
        </p:nvCxnSpPr>
        <p:spPr bwMode="auto">
          <a:xfrm flipH="1">
            <a:off x="6236208" y="853925"/>
            <a:ext cx="943810" cy="1397397"/>
          </a:xfrm>
          <a:prstGeom prst="bentConnector4">
            <a:avLst>
              <a:gd name="adj1" fmla="val -14533"/>
              <a:gd name="adj2" fmla="val 64446"/>
            </a:avLst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Elbow Connector 124"/>
          <p:cNvCxnSpPr>
            <a:stCxn id="114" idx="0"/>
          </p:cNvCxnSpPr>
          <p:nvPr/>
        </p:nvCxnSpPr>
        <p:spPr bwMode="auto">
          <a:xfrm flipH="1">
            <a:off x="6691615" y="1145465"/>
            <a:ext cx="491986" cy="2366771"/>
          </a:xfrm>
          <a:prstGeom prst="bentConnector4">
            <a:avLst>
              <a:gd name="adj1" fmla="val -50182"/>
              <a:gd name="adj2" fmla="val 30712"/>
            </a:avLst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" name="Right Brace 133"/>
          <p:cNvSpPr/>
          <p:nvPr/>
        </p:nvSpPr>
        <p:spPr bwMode="auto">
          <a:xfrm>
            <a:off x="7607808" y="446853"/>
            <a:ext cx="151845" cy="838592"/>
          </a:xfrm>
          <a:prstGeom prst="rightBrace">
            <a:avLst>
              <a:gd name="adj1" fmla="val 45855"/>
              <a:gd name="adj2" fmla="val 7617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Elbow Connector 144"/>
          <p:cNvCxnSpPr>
            <a:endCxn id="57" idx="1"/>
          </p:cNvCxnSpPr>
          <p:nvPr/>
        </p:nvCxnSpPr>
        <p:spPr bwMode="auto">
          <a:xfrm rot="5400000" flipH="1" flipV="1">
            <a:off x="6714109" y="2972952"/>
            <a:ext cx="641706" cy="431599"/>
          </a:xfrm>
          <a:prstGeom prst="bentConnector2">
            <a:avLst/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 bwMode="auto">
          <a:xfrm>
            <a:off x="6526339" y="1509535"/>
            <a:ext cx="57072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 smtClean="0">
                <a:latin typeface="Calibri" pitchFamily="-1" charset="0"/>
              </a:rPr>
              <a:t>Emma</a:t>
            </a:r>
            <a:endParaRPr lang="en-US" sz="1000" dirty="0">
              <a:latin typeface="Calibri" pitchFamily="-1" charset="0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6811700" y="1894556"/>
            <a:ext cx="57072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 smtClean="0">
                <a:latin typeface="Calibri" pitchFamily="-1" charset="0"/>
              </a:rPr>
              <a:t>Neil</a:t>
            </a:r>
            <a:endParaRPr lang="en-US" sz="1000" dirty="0">
              <a:latin typeface="Calibri" pitchFamily="-1" charset="0"/>
            </a:endParaRPr>
          </a:p>
        </p:txBody>
      </p:sp>
      <p:sp>
        <p:nvSpPr>
          <p:cNvPr id="85" name="TextBox 84"/>
          <p:cNvSpPr txBox="1"/>
          <p:nvPr/>
        </p:nvSpPr>
        <p:spPr bwMode="auto">
          <a:xfrm>
            <a:off x="7495487" y="1640350"/>
            <a:ext cx="45830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 smtClean="0">
                <a:latin typeface="Calibri" pitchFamily="-1" charset="0"/>
              </a:rPr>
              <a:t>Jen</a:t>
            </a:r>
            <a:endParaRPr lang="en-US" sz="1000" dirty="0">
              <a:latin typeface="Calibri" pitchFamily="-1" charset="0"/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7691896" y="741559"/>
            <a:ext cx="96711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 smtClean="0">
                <a:latin typeface="Calibri" pitchFamily="-1" charset="0"/>
              </a:rPr>
              <a:t>Kernel library</a:t>
            </a:r>
          </a:p>
          <a:p>
            <a:pPr algn="ctr"/>
            <a:r>
              <a:rPr lang="en-US" sz="1000" dirty="0" smtClean="0">
                <a:latin typeface="Calibri" pitchFamily="-1" charset="0"/>
              </a:rPr>
              <a:t>served by</a:t>
            </a:r>
          </a:p>
          <a:p>
            <a:pPr algn="ctr"/>
            <a:r>
              <a:rPr lang="en-US" sz="1000" dirty="0" smtClean="0">
                <a:latin typeface="Calibri" pitchFamily="-1" charset="0"/>
              </a:rPr>
              <a:t>gateway</a:t>
            </a:r>
            <a:endParaRPr lang="en-US" sz="1000" dirty="0">
              <a:latin typeface="Calibri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7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60670" y="373113"/>
            <a:ext cx="1409358" cy="1447969"/>
            <a:chOff x="3620672" y="114717"/>
            <a:chExt cx="1409358" cy="1447969"/>
          </a:xfrm>
        </p:grpSpPr>
        <p:pic>
          <p:nvPicPr>
            <p:cNvPr id="237" name="Picture 2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0672" y="367110"/>
              <a:ext cx="721794" cy="721794"/>
            </a:xfrm>
            <a:prstGeom prst="rect">
              <a:avLst/>
            </a:prstGeom>
          </p:spPr>
        </p:pic>
        <p:pic>
          <p:nvPicPr>
            <p:cNvPr id="239" name="Picture 2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3181" y="499545"/>
              <a:ext cx="666849" cy="666849"/>
            </a:xfrm>
            <a:prstGeom prst="rect">
              <a:avLst/>
            </a:prstGeom>
          </p:spPr>
        </p:pic>
        <p:sp>
          <p:nvSpPr>
            <p:cNvPr id="240" name="TextBox 239"/>
            <p:cNvSpPr txBox="1"/>
            <p:nvPr/>
          </p:nvSpPr>
          <p:spPr bwMode="auto">
            <a:xfrm>
              <a:off x="3951328" y="114717"/>
              <a:ext cx="827351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r>
                <a:rPr lang="en-US" sz="900" dirty="0">
                  <a:latin typeface="Calibri" pitchFamily="-1" charset="0"/>
                </a:rPr>
                <a:t>Data Scientist</a:t>
              </a:r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6212" y="1092551"/>
              <a:ext cx="503409" cy="470135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4259355" y="869290"/>
            <a:ext cx="1883588" cy="1385740"/>
            <a:chOff x="6249356" y="3172471"/>
            <a:chExt cx="1883588" cy="1385740"/>
          </a:xfrm>
        </p:grpSpPr>
        <p:sp>
          <p:nvSpPr>
            <p:cNvPr id="93" name="Rectangle 92"/>
            <p:cNvSpPr/>
            <p:nvPr/>
          </p:nvSpPr>
          <p:spPr>
            <a:xfrm>
              <a:off x="6249356" y="3172471"/>
              <a:ext cx="1883588" cy="13857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56721" y="3620204"/>
              <a:ext cx="605463" cy="3652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Jupyter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alibri"/>
                  <a:cs typeface="Calibri"/>
                </a:rPr>
                <a:t>Server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56721" y="4006721"/>
              <a:ext cx="605463" cy="2231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alibri"/>
                  <a:cs typeface="Calibri"/>
                </a:rPr>
                <a:t>NB2KG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392573" y="3239707"/>
              <a:ext cx="1540539" cy="31326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JupyterHub</a:t>
              </a:r>
              <a:endParaRPr lang="en-US" sz="10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16" name="TextBox 115"/>
            <p:cNvSpPr txBox="1"/>
            <p:nvPr/>
          </p:nvSpPr>
          <p:spPr bwMode="auto">
            <a:xfrm>
              <a:off x="6419012" y="4296601"/>
              <a:ext cx="143508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 dirty="0" smtClean="0">
                  <a:latin typeface="Calibri" pitchFamily="-1" charset="0"/>
                </a:rPr>
                <a:t>Linux on X/86</a:t>
              </a:r>
              <a:endParaRPr lang="en-US" sz="1100" dirty="0">
                <a:latin typeface="Calibri" pitchFamily="-1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304956" y="2503552"/>
            <a:ext cx="5089265" cy="3585975"/>
            <a:chOff x="508045" y="2699249"/>
            <a:chExt cx="5089265" cy="3585975"/>
          </a:xfrm>
        </p:grpSpPr>
        <p:sp>
          <p:nvSpPr>
            <p:cNvPr id="9" name="Rectangle 8"/>
            <p:cNvSpPr/>
            <p:nvPr/>
          </p:nvSpPr>
          <p:spPr>
            <a:xfrm>
              <a:off x="508045" y="2699249"/>
              <a:ext cx="5089265" cy="3585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4180817" y="2800286"/>
              <a:ext cx="1284095" cy="1944064"/>
              <a:chOff x="5975986" y="2454213"/>
              <a:chExt cx="1284095" cy="1944064"/>
            </a:xfrm>
          </p:grpSpPr>
          <p:sp>
            <p:nvSpPr>
              <p:cNvPr id="60" name="Flowchart: Process 59"/>
              <p:cNvSpPr/>
              <p:nvPr/>
            </p:nvSpPr>
            <p:spPr>
              <a:xfrm>
                <a:off x="5975986" y="3009900"/>
                <a:ext cx="1283256" cy="1388377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rgbClr val="1F497D"/>
                    </a:solidFill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050757" y="3374916"/>
                <a:ext cx="1137230" cy="964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050758" y="3071750"/>
                <a:ext cx="1137230" cy="2380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1F497D"/>
                    </a:solidFill>
                    <a:latin typeface="Calibri"/>
                    <a:cs typeface="Calibri"/>
                  </a:rPr>
                  <a:t>master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138232" y="4092067"/>
                <a:ext cx="977857" cy="191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1F497D"/>
                    </a:solidFill>
                    <a:latin typeface="Calibri"/>
                    <a:cs typeface="Calibri"/>
                  </a:rPr>
                  <a:t>exec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138232" y="3851344"/>
                <a:ext cx="977857" cy="191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1F497D"/>
                    </a:solidFill>
                    <a:latin typeface="Calibri"/>
                    <a:cs typeface="Calibri"/>
                  </a:rPr>
                  <a:t>exec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138232" y="3594964"/>
                <a:ext cx="977857" cy="191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1F497D"/>
                    </a:solidFill>
                    <a:latin typeface="Calibri"/>
                    <a:cs typeface="Calibri"/>
                  </a:rPr>
                  <a:t>exec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5975986" y="2454213"/>
                <a:ext cx="321618" cy="5524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900" dirty="0">
                    <a:solidFill>
                      <a:srgbClr val="1F497D"/>
                    </a:solidFill>
                    <a:latin typeface="Calibri"/>
                    <a:cs typeface="Calibri"/>
                  </a:rPr>
                  <a:t>Spark Stream</a:t>
                </a: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296018" y="2454213"/>
                <a:ext cx="321618" cy="5524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900" dirty="0" err="1">
                    <a:solidFill>
                      <a:srgbClr val="1F497D"/>
                    </a:solidFill>
                    <a:latin typeface="Calibri"/>
                    <a:cs typeface="Calibri"/>
                  </a:rPr>
                  <a:t>GraphX</a:t>
                </a:r>
                <a:endParaRPr lang="en-US" sz="9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6618431" y="2454213"/>
                <a:ext cx="321618" cy="5524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900" dirty="0">
                    <a:solidFill>
                      <a:srgbClr val="1F497D"/>
                    </a:solidFill>
                    <a:latin typeface="Calibri"/>
                    <a:cs typeface="Calibri"/>
                  </a:rPr>
                  <a:t>MLIB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938463" y="2454213"/>
                <a:ext cx="321618" cy="5524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900" dirty="0">
                    <a:solidFill>
                      <a:srgbClr val="1F497D"/>
                    </a:solidFill>
                    <a:latin typeface="Calibri"/>
                    <a:cs typeface="Calibri"/>
                  </a:rPr>
                  <a:t>Spark SQL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 bwMode="auto">
              <a:xfrm>
                <a:off x="6336859" y="3353355"/>
                <a:ext cx="55959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tx2"/>
                    </a:solidFill>
                    <a:latin typeface="Calibri" pitchFamily="-1" charset="0"/>
                  </a:rPr>
                  <a:t>worker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 bwMode="auto">
            <a:xfrm>
              <a:off x="694737" y="5910684"/>
              <a:ext cx="54401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latin typeface="Calibri" pitchFamily="-1" charset="0"/>
                </a:rPr>
                <a:t>z/OS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88890" y="4744454"/>
              <a:ext cx="2273267" cy="372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48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2755" y="4744453"/>
              <a:ext cx="3053388" cy="37205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58" name="TextBox 57"/>
            <p:cNvSpPr txBox="1"/>
            <p:nvPr/>
          </p:nvSpPr>
          <p:spPr bwMode="auto">
            <a:xfrm>
              <a:off x="1005341" y="4787989"/>
              <a:ext cx="75119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 smtClean="0">
                  <a:latin typeface="Calibri" pitchFamily="-1" charset="0"/>
                </a:rPr>
                <a:t>Python 3</a:t>
              </a:r>
              <a:endParaRPr lang="en-US" sz="1200" dirty="0">
                <a:latin typeface="Calibri" pitchFamily="-1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35492" y="4882410"/>
              <a:ext cx="1940274" cy="237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Calibri"/>
                  <a:cs typeface="Calibri"/>
                </a:rPr>
                <a:t>ODL</a:t>
              </a:r>
              <a:endParaRPr lang="en-US" sz="12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endParaRPr>
            </a:p>
          </p:txBody>
        </p:sp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0408" y="4761798"/>
              <a:ext cx="314975" cy="314975"/>
            </a:xfrm>
            <a:prstGeom prst="rect">
              <a:avLst/>
            </a:prstGeom>
          </p:spPr>
        </p:pic>
        <p:pic>
          <p:nvPicPr>
            <p:cNvPr id="186" name="Picture 18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40503" y="4755847"/>
              <a:ext cx="333267" cy="333267"/>
            </a:xfrm>
            <a:prstGeom prst="rect">
              <a:avLst/>
            </a:prstGeom>
          </p:spPr>
        </p:pic>
        <p:sp>
          <p:nvSpPr>
            <p:cNvPr id="187" name="TextBox 186"/>
            <p:cNvSpPr txBox="1"/>
            <p:nvPr/>
          </p:nvSpPr>
          <p:spPr bwMode="auto">
            <a:xfrm>
              <a:off x="4657846" y="4814257"/>
              <a:ext cx="490661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Calibri" pitchFamily="-1" charset="0"/>
                </a:rPr>
                <a:t>Java</a:t>
              </a:r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Calibri" pitchFamily="-1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52756" y="3680082"/>
              <a:ext cx="1908495" cy="1066650"/>
              <a:chOff x="3991516" y="3229128"/>
              <a:chExt cx="1908495" cy="106665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91" name="Rectangle 90"/>
              <p:cNvSpPr/>
              <p:nvPr/>
            </p:nvSpPr>
            <p:spPr>
              <a:xfrm>
                <a:off x="3991516" y="3486373"/>
                <a:ext cx="210186" cy="80745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conda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202274" y="3936029"/>
                <a:ext cx="848212" cy="17862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scipy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050430" y="3936030"/>
                <a:ext cx="848212" cy="17992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libri"/>
                    <a:cs typeface="Calibri"/>
                  </a:rPr>
                  <a:t>pandas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202573" y="3759324"/>
                <a:ext cx="848212" cy="1785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scikit</a:t>
                </a:r>
                <a:r>
                  <a:rPr lang="en-US" sz="1000" dirty="0">
                    <a:solidFill>
                      <a:schemeClr val="tx1"/>
                    </a:solidFill>
                    <a:latin typeface="Calibri"/>
                    <a:cs typeface="Calibri"/>
                  </a:rPr>
                  <a:t>-learn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050729" y="3758023"/>
                <a:ext cx="848212" cy="181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matplotlib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203450" y="4116703"/>
                <a:ext cx="848212" cy="17777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dask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051606" y="4116704"/>
                <a:ext cx="848212" cy="1790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numpy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203643" y="3580785"/>
                <a:ext cx="848212" cy="1785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pkg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5051799" y="3579484"/>
                <a:ext cx="848212" cy="181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pkg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4202573" y="3404688"/>
                <a:ext cx="846922" cy="1785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pkg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5049439" y="3398838"/>
                <a:ext cx="847169" cy="181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pkg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4202326" y="3230429"/>
                <a:ext cx="848212" cy="1785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libri"/>
                    <a:cs typeface="Calibri"/>
                  </a:rPr>
                  <a:t>. . .</a:t>
                </a: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5050482" y="3229128"/>
                <a:ext cx="846126" cy="181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libri"/>
                    <a:cs typeface="Calibri"/>
                  </a:rPr>
                  <a:t>. . .</a:t>
                </a:r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2872983" y="3933259"/>
              <a:ext cx="209473" cy="8046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err="1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Jup</a:t>
              </a:r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 Client</a:t>
              </a:r>
            </a:p>
          </p:txBody>
        </p:sp>
        <p:sp>
          <p:nvSpPr>
            <p:cNvPr id="75" name="Rectangle 74"/>
            <p:cNvSpPr/>
            <p:nvPr/>
          </p:nvSpPr>
          <p:spPr>
            <a:xfrm rot="5400000">
              <a:off x="3668634" y="4027885"/>
              <a:ext cx="206808" cy="8074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K - Python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556531" y="3933259"/>
              <a:ext cx="317573" cy="8046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Kernel GW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3669815" y="3830518"/>
              <a:ext cx="204446" cy="8074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K - </a:t>
              </a:r>
              <a:r>
                <a:rPr lang="en-US" sz="1000" dirty="0" err="1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Toree</a:t>
              </a:r>
              <a:endParaRPr lang="en-US" sz="1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44367" y="5243342"/>
              <a:ext cx="2782543" cy="8897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cxnSp>
          <p:nvCxnSpPr>
            <p:cNvPr id="113" name="Connector: Elbow 112"/>
            <p:cNvCxnSpPr>
              <a:cxnSpLocks/>
              <a:stCxn id="111" idx="1"/>
              <a:endCxn id="19" idx="0"/>
            </p:cNvCxnSpPr>
            <p:nvPr/>
          </p:nvCxnSpPr>
          <p:spPr bwMode="auto">
            <a:xfrm rot="5400000" flipH="1" flipV="1">
              <a:off x="3218512" y="4542306"/>
              <a:ext cx="11051" cy="2132947"/>
            </a:xfrm>
            <a:prstGeom prst="bentConnector3">
              <a:avLst>
                <a:gd name="adj1" fmla="val 2168591"/>
              </a:avLst>
            </a:prstGeom>
            <a:solidFill>
              <a:srgbClr val="CC99FF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triangle" w="sm" len="med"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Straight Arrow Connector 114"/>
            <p:cNvCxnSpPr>
              <a:cxnSpLocks/>
              <a:stCxn id="12" idx="2"/>
              <a:endCxn id="197" idx="1"/>
            </p:cNvCxnSpPr>
            <p:nvPr/>
          </p:nvCxnSpPr>
          <p:spPr bwMode="auto">
            <a:xfrm>
              <a:off x="3205629" y="5119460"/>
              <a:ext cx="4826" cy="486100"/>
            </a:xfrm>
            <a:prstGeom prst="straightConnector1">
              <a:avLst/>
            </a:prstGeom>
            <a:solidFill>
              <a:srgbClr val="CC99FF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triangle" w="sm" len="med"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" name="Straight Arrow Connector 116"/>
            <p:cNvCxnSpPr>
              <a:cxnSpLocks/>
            </p:cNvCxnSpPr>
            <p:nvPr/>
          </p:nvCxnSpPr>
          <p:spPr bwMode="auto">
            <a:xfrm>
              <a:off x="3706143" y="5379019"/>
              <a:ext cx="0" cy="232361"/>
            </a:xfrm>
            <a:prstGeom prst="straightConnector1">
              <a:avLst/>
            </a:prstGeom>
            <a:solidFill>
              <a:srgbClr val="CC99FF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Straight Arrow Connector 117"/>
            <p:cNvCxnSpPr/>
            <p:nvPr/>
          </p:nvCxnSpPr>
          <p:spPr bwMode="auto">
            <a:xfrm>
              <a:off x="2679678" y="5373199"/>
              <a:ext cx="0" cy="238711"/>
            </a:xfrm>
            <a:prstGeom prst="straightConnector1">
              <a:avLst/>
            </a:prstGeom>
            <a:solidFill>
              <a:srgbClr val="CC99FF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1" name="Flowchart: Magnetic Disk 110"/>
            <p:cNvSpPr/>
            <p:nvPr/>
          </p:nvSpPr>
          <p:spPr>
            <a:xfrm>
              <a:off x="1949865" y="5614304"/>
              <a:ext cx="415397" cy="437788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195" name="Flowchart: Magnetic Disk 194"/>
            <p:cNvSpPr/>
            <p:nvPr/>
          </p:nvSpPr>
          <p:spPr>
            <a:xfrm>
              <a:off x="2496779" y="5605560"/>
              <a:ext cx="415397" cy="437788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197" name="Flowchart: Magnetic Disk 196"/>
            <p:cNvSpPr/>
            <p:nvPr/>
          </p:nvSpPr>
          <p:spPr>
            <a:xfrm>
              <a:off x="3002756" y="5605560"/>
              <a:ext cx="415397" cy="437788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198" name="Flowchart: Magnetic Disk 197"/>
            <p:cNvSpPr/>
            <p:nvPr/>
          </p:nvSpPr>
          <p:spPr>
            <a:xfrm>
              <a:off x="3513443" y="5605560"/>
              <a:ext cx="415397" cy="437788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19" name="Sequential Access Storage 18"/>
            <p:cNvSpPr/>
            <p:nvPr/>
          </p:nvSpPr>
          <p:spPr>
            <a:xfrm>
              <a:off x="4061295" y="5603253"/>
              <a:ext cx="458432" cy="431438"/>
            </a:xfrm>
            <a:prstGeom prst="flowChartMagneticTape">
              <a:avLst/>
            </a:prstGeom>
            <a:solidFill>
              <a:srgbClr val="FFFFFF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 rot="5400000">
              <a:off x="3668634" y="4234693"/>
              <a:ext cx="206808" cy="8074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K - </a:t>
              </a:r>
              <a:r>
                <a:rPr lang="en-US" sz="1000" dirty="0" err="1" smtClean="0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PySpark</a:t>
              </a:r>
              <a:endParaRPr lang="en-US" sz="1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3" name="Left Brace 12"/>
            <p:cNvSpPr/>
            <p:nvPr/>
          </p:nvSpPr>
          <p:spPr bwMode="auto">
            <a:xfrm>
              <a:off x="3255828" y="4128244"/>
              <a:ext cx="82550" cy="609454"/>
            </a:xfrm>
            <a:prstGeom prst="leftBrace">
              <a:avLst>
                <a:gd name="adj1" fmla="val 66025"/>
                <a:gd name="adj2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 bwMode="auto">
          <a:xfrm>
            <a:off x="5292915" y="3712125"/>
            <a:ext cx="56540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dirty="0" smtClean="0">
                <a:latin typeface="Calibri" pitchFamily="-1" charset="0"/>
              </a:rPr>
              <a:t>kernels</a:t>
            </a:r>
            <a:endParaRPr lang="en-US" sz="1400" dirty="0">
              <a:latin typeface="Calibri" pitchFamily="-1" charset="0"/>
            </a:endParaRPr>
          </a:p>
        </p:txBody>
      </p:sp>
      <p:cxnSp>
        <p:nvCxnSpPr>
          <p:cNvPr id="22" name="Straight Arrow Connector 21"/>
          <p:cNvCxnSpPr>
            <a:stCxn id="239" idx="3"/>
            <a:endCxn id="102" idx="1"/>
          </p:cNvCxnSpPr>
          <p:nvPr/>
        </p:nvCxnSpPr>
        <p:spPr bwMode="auto">
          <a:xfrm>
            <a:off x="3470028" y="1091366"/>
            <a:ext cx="932544" cy="1791"/>
          </a:xfrm>
          <a:prstGeom prst="straightConnector1">
            <a:avLst/>
          </a:prstGeom>
          <a:solidFill>
            <a:srgbClr val="CC99FF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sm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Elbow Connector 16"/>
          <p:cNvCxnSpPr>
            <a:stCxn id="101" idx="1"/>
            <a:endCxn id="76" idx="0"/>
          </p:cNvCxnSpPr>
          <p:nvPr/>
        </p:nvCxnSpPr>
        <p:spPr bwMode="auto">
          <a:xfrm rot="10800000" flipV="1">
            <a:off x="4512230" y="1815108"/>
            <a:ext cx="354491" cy="1922454"/>
          </a:xfrm>
          <a:prstGeom prst="bentConnector2">
            <a:avLst/>
          </a:prstGeom>
          <a:solidFill>
            <a:srgbClr val="CC99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532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225136" y="488863"/>
            <a:ext cx="1409358" cy="1447969"/>
            <a:chOff x="3620672" y="114717"/>
            <a:chExt cx="1409358" cy="1447969"/>
          </a:xfrm>
        </p:grpSpPr>
        <p:pic>
          <p:nvPicPr>
            <p:cNvPr id="237" name="Picture 2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0672" y="367110"/>
              <a:ext cx="721794" cy="721794"/>
            </a:xfrm>
            <a:prstGeom prst="rect">
              <a:avLst/>
            </a:prstGeom>
          </p:spPr>
        </p:pic>
        <p:pic>
          <p:nvPicPr>
            <p:cNvPr id="239" name="Picture 2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3181" y="499545"/>
              <a:ext cx="666849" cy="666849"/>
            </a:xfrm>
            <a:prstGeom prst="rect">
              <a:avLst/>
            </a:prstGeom>
          </p:spPr>
        </p:pic>
        <p:sp>
          <p:nvSpPr>
            <p:cNvPr id="240" name="TextBox 239"/>
            <p:cNvSpPr txBox="1"/>
            <p:nvPr/>
          </p:nvSpPr>
          <p:spPr bwMode="auto">
            <a:xfrm>
              <a:off x="3951328" y="114717"/>
              <a:ext cx="827351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r>
                <a:rPr lang="en-US" sz="900" dirty="0">
                  <a:latin typeface="Calibri" pitchFamily="-1" charset="0"/>
                </a:rPr>
                <a:t>Data Scientist</a:t>
              </a:r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6212" y="1092551"/>
              <a:ext cx="503409" cy="470135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279779" y="609127"/>
            <a:ext cx="2569957" cy="1639167"/>
            <a:chOff x="279779" y="609127"/>
            <a:chExt cx="2569957" cy="1639167"/>
          </a:xfrm>
        </p:grpSpPr>
        <p:grpSp>
          <p:nvGrpSpPr>
            <p:cNvPr id="131" name="Group 130"/>
            <p:cNvGrpSpPr/>
            <p:nvPr/>
          </p:nvGrpSpPr>
          <p:grpSpPr>
            <a:xfrm>
              <a:off x="498952" y="967005"/>
              <a:ext cx="1170219" cy="1094372"/>
              <a:chOff x="642036" y="1041086"/>
              <a:chExt cx="1170219" cy="109437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036" y="1041086"/>
                <a:ext cx="1170219" cy="1094372"/>
              </a:xfrm>
              <a:prstGeom prst="rect">
                <a:avLst/>
              </a:prstGeom>
            </p:spPr>
          </p:pic>
          <p:pic>
            <p:nvPicPr>
              <p:cNvPr id="135" name="Picture 13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1294" y="1366042"/>
                <a:ext cx="428317" cy="428317"/>
              </a:xfrm>
              <a:prstGeom prst="rect">
                <a:avLst/>
              </a:prstGeom>
            </p:spPr>
          </p:pic>
        </p:grpSp>
        <p:sp>
          <p:nvSpPr>
            <p:cNvPr id="136" name="TextBox 135"/>
            <p:cNvSpPr txBox="1"/>
            <p:nvPr/>
          </p:nvSpPr>
          <p:spPr bwMode="auto">
            <a:xfrm>
              <a:off x="476866" y="609127"/>
              <a:ext cx="20383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 dirty="0">
                  <a:latin typeface="Calibri" pitchFamily="-1" charset="0"/>
                </a:rPr>
                <a:t>Anaconda Cloud</a:t>
              </a:r>
            </a:p>
            <a:p>
              <a:pPr algn="ctr"/>
              <a:r>
                <a:rPr lang="en-US" sz="900" dirty="0">
                  <a:latin typeface="Calibri" pitchFamily="-1" charset="0"/>
                </a:rPr>
                <a:t>https://</a:t>
              </a:r>
              <a:r>
                <a:rPr lang="en-US" sz="900" dirty="0" err="1">
                  <a:latin typeface="Calibri" pitchFamily="-1" charset="0"/>
                </a:rPr>
                <a:t>anaconda.org</a:t>
              </a:r>
              <a:r>
                <a:rPr lang="en-US" sz="900" dirty="0">
                  <a:latin typeface="Calibri" pitchFamily="-1" charset="0"/>
                </a:rPr>
                <a:t>/</a:t>
              </a:r>
              <a:r>
                <a:rPr lang="en-US" sz="900" dirty="0" err="1">
                  <a:latin typeface="Calibri" pitchFamily="-1" charset="0"/>
                </a:rPr>
                <a:t>IzODA</a:t>
              </a:r>
              <a:r>
                <a:rPr lang="en-US" sz="900" dirty="0">
                  <a:latin typeface="Calibri" pitchFamily="-1" charset="0"/>
                </a:rPr>
                <a:t>/repo</a:t>
              </a:r>
            </a:p>
          </p:txBody>
        </p:sp>
        <p:cxnSp>
          <p:nvCxnSpPr>
            <p:cNvPr id="137" name="Connector: Elbow 136"/>
            <p:cNvCxnSpPr>
              <a:cxnSpLocks/>
            </p:cNvCxnSpPr>
            <p:nvPr/>
          </p:nvCxnSpPr>
          <p:spPr bwMode="auto">
            <a:xfrm flipV="1">
              <a:off x="279779" y="668740"/>
              <a:ext cx="2569957" cy="1579554"/>
            </a:xfrm>
            <a:prstGeom prst="bentConnector3">
              <a:avLst>
                <a:gd name="adj1" fmla="val 99760"/>
              </a:avLst>
            </a:prstGeom>
            <a:solidFill>
              <a:srgbClr val="CC99FF"/>
            </a:solidFill>
            <a:ln w="19050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9" name="Group 138"/>
            <p:cNvGrpSpPr/>
            <p:nvPr/>
          </p:nvGrpSpPr>
          <p:grpSpPr>
            <a:xfrm>
              <a:off x="1630785" y="1076086"/>
              <a:ext cx="889978" cy="974020"/>
              <a:chOff x="1955825" y="1297972"/>
              <a:chExt cx="889978" cy="974020"/>
            </a:xfrm>
          </p:grpSpPr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81821" y="1651300"/>
                <a:ext cx="431612" cy="431612"/>
              </a:xfrm>
              <a:prstGeom prst="rect">
                <a:avLst/>
              </a:prstGeom>
            </p:spPr>
          </p:pic>
          <p:sp>
            <p:nvSpPr>
              <p:cNvPr id="141" name="TextBox 140"/>
              <p:cNvSpPr txBox="1"/>
              <p:nvPr/>
            </p:nvSpPr>
            <p:spPr bwMode="auto">
              <a:xfrm>
                <a:off x="1955825" y="2041160"/>
                <a:ext cx="889977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900" smtClean="0">
                    <a:latin typeface="Calibri" pitchFamily="-1" charset="0"/>
                  </a:rPr>
                  <a:t>IzODA</a:t>
                </a:r>
                <a:r>
                  <a:rPr lang="en-US" sz="900" dirty="0" smtClean="0">
                    <a:latin typeface="Calibri" pitchFamily="-1" charset="0"/>
                  </a:rPr>
                  <a:t> </a:t>
                </a:r>
                <a:r>
                  <a:rPr lang="en-US" sz="900" dirty="0">
                    <a:latin typeface="Calibri" pitchFamily="-1" charset="0"/>
                  </a:rPr>
                  <a:t>channel</a:t>
                </a:r>
              </a:p>
            </p:txBody>
          </p:sp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55825" y="1297972"/>
                <a:ext cx="431612" cy="431612"/>
              </a:xfrm>
              <a:prstGeom prst="rect">
                <a:avLst/>
              </a:prstGeom>
            </p:spPr>
          </p:pic>
          <p:pic>
            <p:nvPicPr>
              <p:cNvPr id="143" name="Picture 14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14191" y="1300446"/>
                <a:ext cx="431612" cy="431612"/>
              </a:xfrm>
              <a:prstGeom prst="rect">
                <a:avLst/>
              </a:prstGeom>
            </p:spPr>
          </p:pic>
        </p:grpSp>
      </p:grpSp>
      <p:grpSp>
        <p:nvGrpSpPr>
          <p:cNvPr id="7" name="Group 6"/>
          <p:cNvGrpSpPr/>
          <p:nvPr/>
        </p:nvGrpSpPr>
        <p:grpSpPr>
          <a:xfrm>
            <a:off x="6423821" y="765115"/>
            <a:ext cx="1883588" cy="1385740"/>
            <a:chOff x="6249356" y="3172471"/>
            <a:chExt cx="1883588" cy="1385740"/>
          </a:xfrm>
        </p:grpSpPr>
        <p:sp>
          <p:nvSpPr>
            <p:cNvPr id="93" name="Rectangle 92"/>
            <p:cNvSpPr/>
            <p:nvPr/>
          </p:nvSpPr>
          <p:spPr>
            <a:xfrm>
              <a:off x="6249356" y="3172471"/>
              <a:ext cx="1883588" cy="138574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56721" y="3620204"/>
              <a:ext cx="605463" cy="3652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Jupyter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alibri"/>
                  <a:cs typeface="Calibri"/>
                </a:rPr>
                <a:t>Server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56721" y="4006721"/>
              <a:ext cx="605463" cy="22313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  <a:latin typeface="Calibri"/>
                  <a:cs typeface="Calibri"/>
                </a:rPr>
                <a:t>NB2KG</a:t>
              </a:r>
              <a:endParaRPr lang="en-US" sz="9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392573" y="3239707"/>
              <a:ext cx="1540539" cy="31326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  <a:latin typeface="Calibri"/>
                  <a:cs typeface="Calibri"/>
                </a:rPr>
                <a:t>JupyterHub</a:t>
              </a:r>
              <a:endParaRPr lang="en-US" sz="1000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16" name="TextBox 115"/>
            <p:cNvSpPr txBox="1"/>
            <p:nvPr/>
          </p:nvSpPr>
          <p:spPr bwMode="auto">
            <a:xfrm>
              <a:off x="6419012" y="4296601"/>
              <a:ext cx="143508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 dirty="0" smtClean="0">
                  <a:latin typeface="Calibri" pitchFamily="-1" charset="0"/>
                </a:rPr>
                <a:t>Linux on X/86</a:t>
              </a:r>
              <a:endParaRPr lang="en-US" sz="1100" dirty="0">
                <a:latin typeface="Calibri" pitchFamily="-1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304956" y="2503552"/>
            <a:ext cx="5089265" cy="3585975"/>
            <a:chOff x="508045" y="2699249"/>
            <a:chExt cx="5089265" cy="3585975"/>
          </a:xfrm>
        </p:grpSpPr>
        <p:sp>
          <p:nvSpPr>
            <p:cNvPr id="9" name="Rectangle 8"/>
            <p:cNvSpPr/>
            <p:nvPr/>
          </p:nvSpPr>
          <p:spPr>
            <a:xfrm>
              <a:off x="508045" y="2699249"/>
              <a:ext cx="5089265" cy="35859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4180817" y="2800286"/>
              <a:ext cx="1284095" cy="1944064"/>
              <a:chOff x="5975986" y="2454213"/>
              <a:chExt cx="1284095" cy="1944064"/>
            </a:xfrm>
          </p:grpSpPr>
          <p:sp>
            <p:nvSpPr>
              <p:cNvPr id="60" name="Flowchart: Process 59"/>
              <p:cNvSpPr/>
              <p:nvPr/>
            </p:nvSpPr>
            <p:spPr>
              <a:xfrm>
                <a:off x="5975986" y="3009900"/>
                <a:ext cx="1283256" cy="1388377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rgbClr val="1F497D"/>
                    </a:solidFill>
                    <a:latin typeface="Calibri"/>
                    <a:cs typeface="Calibri"/>
                  </a:rPr>
                  <a:t>0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050757" y="3374916"/>
                <a:ext cx="1137230" cy="964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050758" y="3071750"/>
                <a:ext cx="1137230" cy="2380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1F497D"/>
                    </a:solidFill>
                    <a:latin typeface="Calibri"/>
                    <a:cs typeface="Calibri"/>
                  </a:rPr>
                  <a:t>master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138232" y="4092067"/>
                <a:ext cx="977857" cy="191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1F497D"/>
                    </a:solidFill>
                    <a:latin typeface="Calibri"/>
                    <a:cs typeface="Calibri"/>
                  </a:rPr>
                  <a:t>exec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138232" y="3851344"/>
                <a:ext cx="977857" cy="191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1F497D"/>
                    </a:solidFill>
                    <a:latin typeface="Calibri"/>
                    <a:cs typeface="Calibri"/>
                  </a:rPr>
                  <a:t>exec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138232" y="3594964"/>
                <a:ext cx="977857" cy="1912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1F497D"/>
                    </a:solidFill>
                    <a:latin typeface="Calibri"/>
                    <a:cs typeface="Calibri"/>
                  </a:rPr>
                  <a:t>exec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5975986" y="2454213"/>
                <a:ext cx="321618" cy="5524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900" dirty="0">
                    <a:solidFill>
                      <a:srgbClr val="1F497D"/>
                    </a:solidFill>
                    <a:latin typeface="Calibri"/>
                    <a:cs typeface="Calibri"/>
                  </a:rPr>
                  <a:t>Spark Stream</a:t>
                </a: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296018" y="2454213"/>
                <a:ext cx="321618" cy="5524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900" dirty="0" err="1">
                    <a:solidFill>
                      <a:srgbClr val="1F497D"/>
                    </a:solidFill>
                    <a:latin typeface="Calibri"/>
                    <a:cs typeface="Calibri"/>
                  </a:rPr>
                  <a:t>GraphX</a:t>
                </a:r>
                <a:endParaRPr lang="en-US" sz="9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6618431" y="2454213"/>
                <a:ext cx="321618" cy="5524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900" dirty="0">
                    <a:solidFill>
                      <a:srgbClr val="1F497D"/>
                    </a:solidFill>
                    <a:latin typeface="Calibri"/>
                    <a:cs typeface="Calibri"/>
                  </a:rPr>
                  <a:t>MLIB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938463" y="2454213"/>
                <a:ext cx="321618" cy="5524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900" dirty="0">
                    <a:solidFill>
                      <a:srgbClr val="1F497D"/>
                    </a:solidFill>
                    <a:latin typeface="Calibri"/>
                    <a:cs typeface="Calibri"/>
                  </a:rPr>
                  <a:t>Spark SQL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 bwMode="auto">
              <a:xfrm>
                <a:off x="6336859" y="3353355"/>
                <a:ext cx="55959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000" dirty="0">
                    <a:solidFill>
                      <a:schemeClr val="tx2"/>
                    </a:solidFill>
                    <a:latin typeface="Calibri" pitchFamily="-1" charset="0"/>
                  </a:rPr>
                  <a:t>worker</a:t>
                </a:r>
              </a:p>
            </p:txBody>
          </p:sp>
        </p:grpSp>
        <p:pic>
          <p:nvPicPr>
            <p:cNvPr id="179" name="Picture 17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20363" y="2923680"/>
              <a:ext cx="380631" cy="38063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694737" y="5910684"/>
              <a:ext cx="54401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latin typeface="Calibri" pitchFamily="-1" charset="0"/>
                </a:rPr>
                <a:t>z/OS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88890" y="4744454"/>
              <a:ext cx="2273267" cy="3723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48A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2755" y="4744453"/>
              <a:ext cx="3053388" cy="37205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58" name="TextBox 57"/>
            <p:cNvSpPr txBox="1"/>
            <p:nvPr/>
          </p:nvSpPr>
          <p:spPr bwMode="auto">
            <a:xfrm>
              <a:off x="1005341" y="4787989"/>
              <a:ext cx="751197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 smtClean="0">
                  <a:latin typeface="Calibri" pitchFamily="-1" charset="0"/>
                </a:rPr>
                <a:t>Python 3</a:t>
              </a:r>
              <a:endParaRPr lang="en-US" sz="1200" dirty="0">
                <a:latin typeface="Calibri" pitchFamily="-1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35492" y="4882410"/>
              <a:ext cx="1940274" cy="2370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Calibri"/>
                  <a:cs typeface="Calibri"/>
                </a:rPr>
                <a:t>ODL</a:t>
              </a:r>
              <a:endParaRPr lang="en-US" sz="12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endParaRPr>
            </a:p>
          </p:txBody>
        </p:sp>
        <p:pic>
          <p:nvPicPr>
            <p:cNvPr id="182" name="Picture 18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0408" y="4761798"/>
              <a:ext cx="314975" cy="314975"/>
            </a:xfrm>
            <a:prstGeom prst="rect">
              <a:avLst/>
            </a:prstGeom>
          </p:spPr>
        </p:pic>
        <p:pic>
          <p:nvPicPr>
            <p:cNvPr id="186" name="Picture 18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40503" y="4755847"/>
              <a:ext cx="333267" cy="333267"/>
            </a:xfrm>
            <a:prstGeom prst="rect">
              <a:avLst/>
            </a:prstGeom>
          </p:spPr>
        </p:pic>
        <p:sp>
          <p:nvSpPr>
            <p:cNvPr id="187" name="TextBox 186"/>
            <p:cNvSpPr txBox="1"/>
            <p:nvPr/>
          </p:nvSpPr>
          <p:spPr bwMode="auto">
            <a:xfrm>
              <a:off x="4657846" y="4814257"/>
              <a:ext cx="490661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Calibri" pitchFamily="-1" charset="0"/>
                </a:rPr>
                <a:t>Java</a:t>
              </a:r>
              <a:endParaRPr lang="en-US" sz="900" dirty="0">
                <a:solidFill>
                  <a:schemeClr val="accent1">
                    <a:lumMod val="75000"/>
                  </a:schemeClr>
                </a:solidFill>
                <a:latin typeface="Calibri" pitchFamily="-1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 bwMode="auto">
            <a:xfrm>
              <a:off x="1206720" y="3255610"/>
              <a:ext cx="1028771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r>
                <a:rPr lang="en-US" sz="900" dirty="0">
                  <a:latin typeface="Calibri" pitchFamily="-1" charset="0"/>
                </a:rPr>
                <a:t>root environment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52756" y="3680082"/>
              <a:ext cx="1908495" cy="1066650"/>
              <a:chOff x="3991516" y="3229128"/>
              <a:chExt cx="1908495" cy="106665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91" name="Rectangle 90"/>
              <p:cNvSpPr/>
              <p:nvPr/>
            </p:nvSpPr>
            <p:spPr>
              <a:xfrm>
                <a:off x="3991516" y="3486373"/>
                <a:ext cx="210186" cy="80745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conda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202274" y="3936029"/>
                <a:ext cx="848212" cy="17862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scipy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050430" y="3936030"/>
                <a:ext cx="848212" cy="17992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libri"/>
                    <a:cs typeface="Calibri"/>
                  </a:rPr>
                  <a:t>pandas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202573" y="3759324"/>
                <a:ext cx="848212" cy="1785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scikit</a:t>
                </a:r>
                <a:r>
                  <a:rPr lang="en-US" sz="1000" dirty="0">
                    <a:solidFill>
                      <a:schemeClr val="tx1"/>
                    </a:solidFill>
                    <a:latin typeface="Calibri"/>
                    <a:cs typeface="Calibri"/>
                  </a:rPr>
                  <a:t>-learn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050729" y="3758023"/>
                <a:ext cx="848212" cy="181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matplotlib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203450" y="4116703"/>
                <a:ext cx="848212" cy="17777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dask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5051606" y="4116704"/>
                <a:ext cx="848212" cy="179074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numpy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203643" y="3580785"/>
                <a:ext cx="848212" cy="1785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pkg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5051799" y="3579484"/>
                <a:ext cx="848212" cy="181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pkg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4202573" y="3404688"/>
                <a:ext cx="846922" cy="1785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pkg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5049439" y="3398838"/>
                <a:ext cx="847169" cy="181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  <a:latin typeface="Calibri"/>
                    <a:cs typeface="Calibri"/>
                  </a:rPr>
                  <a:t>pkg</a:t>
                </a:r>
                <a:endParaRPr lang="en-US" sz="1000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4202326" y="3230429"/>
                <a:ext cx="848212" cy="1785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libri"/>
                    <a:cs typeface="Calibri"/>
                  </a:rPr>
                  <a:t>. . .</a:t>
                </a: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5050482" y="3229128"/>
                <a:ext cx="846126" cy="18113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libri"/>
                    <a:cs typeface="Calibri"/>
                  </a:rPr>
                  <a:t>. . .</a:t>
                </a:r>
              </a:p>
            </p:txBody>
          </p:sp>
        </p:grpSp>
        <p:sp>
          <p:nvSpPr>
            <p:cNvPr id="79" name="Right Brace 78"/>
            <p:cNvSpPr/>
            <p:nvPr/>
          </p:nvSpPr>
          <p:spPr bwMode="auto">
            <a:xfrm rot="16200000">
              <a:off x="1620315" y="2723079"/>
              <a:ext cx="195636" cy="1666381"/>
            </a:xfrm>
            <a:prstGeom prst="rightBrace">
              <a:avLst>
                <a:gd name="adj1" fmla="val 71118"/>
                <a:gd name="adj2" fmla="val 498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872983" y="3933259"/>
              <a:ext cx="209473" cy="8046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err="1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Jup</a:t>
              </a:r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 Client</a:t>
              </a:r>
            </a:p>
          </p:txBody>
        </p:sp>
        <p:sp>
          <p:nvSpPr>
            <p:cNvPr id="75" name="Rectangle 74"/>
            <p:cNvSpPr/>
            <p:nvPr/>
          </p:nvSpPr>
          <p:spPr>
            <a:xfrm rot="5400000">
              <a:off x="3668634" y="4027885"/>
              <a:ext cx="206808" cy="8074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K - Python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556531" y="3933259"/>
              <a:ext cx="317573" cy="8046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Kernel GW</a:t>
              </a:r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3669815" y="3830518"/>
              <a:ext cx="204446" cy="8074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K - </a:t>
              </a:r>
              <a:r>
                <a:rPr lang="en-US" sz="1000" dirty="0" err="1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Toree</a:t>
              </a:r>
              <a:endParaRPr lang="en-US" sz="1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44367" y="5243342"/>
              <a:ext cx="2782543" cy="8897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cxnSp>
          <p:nvCxnSpPr>
            <p:cNvPr id="113" name="Connector: Elbow 112"/>
            <p:cNvCxnSpPr>
              <a:cxnSpLocks/>
              <a:stCxn id="111" idx="1"/>
              <a:endCxn id="19" idx="0"/>
            </p:cNvCxnSpPr>
            <p:nvPr/>
          </p:nvCxnSpPr>
          <p:spPr bwMode="auto">
            <a:xfrm rot="5400000" flipH="1" flipV="1">
              <a:off x="3218512" y="4542306"/>
              <a:ext cx="11051" cy="2132947"/>
            </a:xfrm>
            <a:prstGeom prst="bentConnector3">
              <a:avLst>
                <a:gd name="adj1" fmla="val 2168591"/>
              </a:avLst>
            </a:prstGeom>
            <a:solidFill>
              <a:srgbClr val="CC99FF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triangle" w="sm" len="med"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Straight Arrow Connector 114"/>
            <p:cNvCxnSpPr>
              <a:cxnSpLocks/>
              <a:stCxn id="12" idx="2"/>
              <a:endCxn id="197" idx="1"/>
            </p:cNvCxnSpPr>
            <p:nvPr/>
          </p:nvCxnSpPr>
          <p:spPr bwMode="auto">
            <a:xfrm>
              <a:off x="3205629" y="5119460"/>
              <a:ext cx="4826" cy="486100"/>
            </a:xfrm>
            <a:prstGeom prst="straightConnector1">
              <a:avLst/>
            </a:prstGeom>
            <a:solidFill>
              <a:srgbClr val="CC99FF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triangle" w="sm" len="med"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" name="Straight Arrow Connector 116"/>
            <p:cNvCxnSpPr>
              <a:cxnSpLocks/>
            </p:cNvCxnSpPr>
            <p:nvPr/>
          </p:nvCxnSpPr>
          <p:spPr bwMode="auto">
            <a:xfrm>
              <a:off x="3706143" y="5379019"/>
              <a:ext cx="0" cy="232361"/>
            </a:xfrm>
            <a:prstGeom prst="straightConnector1">
              <a:avLst/>
            </a:prstGeom>
            <a:solidFill>
              <a:srgbClr val="CC99FF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Straight Arrow Connector 117"/>
            <p:cNvCxnSpPr/>
            <p:nvPr/>
          </p:nvCxnSpPr>
          <p:spPr bwMode="auto">
            <a:xfrm>
              <a:off x="2679678" y="5373199"/>
              <a:ext cx="0" cy="238711"/>
            </a:xfrm>
            <a:prstGeom prst="straightConnector1">
              <a:avLst/>
            </a:prstGeom>
            <a:solidFill>
              <a:srgbClr val="CC99FF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1" name="Flowchart: Magnetic Disk 110"/>
            <p:cNvSpPr/>
            <p:nvPr/>
          </p:nvSpPr>
          <p:spPr>
            <a:xfrm>
              <a:off x="1949865" y="5614304"/>
              <a:ext cx="415397" cy="437788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195" name="Flowchart: Magnetic Disk 194"/>
            <p:cNvSpPr/>
            <p:nvPr/>
          </p:nvSpPr>
          <p:spPr>
            <a:xfrm>
              <a:off x="2496779" y="5605560"/>
              <a:ext cx="415397" cy="437788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197" name="Flowchart: Magnetic Disk 196"/>
            <p:cNvSpPr/>
            <p:nvPr/>
          </p:nvSpPr>
          <p:spPr>
            <a:xfrm>
              <a:off x="3002756" y="5605560"/>
              <a:ext cx="415397" cy="437788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198" name="Flowchart: Magnetic Disk 197"/>
            <p:cNvSpPr/>
            <p:nvPr/>
          </p:nvSpPr>
          <p:spPr>
            <a:xfrm>
              <a:off x="3513443" y="5605560"/>
              <a:ext cx="415397" cy="437788"/>
            </a:xfrm>
            <a:prstGeom prst="flowChartMagneticDisk">
              <a:avLst/>
            </a:prstGeom>
            <a:solidFill>
              <a:srgbClr val="FFFFFF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19" name="Sequential Access Storage 18"/>
            <p:cNvSpPr/>
            <p:nvPr/>
          </p:nvSpPr>
          <p:spPr>
            <a:xfrm>
              <a:off x="4061295" y="5603253"/>
              <a:ext cx="458432" cy="431438"/>
            </a:xfrm>
            <a:prstGeom prst="flowChartMagneticTape">
              <a:avLst/>
            </a:prstGeom>
            <a:solidFill>
              <a:srgbClr val="FFFFFF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 rot="5400000">
              <a:off x="3668634" y="4234693"/>
              <a:ext cx="206808" cy="8074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K - </a:t>
              </a:r>
              <a:r>
                <a:rPr lang="en-US" sz="1000" dirty="0" err="1" smtClean="0">
                  <a:solidFill>
                    <a:schemeClr val="bg2">
                      <a:lumMod val="25000"/>
                    </a:schemeClr>
                  </a:solidFill>
                  <a:latin typeface="Calibri"/>
                  <a:cs typeface="Calibri"/>
                </a:rPr>
                <a:t>PySpark</a:t>
              </a:r>
              <a:endParaRPr lang="en-US" sz="1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3" name="Left Brace 12"/>
            <p:cNvSpPr/>
            <p:nvPr/>
          </p:nvSpPr>
          <p:spPr bwMode="auto">
            <a:xfrm>
              <a:off x="3255828" y="4128244"/>
              <a:ext cx="82550" cy="609454"/>
            </a:xfrm>
            <a:prstGeom prst="leftBrace">
              <a:avLst>
                <a:gd name="adj1" fmla="val 66025"/>
                <a:gd name="adj2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 bwMode="auto">
          <a:xfrm>
            <a:off x="5292915" y="3712125"/>
            <a:ext cx="56540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dirty="0" smtClean="0">
                <a:latin typeface="Calibri" pitchFamily="-1" charset="0"/>
              </a:rPr>
              <a:t>kernels</a:t>
            </a:r>
            <a:endParaRPr lang="en-US" sz="1400" dirty="0">
              <a:latin typeface="Calibri" pitchFamily="-1" charset="0"/>
            </a:endParaRPr>
          </a:p>
        </p:txBody>
      </p:sp>
      <p:cxnSp>
        <p:nvCxnSpPr>
          <p:cNvPr id="15" name="Elbow Connector 14"/>
          <p:cNvCxnSpPr>
            <a:stCxn id="141" idx="2"/>
          </p:cNvCxnSpPr>
          <p:nvPr/>
        </p:nvCxnSpPr>
        <p:spPr bwMode="auto">
          <a:xfrm rot="16200000" flipH="1">
            <a:off x="1192130" y="2933750"/>
            <a:ext cx="2141180" cy="373892"/>
          </a:xfrm>
          <a:prstGeom prst="bentConnector3">
            <a:avLst>
              <a:gd name="adj1" fmla="val 100003"/>
            </a:avLst>
          </a:prstGeom>
          <a:solidFill>
            <a:srgbClr val="CC99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239" idx="3"/>
            <a:endCxn id="102" idx="1"/>
          </p:cNvCxnSpPr>
          <p:nvPr/>
        </p:nvCxnSpPr>
        <p:spPr bwMode="auto">
          <a:xfrm flipV="1">
            <a:off x="5634494" y="988982"/>
            <a:ext cx="932544" cy="218134"/>
          </a:xfrm>
          <a:prstGeom prst="straightConnector1">
            <a:avLst/>
          </a:prstGeom>
          <a:solidFill>
            <a:srgbClr val="CC99FF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sm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Curved Connector 25"/>
          <p:cNvCxnSpPr>
            <a:stCxn id="101" idx="1"/>
            <a:endCxn id="76" idx="0"/>
          </p:cNvCxnSpPr>
          <p:nvPr/>
        </p:nvCxnSpPr>
        <p:spPr bwMode="auto">
          <a:xfrm rot="10800000" flipV="1">
            <a:off x="4512230" y="1710932"/>
            <a:ext cx="2518957" cy="2026629"/>
          </a:xfrm>
          <a:prstGeom prst="curvedConnector2">
            <a:avLst/>
          </a:prstGeom>
          <a:solidFill>
            <a:srgbClr val="CC99FF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sm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4326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243068" y="1984035"/>
            <a:ext cx="8613505" cy="41389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1F497D"/>
              </a:solidFill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838" y="2132193"/>
            <a:ext cx="8252749" cy="33455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1F497D"/>
              </a:solidFill>
              <a:latin typeface="Calibri"/>
              <a:cs typeface="Calibri"/>
            </a:endParaRPr>
          </a:p>
        </p:txBody>
      </p:sp>
      <p:sp>
        <p:nvSpPr>
          <p:cNvPr id="132" name="TextBox 131"/>
          <p:cNvSpPr txBox="1"/>
          <p:nvPr/>
        </p:nvSpPr>
        <p:spPr bwMode="auto">
          <a:xfrm>
            <a:off x="231778" y="5694362"/>
            <a:ext cx="7033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smtClean="0">
                <a:latin typeface="Calibri" pitchFamily="-1" charset="0"/>
              </a:rPr>
              <a:t>z/OS</a:t>
            </a:r>
            <a:endParaRPr lang="en-US" sz="1400" dirty="0">
              <a:latin typeface="Calibri" pitchFamily="-1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41630" y="2901534"/>
            <a:ext cx="7863838" cy="2472967"/>
          </a:xfrm>
          <a:prstGeom prst="rect">
            <a:avLst/>
          </a:prstGeom>
          <a:solidFill>
            <a:srgbClr val="FFFFC5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1F497D"/>
              </a:solidFill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53557" y="3105744"/>
            <a:ext cx="1094812" cy="625147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/>
                <a:cs typeface="Calibri"/>
              </a:rPr>
              <a:t>Apache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/>
                <a:cs typeface="Calibri"/>
              </a:rPr>
              <a:t>Spark</a:t>
            </a:r>
            <a:endParaRPr lang="en-US" sz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171194" y="3105744"/>
            <a:ext cx="1105529" cy="625147"/>
          </a:xfrm>
          <a:prstGeom prst="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libri"/>
                <a:cs typeface="Calibri"/>
              </a:rPr>
              <a:t>Anaconda</a:t>
            </a:r>
            <a:endParaRPr lang="en-US" sz="1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3136176" y="3274522"/>
            <a:ext cx="27234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 smtClean="0">
                <a:latin typeface="Calibri" pitchFamily="-1" charset="0"/>
              </a:rPr>
              <a:t>IBM Open Data Analytics for z/OS</a:t>
            </a:r>
            <a:endParaRPr lang="en-US" sz="1400" dirty="0">
              <a:latin typeface="Calibri" pitchFamily="-1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4199624" y="2342202"/>
            <a:ext cx="7815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smtClean="0">
                <a:latin typeface="Calibri" pitchFamily="-1" charset="0"/>
              </a:rPr>
              <a:t>USS</a:t>
            </a:r>
            <a:endParaRPr lang="en-US" sz="1400" dirty="0">
              <a:latin typeface="Calibri" pitchFamily="-1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85422" y="2247188"/>
            <a:ext cx="1030147" cy="469184"/>
          </a:xfrm>
          <a:prstGeom prst="round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  <a:latin typeface="Calibri"/>
                <a:cs typeface="Calibri"/>
              </a:rPr>
              <a:t>spark_submit</a:t>
            </a:r>
            <a:endParaRPr lang="en-US" sz="11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/>
                <a:cs typeface="Calibri"/>
              </a:rPr>
              <a:t>(Joe)</a:t>
            </a:r>
            <a:endParaRPr lang="en-US" sz="11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7345361" y="2276282"/>
            <a:ext cx="1030147" cy="469184"/>
          </a:xfrm>
          <a:prstGeom prst="roundRect">
            <a:avLst/>
          </a:prstGeom>
          <a:solidFill>
            <a:srgbClr val="FFFFFF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/>
                <a:cs typeface="Calibri"/>
              </a:rPr>
              <a:t>python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Calibri"/>
                <a:cs typeface="Calibri"/>
              </a:rPr>
              <a:t>(Jessie)</a:t>
            </a:r>
            <a:endParaRPr lang="en-US" sz="11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pSp>
        <p:nvGrpSpPr>
          <p:cNvPr id="270" name="Group 269"/>
          <p:cNvGrpSpPr/>
          <p:nvPr/>
        </p:nvGrpSpPr>
        <p:grpSpPr>
          <a:xfrm>
            <a:off x="769239" y="4184134"/>
            <a:ext cx="1504303" cy="981165"/>
            <a:chOff x="1256612" y="5584651"/>
            <a:chExt cx="1504303" cy="981165"/>
          </a:xfrm>
        </p:grpSpPr>
        <p:sp>
          <p:nvSpPr>
            <p:cNvPr id="183" name="Rectangle 182"/>
            <p:cNvSpPr/>
            <p:nvPr/>
          </p:nvSpPr>
          <p:spPr>
            <a:xfrm>
              <a:off x="1256612" y="5584651"/>
              <a:ext cx="1417769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359718" y="5651416"/>
              <a:ext cx="1401197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1416106" y="5783273"/>
              <a:ext cx="133441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Executors</a:t>
              </a:r>
            </a:p>
            <a:p>
              <a:pPr algn="ctr"/>
              <a:r>
                <a:rPr lang="en-US" sz="1200" dirty="0" err="1" smtClean="0">
                  <a:solidFill>
                    <a:schemeClr val="bg1"/>
                  </a:solidFill>
                  <a:latin typeface="Calibri" pitchFamily="-1" charset="0"/>
                </a:rPr>
                <a:t>Userid</a:t>
              </a:r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=Joe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JOBNAME=</a:t>
              </a:r>
              <a:r>
                <a:rPr lang="en-US" sz="1200" dirty="0" err="1" smtClean="0">
                  <a:solidFill>
                    <a:schemeClr val="bg1"/>
                  </a:solidFill>
                  <a:latin typeface="Calibri" pitchFamily="-1" charset="0"/>
                </a:rPr>
                <a:t>odasx</a:t>
              </a:r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*</a:t>
              </a:r>
              <a:endParaRPr lang="en-US" sz="1200" dirty="0">
                <a:solidFill>
                  <a:schemeClr val="bg1"/>
                </a:solidFill>
                <a:latin typeface="Calibri" pitchFamily="-1" charset="0"/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3262412" y="5600934"/>
            <a:ext cx="2826344" cy="3240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"/>
                <a:cs typeface="Calibri"/>
              </a:rPr>
              <a:t>Service class IZODAM</a:t>
            </a:r>
            <a:endParaRPr lang="en-US" sz="1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pSp>
        <p:nvGrpSpPr>
          <p:cNvPr id="208" name="Group 207"/>
          <p:cNvGrpSpPr/>
          <p:nvPr/>
        </p:nvGrpSpPr>
        <p:grpSpPr>
          <a:xfrm>
            <a:off x="358617" y="495042"/>
            <a:ext cx="1439994" cy="1240355"/>
            <a:chOff x="4921220" y="5666274"/>
            <a:chExt cx="1439994" cy="1240355"/>
          </a:xfrm>
        </p:grpSpPr>
        <p:pic>
          <p:nvPicPr>
            <p:cNvPr id="209" name="Picture 20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2587" y="5666274"/>
              <a:ext cx="768627" cy="768627"/>
            </a:xfrm>
            <a:prstGeom prst="rect">
              <a:avLst/>
            </a:prstGeom>
          </p:spPr>
        </p:pic>
        <p:pic>
          <p:nvPicPr>
            <p:cNvPr id="210" name="Picture 20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220" y="5845726"/>
              <a:ext cx="589175" cy="589175"/>
            </a:xfrm>
            <a:prstGeom prst="rect">
              <a:avLst/>
            </a:prstGeom>
          </p:spPr>
        </p:pic>
        <p:sp>
          <p:nvSpPr>
            <p:cNvPr id="211" name="TextBox 210"/>
            <p:cNvSpPr txBox="1"/>
            <p:nvPr/>
          </p:nvSpPr>
          <p:spPr bwMode="auto">
            <a:xfrm>
              <a:off x="5577305" y="6398798"/>
              <a:ext cx="779658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 dirty="0" smtClean="0">
                  <a:latin typeface="Calibri" pitchFamily="-1" charset="0"/>
                </a:rPr>
                <a:t>Data</a:t>
              </a:r>
            </a:p>
            <a:p>
              <a:pPr algn="ctr"/>
              <a:r>
                <a:rPr lang="en-US" sz="900" dirty="0" smtClean="0">
                  <a:latin typeface="Calibri" pitchFamily="-1" charset="0"/>
                </a:rPr>
                <a:t>Scientist</a:t>
              </a:r>
            </a:p>
            <a:p>
              <a:pPr algn="ctr"/>
              <a:r>
                <a:rPr lang="en-US" sz="900" dirty="0" smtClean="0">
                  <a:latin typeface="Calibri" pitchFamily="-1" charset="0"/>
                </a:rPr>
                <a:t>(Joe)</a:t>
              </a:r>
              <a:endParaRPr lang="en-US" sz="900" dirty="0">
                <a:latin typeface="Calibri" pitchFamily="-1" charset="0"/>
              </a:endParaRPr>
            </a:p>
          </p:txBody>
        </p:sp>
      </p:grpSp>
      <p:pic>
        <p:nvPicPr>
          <p:cNvPr id="157" name="Picture 1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00" y="537129"/>
            <a:ext cx="708781" cy="708781"/>
          </a:xfrm>
          <a:prstGeom prst="rect">
            <a:avLst/>
          </a:prstGeom>
        </p:spPr>
      </p:pic>
      <p:sp>
        <p:nvSpPr>
          <p:cNvPr id="200" name="TextBox 199"/>
          <p:cNvSpPr txBox="1"/>
          <p:nvPr/>
        </p:nvSpPr>
        <p:spPr bwMode="auto">
          <a:xfrm>
            <a:off x="2027354" y="1245910"/>
            <a:ext cx="884875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00" dirty="0" smtClean="0">
                <a:latin typeface="Calibri" pitchFamily="-1" charset="0"/>
              </a:rPr>
              <a:t>Data</a:t>
            </a:r>
          </a:p>
          <a:p>
            <a:pPr algn="ctr"/>
            <a:r>
              <a:rPr lang="en-US" sz="900" dirty="0" smtClean="0">
                <a:latin typeface="Calibri" pitchFamily="-1" charset="0"/>
              </a:rPr>
              <a:t>Scientist</a:t>
            </a:r>
          </a:p>
          <a:p>
            <a:pPr algn="ctr"/>
            <a:r>
              <a:rPr lang="en-US" sz="900" dirty="0" smtClean="0">
                <a:latin typeface="Calibri" pitchFamily="-1" charset="0"/>
              </a:rPr>
              <a:t>(Lili)</a:t>
            </a:r>
            <a:endParaRPr lang="en-US" sz="900" dirty="0">
              <a:latin typeface="Calibri" pitchFamily="-1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3110393" y="505492"/>
            <a:ext cx="780599" cy="1012021"/>
            <a:chOff x="3381127" y="43875"/>
            <a:chExt cx="780599" cy="1012021"/>
          </a:xfrm>
        </p:grpSpPr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127" y="43875"/>
              <a:ext cx="780599" cy="1012021"/>
            </a:xfrm>
            <a:prstGeom prst="rect">
              <a:avLst/>
            </a:prstGeom>
          </p:spPr>
        </p:pic>
        <p:sp>
          <p:nvSpPr>
            <p:cNvPr id="70" name="Rectangle 69"/>
            <p:cNvSpPr/>
            <p:nvPr/>
          </p:nvSpPr>
          <p:spPr>
            <a:xfrm>
              <a:off x="3516074" y="231487"/>
              <a:ext cx="527882" cy="3466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7017" y="190419"/>
              <a:ext cx="480707" cy="480707"/>
            </a:xfrm>
            <a:prstGeom prst="rect">
              <a:avLst/>
            </a:prstGeom>
          </p:spPr>
        </p:pic>
      </p:grpSp>
      <p:grpSp>
        <p:nvGrpSpPr>
          <p:cNvPr id="217" name="Group 216"/>
          <p:cNvGrpSpPr/>
          <p:nvPr/>
        </p:nvGrpSpPr>
        <p:grpSpPr>
          <a:xfrm>
            <a:off x="7417412" y="559748"/>
            <a:ext cx="1439161" cy="1165053"/>
            <a:chOff x="8634224" y="5837749"/>
            <a:chExt cx="1439161" cy="1165053"/>
          </a:xfrm>
        </p:grpSpPr>
        <p:pic>
          <p:nvPicPr>
            <p:cNvPr id="218" name="Picture 2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4968" y="5837749"/>
              <a:ext cx="692870" cy="692870"/>
            </a:xfrm>
            <a:prstGeom prst="rect">
              <a:avLst/>
            </a:prstGeom>
          </p:spPr>
        </p:pic>
        <p:pic>
          <p:nvPicPr>
            <p:cNvPr id="219" name="Picture 2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4210" y="6018515"/>
              <a:ext cx="589175" cy="589175"/>
            </a:xfrm>
            <a:prstGeom prst="rect">
              <a:avLst/>
            </a:prstGeom>
          </p:spPr>
        </p:pic>
        <p:sp>
          <p:nvSpPr>
            <p:cNvPr id="221" name="TextBox 220"/>
            <p:cNvSpPr txBox="1"/>
            <p:nvPr/>
          </p:nvSpPr>
          <p:spPr bwMode="auto">
            <a:xfrm>
              <a:off x="8634224" y="6494971"/>
              <a:ext cx="884875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 dirty="0" smtClean="0">
                  <a:latin typeface="Calibri" pitchFamily="-1" charset="0"/>
                </a:rPr>
                <a:t>Data</a:t>
              </a:r>
            </a:p>
            <a:p>
              <a:pPr algn="ctr"/>
              <a:r>
                <a:rPr lang="en-US" sz="900" dirty="0" smtClean="0">
                  <a:latin typeface="Calibri" pitchFamily="-1" charset="0"/>
                </a:rPr>
                <a:t>Scientist</a:t>
              </a:r>
              <a:endParaRPr lang="en-US" sz="900" dirty="0">
                <a:latin typeface="Calibri" pitchFamily="-1" charset="0"/>
              </a:endParaRPr>
            </a:p>
            <a:p>
              <a:pPr algn="ctr"/>
              <a:r>
                <a:rPr lang="en-US" sz="900" dirty="0" smtClean="0">
                  <a:latin typeface="Calibri" pitchFamily="-1" charset="0"/>
                </a:rPr>
                <a:t>(Jessie)</a:t>
              </a:r>
              <a:endParaRPr lang="en-US" sz="900" dirty="0">
                <a:latin typeface="Calibri" pitchFamily="-1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757086" y="474943"/>
            <a:ext cx="1572533" cy="1272191"/>
            <a:chOff x="5518656" y="115021"/>
            <a:chExt cx="1572533" cy="1272191"/>
          </a:xfrm>
        </p:grpSpPr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92244" y="124652"/>
              <a:ext cx="798945" cy="798945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 bwMode="auto">
            <a:xfrm>
              <a:off x="6351534" y="879381"/>
              <a:ext cx="708623" cy="507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900" dirty="0" smtClean="0">
                  <a:latin typeface="Calibri" pitchFamily="-1" charset="0"/>
                </a:rPr>
                <a:t>Data</a:t>
              </a:r>
            </a:p>
            <a:p>
              <a:pPr algn="ctr"/>
              <a:r>
                <a:rPr lang="en-US" sz="900" dirty="0" smtClean="0">
                  <a:latin typeface="Calibri" pitchFamily="-1" charset="0"/>
                </a:rPr>
                <a:t>Scientist</a:t>
              </a:r>
            </a:p>
            <a:p>
              <a:pPr algn="ctr"/>
              <a:r>
                <a:rPr lang="en-US" sz="900" dirty="0" smtClean="0">
                  <a:latin typeface="Calibri" pitchFamily="-1" charset="0"/>
                </a:rPr>
                <a:t>(David)</a:t>
              </a:r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5518656" y="115021"/>
              <a:ext cx="780599" cy="1012021"/>
              <a:chOff x="3381127" y="43875"/>
              <a:chExt cx="780599" cy="1012021"/>
            </a:xfrm>
          </p:grpSpPr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1127" y="43875"/>
                <a:ext cx="780599" cy="1012021"/>
              </a:xfrm>
              <a:prstGeom prst="rect">
                <a:avLst/>
              </a:prstGeom>
            </p:spPr>
          </p:pic>
          <p:sp>
            <p:nvSpPr>
              <p:cNvPr id="231" name="Rectangle 230"/>
              <p:cNvSpPr/>
              <p:nvPr/>
            </p:nvSpPr>
            <p:spPr>
              <a:xfrm>
                <a:off x="3516074" y="231487"/>
                <a:ext cx="527882" cy="34664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rgbClr val="1F497D"/>
                  </a:solidFill>
                  <a:latin typeface="Calibri"/>
                  <a:cs typeface="Calibri"/>
                </a:endParaRPr>
              </a:p>
            </p:txBody>
          </p:sp>
          <p:pic>
            <p:nvPicPr>
              <p:cNvPr id="234" name="Picture 23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7017" y="190419"/>
                <a:ext cx="480707" cy="480707"/>
              </a:xfrm>
              <a:prstGeom prst="rect">
                <a:avLst/>
              </a:prstGeom>
            </p:spPr>
          </p:pic>
        </p:grpSp>
      </p:grpSp>
      <p:grpSp>
        <p:nvGrpSpPr>
          <p:cNvPr id="271" name="Group 270"/>
          <p:cNvGrpSpPr/>
          <p:nvPr/>
        </p:nvGrpSpPr>
        <p:grpSpPr>
          <a:xfrm>
            <a:off x="2430601" y="4184134"/>
            <a:ext cx="1504303" cy="981165"/>
            <a:chOff x="1256612" y="5584651"/>
            <a:chExt cx="1504303" cy="981165"/>
          </a:xfrm>
        </p:grpSpPr>
        <p:sp>
          <p:nvSpPr>
            <p:cNvPr id="272" name="Rectangle 271"/>
            <p:cNvSpPr/>
            <p:nvPr/>
          </p:nvSpPr>
          <p:spPr>
            <a:xfrm>
              <a:off x="1256612" y="5584651"/>
              <a:ext cx="1417769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1359718" y="5651416"/>
              <a:ext cx="1401197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274" name="TextBox 273"/>
            <p:cNvSpPr txBox="1"/>
            <p:nvPr/>
          </p:nvSpPr>
          <p:spPr bwMode="auto">
            <a:xfrm>
              <a:off x="1416106" y="5783273"/>
              <a:ext cx="133441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Executors</a:t>
              </a:r>
            </a:p>
            <a:p>
              <a:pPr algn="ctr"/>
              <a:r>
                <a:rPr lang="en-US" sz="1200" dirty="0" err="1" smtClean="0">
                  <a:solidFill>
                    <a:schemeClr val="bg1"/>
                  </a:solidFill>
                  <a:latin typeface="Calibri" pitchFamily="-1" charset="0"/>
                </a:rPr>
                <a:t>Userid</a:t>
              </a:r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=Lili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JOBNAME=</a:t>
              </a:r>
              <a:r>
                <a:rPr lang="en-US" sz="1200" dirty="0" err="1" smtClean="0">
                  <a:solidFill>
                    <a:schemeClr val="bg1"/>
                  </a:solidFill>
                  <a:latin typeface="Calibri" pitchFamily="-1" charset="0"/>
                </a:rPr>
                <a:t>odasx</a:t>
              </a:r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*</a:t>
              </a:r>
              <a:endParaRPr lang="en-US" sz="1200" dirty="0">
                <a:solidFill>
                  <a:schemeClr val="bg1"/>
                </a:solidFill>
                <a:latin typeface="Calibri" pitchFamily="-1" charset="0"/>
              </a:endParaRP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5126230" y="4115562"/>
            <a:ext cx="1504303" cy="981165"/>
            <a:chOff x="1256612" y="5584651"/>
            <a:chExt cx="1504303" cy="981165"/>
          </a:xfrm>
        </p:grpSpPr>
        <p:sp>
          <p:nvSpPr>
            <p:cNvPr id="276" name="Rectangle 275"/>
            <p:cNvSpPr/>
            <p:nvPr/>
          </p:nvSpPr>
          <p:spPr>
            <a:xfrm>
              <a:off x="1256612" y="5584651"/>
              <a:ext cx="1417769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359718" y="5651416"/>
              <a:ext cx="1401197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278" name="TextBox 277"/>
            <p:cNvSpPr txBox="1"/>
            <p:nvPr/>
          </p:nvSpPr>
          <p:spPr bwMode="auto">
            <a:xfrm>
              <a:off x="1416106" y="5783273"/>
              <a:ext cx="133441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Executors</a:t>
              </a:r>
            </a:p>
            <a:p>
              <a:pPr algn="ctr"/>
              <a:r>
                <a:rPr lang="en-US" sz="1200" dirty="0" err="1" smtClean="0">
                  <a:solidFill>
                    <a:schemeClr val="bg1"/>
                  </a:solidFill>
                  <a:latin typeface="Calibri" pitchFamily="-1" charset="0"/>
                </a:rPr>
                <a:t>Userid</a:t>
              </a:r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=Lili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JOBNAME=</a:t>
              </a:r>
              <a:r>
                <a:rPr lang="en-US" sz="1200" dirty="0" err="1" smtClean="0">
                  <a:solidFill>
                    <a:schemeClr val="bg1"/>
                  </a:solidFill>
                  <a:latin typeface="Calibri" pitchFamily="-1" charset="0"/>
                </a:rPr>
                <a:t>odaax</a:t>
              </a:r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*</a:t>
              </a:r>
              <a:endParaRPr lang="en-US" sz="1200" dirty="0">
                <a:solidFill>
                  <a:schemeClr val="bg1"/>
                </a:solidFill>
                <a:latin typeface="Calibri" pitchFamily="-1" charset="0"/>
              </a:endParaRPr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6797984" y="4108398"/>
            <a:ext cx="1504303" cy="981165"/>
            <a:chOff x="1256612" y="5584651"/>
            <a:chExt cx="1504303" cy="981165"/>
          </a:xfrm>
        </p:grpSpPr>
        <p:sp>
          <p:nvSpPr>
            <p:cNvPr id="280" name="Rectangle 279"/>
            <p:cNvSpPr/>
            <p:nvPr/>
          </p:nvSpPr>
          <p:spPr>
            <a:xfrm>
              <a:off x="1256612" y="5584651"/>
              <a:ext cx="1417769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1359718" y="5651416"/>
              <a:ext cx="1401197" cy="9144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sp>
          <p:nvSpPr>
            <p:cNvPr id="282" name="TextBox 281"/>
            <p:cNvSpPr txBox="1"/>
            <p:nvPr/>
          </p:nvSpPr>
          <p:spPr bwMode="auto">
            <a:xfrm>
              <a:off x="1416106" y="5783273"/>
              <a:ext cx="133441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Executors</a:t>
              </a:r>
            </a:p>
            <a:p>
              <a:pPr algn="ctr"/>
              <a:r>
                <a:rPr lang="en-US" sz="1200" dirty="0" err="1" smtClean="0">
                  <a:solidFill>
                    <a:schemeClr val="bg1"/>
                  </a:solidFill>
                  <a:latin typeface="Calibri" pitchFamily="-1" charset="0"/>
                </a:rPr>
                <a:t>Userid</a:t>
              </a:r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=Lili</a:t>
              </a: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JOBNAME=</a:t>
              </a:r>
              <a:r>
                <a:rPr lang="en-US" sz="1200" dirty="0" err="1" smtClean="0">
                  <a:solidFill>
                    <a:schemeClr val="bg1"/>
                  </a:solidFill>
                  <a:latin typeface="Calibri" pitchFamily="-1" charset="0"/>
                </a:rPr>
                <a:t>odaax</a:t>
              </a:r>
              <a:r>
                <a:rPr lang="en-US" sz="1200" dirty="0" smtClean="0">
                  <a:solidFill>
                    <a:schemeClr val="bg1"/>
                  </a:solidFill>
                  <a:latin typeface="Calibri" pitchFamily="-1" charset="0"/>
                </a:rPr>
                <a:t>*</a:t>
              </a:r>
              <a:endParaRPr lang="en-US" sz="1200" dirty="0">
                <a:solidFill>
                  <a:schemeClr val="bg1"/>
                </a:solidFill>
                <a:latin typeface="Calibri" pitchFamily="-1" charset="0"/>
              </a:endParaRPr>
            </a:p>
          </p:txBody>
        </p:sp>
      </p:grpSp>
      <p:cxnSp>
        <p:nvCxnSpPr>
          <p:cNvPr id="288" name="Elbow Connector 287"/>
          <p:cNvCxnSpPr>
            <a:stCxn id="230" idx="2"/>
            <a:endCxn id="120" idx="0"/>
          </p:cNvCxnSpPr>
          <p:nvPr/>
        </p:nvCxnSpPr>
        <p:spPr bwMode="auto">
          <a:xfrm rot="16200000" flipH="1">
            <a:off x="5626282" y="2008067"/>
            <a:ext cx="1618780" cy="576573"/>
          </a:xfrm>
          <a:prstGeom prst="bentConnector3">
            <a:avLst>
              <a:gd name="adj1" fmla="val 62155"/>
            </a:avLst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Elbow Connector 292"/>
          <p:cNvCxnSpPr>
            <a:stCxn id="219" idx="2"/>
            <a:endCxn id="155" idx="0"/>
          </p:cNvCxnSpPr>
          <p:nvPr/>
        </p:nvCxnSpPr>
        <p:spPr bwMode="auto">
          <a:xfrm rot="5400000">
            <a:off x="7737915" y="1452210"/>
            <a:ext cx="946593" cy="701551"/>
          </a:xfrm>
          <a:prstGeom prst="bentConnector3">
            <a:avLst>
              <a:gd name="adj1" fmla="val 58559"/>
            </a:avLst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Elbow Connector 295"/>
          <p:cNvCxnSpPr>
            <a:stCxn id="155" idx="2"/>
            <a:endCxn id="120" idx="3"/>
          </p:cNvCxnSpPr>
          <p:nvPr/>
        </p:nvCxnSpPr>
        <p:spPr bwMode="auto">
          <a:xfrm rot="5400000">
            <a:off x="7232153" y="2790036"/>
            <a:ext cx="672852" cy="583712"/>
          </a:xfrm>
          <a:prstGeom prst="bentConnector2">
            <a:avLst/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8" name="Elbow Connector 297"/>
          <p:cNvCxnSpPr>
            <a:stCxn id="164" idx="2"/>
            <a:endCxn id="56" idx="0"/>
          </p:cNvCxnSpPr>
          <p:nvPr/>
        </p:nvCxnSpPr>
        <p:spPr bwMode="auto">
          <a:xfrm rot="5400000">
            <a:off x="2106713" y="1711763"/>
            <a:ext cx="1588231" cy="1199730"/>
          </a:xfrm>
          <a:prstGeom prst="bentConnector3">
            <a:avLst>
              <a:gd name="adj1" fmla="val 62389"/>
            </a:avLst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1" name="Elbow Connector 300"/>
          <p:cNvCxnSpPr>
            <a:stCxn id="210" idx="2"/>
            <a:endCxn id="16" idx="0"/>
          </p:cNvCxnSpPr>
          <p:nvPr/>
        </p:nvCxnSpPr>
        <p:spPr bwMode="auto">
          <a:xfrm rot="16200000" flipH="1">
            <a:off x="385091" y="1531782"/>
            <a:ext cx="983519" cy="447291"/>
          </a:xfrm>
          <a:prstGeom prst="bentConnector3">
            <a:avLst>
              <a:gd name="adj1" fmla="val 59415"/>
            </a:avLst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4" name="Elbow Connector 303"/>
          <p:cNvCxnSpPr>
            <a:stCxn id="16" idx="2"/>
            <a:endCxn id="56" idx="1"/>
          </p:cNvCxnSpPr>
          <p:nvPr/>
        </p:nvCxnSpPr>
        <p:spPr bwMode="auto">
          <a:xfrm rot="16200000" flipH="1">
            <a:off x="1076053" y="2740814"/>
            <a:ext cx="701946" cy="653061"/>
          </a:xfrm>
          <a:prstGeom prst="bentConnector2">
            <a:avLst/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6" name="Straight Arrow Connector 305"/>
          <p:cNvCxnSpPr>
            <a:stCxn id="56" idx="2"/>
            <a:endCxn id="32" idx="0"/>
          </p:cNvCxnSpPr>
          <p:nvPr/>
        </p:nvCxnSpPr>
        <p:spPr bwMode="auto">
          <a:xfrm flipH="1">
            <a:off x="1572944" y="3730891"/>
            <a:ext cx="728019" cy="520008"/>
          </a:xfrm>
          <a:prstGeom prst="straightConnector1">
            <a:avLst/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" name="Straight Arrow Connector 307"/>
          <p:cNvCxnSpPr>
            <a:stCxn id="56" idx="2"/>
            <a:endCxn id="273" idx="0"/>
          </p:cNvCxnSpPr>
          <p:nvPr/>
        </p:nvCxnSpPr>
        <p:spPr bwMode="auto">
          <a:xfrm>
            <a:off x="2300963" y="3730891"/>
            <a:ext cx="933343" cy="520008"/>
          </a:xfrm>
          <a:prstGeom prst="straightConnector1">
            <a:avLst/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0" name="Straight Arrow Connector 309"/>
          <p:cNvCxnSpPr>
            <a:stCxn id="120" idx="2"/>
            <a:endCxn id="277" idx="0"/>
          </p:cNvCxnSpPr>
          <p:nvPr/>
        </p:nvCxnSpPr>
        <p:spPr bwMode="auto">
          <a:xfrm flipH="1">
            <a:off x="5929935" y="3730891"/>
            <a:ext cx="794024" cy="451436"/>
          </a:xfrm>
          <a:prstGeom prst="straightConnector1">
            <a:avLst/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2" name="Straight Arrow Connector 311"/>
          <p:cNvCxnSpPr>
            <a:stCxn id="120" idx="2"/>
            <a:endCxn id="281" idx="0"/>
          </p:cNvCxnSpPr>
          <p:nvPr/>
        </p:nvCxnSpPr>
        <p:spPr bwMode="auto">
          <a:xfrm>
            <a:off x="6723959" y="3730891"/>
            <a:ext cx="877730" cy="444272"/>
          </a:xfrm>
          <a:prstGeom prst="straightConnector1">
            <a:avLst/>
          </a:prstGeom>
          <a:solidFill>
            <a:srgbClr val="CC99FF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935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17"/>
          <p:cNvSpPr txBox="1">
            <a:spLocks/>
          </p:cNvSpPr>
          <p:nvPr/>
        </p:nvSpPr>
        <p:spPr>
          <a:xfrm>
            <a:off x="81765" y="657385"/>
            <a:ext cx="3354270" cy="35263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  <a:defRPr>
                <a:uFill>
                  <a:solidFill>
                    <a:srgbClr val="7889FB"/>
                  </a:solidFill>
                </a:uFill>
              </a:defRPr>
            </a:pPr>
            <a:r>
              <a:rPr lang="en-US" sz="1800" kern="1200" dirty="0" err="1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7889FB"/>
                  </a:solidFill>
                </a:uFill>
                <a:latin typeface="Calibri" charset="0"/>
                <a:ea typeface="Calibri" charset="0"/>
                <a:cs typeface="Calibri" charset="0"/>
              </a:rPr>
              <a:t>IzODA</a:t>
            </a:r>
            <a:r>
              <a:rPr lang="en-US" sz="1800" kern="1200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7889FB"/>
                  </a:solidFill>
                </a:uFill>
                <a:latin typeface="Calibri" charset="0"/>
                <a:ea typeface="Calibri" charset="0"/>
                <a:cs typeface="Calibri" charset="0"/>
              </a:rPr>
              <a:t> and Machine Learning </a:t>
            </a:r>
            <a:endParaRPr lang="en-US" sz="3200" kern="1200" dirty="0">
              <a:solidFill>
                <a:schemeClr val="accent1">
                  <a:lumMod val="75000"/>
                </a:schemeClr>
              </a:solidFill>
              <a:uFill>
                <a:solidFill>
                  <a:srgbClr val="7889FB"/>
                </a:solidFill>
              </a:u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ounded Rectangle 4"/>
          <p:cNvSpPr>
            <a:spLocks noChangeAspect="1" noChangeArrowheads="1"/>
          </p:cNvSpPr>
          <p:nvPr/>
        </p:nvSpPr>
        <p:spPr bwMode="auto">
          <a:xfrm>
            <a:off x="888097" y="2923439"/>
            <a:ext cx="2165350" cy="2232025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19050" algn="ctr">
            <a:solidFill>
              <a:srgbClr val="7F7F7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182882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ＭＳ Ｐゴシック"/>
              <a:cs typeface="Calibri"/>
              <a:sym typeface="Helvetica Light"/>
            </a:endParaRPr>
          </a:p>
        </p:txBody>
      </p:sp>
      <p:sp>
        <p:nvSpPr>
          <p:cNvPr id="6" name="Rounded Rectangle 5"/>
          <p:cNvSpPr>
            <a:spLocks noChangeAspect="1" noChangeArrowheads="1"/>
          </p:cNvSpPr>
          <p:nvPr/>
        </p:nvSpPr>
        <p:spPr bwMode="auto">
          <a:xfrm>
            <a:off x="3194735" y="1662964"/>
            <a:ext cx="3617912" cy="3440113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19050" algn="ctr">
            <a:solidFill>
              <a:srgbClr val="7F7F7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1828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sp>
        <p:nvSpPr>
          <p:cNvPr id="7" name="Flowchart: Magnetic Disk 4"/>
          <p:cNvSpPr/>
          <p:nvPr/>
        </p:nvSpPr>
        <p:spPr>
          <a:xfrm>
            <a:off x="4285347" y="5473511"/>
            <a:ext cx="280988" cy="295275"/>
          </a:xfrm>
          <a:prstGeom prst="flowChartMagneticDisk">
            <a:avLst/>
          </a:prstGeom>
          <a:solidFill>
            <a:srgbClr val="FFFFFF"/>
          </a:solidFill>
          <a:ln w="9525" cap="flat" cmpd="sng" algn="ctr">
            <a:solidFill>
              <a:srgbClr val="1F497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23">
              <a:defRPr/>
            </a:pPr>
            <a:endParaRPr lang="en-US" sz="3600" kern="1200" dirty="0">
              <a:solidFill>
                <a:srgbClr val="1F497D"/>
              </a:solidFill>
              <a:latin typeface="Calibri"/>
              <a:ea typeface="ＭＳ Ｐゴシック"/>
              <a:cs typeface="Calibri"/>
              <a:sym typeface="Helvetica Light"/>
            </a:endParaRPr>
          </a:p>
        </p:txBody>
      </p:sp>
      <p:cxnSp>
        <p:nvCxnSpPr>
          <p:cNvPr id="8" name="Connector: Elbow 112"/>
          <p:cNvCxnSpPr>
            <a:cxnSpLocks noChangeAspect="1"/>
            <a:stCxn id="7" idx="1"/>
          </p:cNvCxnSpPr>
          <p:nvPr/>
        </p:nvCxnSpPr>
        <p:spPr bwMode="auto">
          <a:xfrm rot="5400000" flipH="1" flipV="1">
            <a:off x="5129898" y="4763898"/>
            <a:ext cx="6350" cy="1412875"/>
          </a:xfrm>
          <a:prstGeom prst="bentConnector3">
            <a:avLst>
              <a:gd name="adj1" fmla="val 2714662"/>
            </a:avLst>
          </a:prstGeom>
          <a:noFill/>
          <a:ln w="12700" algn="ctr">
            <a:solidFill>
              <a:srgbClr val="1F497D"/>
            </a:solidFill>
            <a:round/>
            <a:headEnd type="triangle" w="sm" len="med"/>
            <a:tailEnd type="triangle" w="sm" len="med"/>
          </a:ln>
        </p:spPr>
      </p:cxnSp>
      <p:sp>
        <p:nvSpPr>
          <p:cNvPr id="9" name="TextBox 8"/>
          <p:cNvSpPr txBox="1"/>
          <p:nvPr/>
        </p:nvSpPr>
        <p:spPr bwMode="auto">
          <a:xfrm>
            <a:off x="5734735" y="5776724"/>
            <a:ext cx="1701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kern="120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Remote Data Sources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07460" y="4410927"/>
            <a:ext cx="3176587" cy="26193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4F81BD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23">
              <a:defRPr/>
            </a:pPr>
            <a:endParaRPr lang="en-US" sz="3600" kern="1200" dirty="0">
              <a:solidFill>
                <a:srgbClr val="1F497D"/>
              </a:solidFill>
              <a:latin typeface="Calibri"/>
              <a:ea typeface="ＭＳ Ｐゴシック"/>
              <a:cs typeface="Calibri"/>
              <a:sym typeface="Helvetica Light"/>
            </a:endParaRPr>
          </a:p>
        </p:txBody>
      </p:sp>
      <p:sp>
        <p:nvSpPr>
          <p:cNvPr id="13" name="TextBox 12"/>
          <p:cNvSpPr txBox="1">
            <a:spLocks noChangeAspect="1" noChangeArrowheads="1"/>
          </p:cNvSpPr>
          <p:nvPr/>
        </p:nvSpPr>
        <p:spPr bwMode="auto">
          <a:xfrm>
            <a:off x="3436035" y="4396639"/>
            <a:ext cx="8096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120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z/OS</a:t>
            </a:r>
          </a:p>
        </p:txBody>
      </p:sp>
      <p:sp>
        <p:nvSpPr>
          <p:cNvPr id="14" name="Rectangle 13"/>
          <p:cNvSpPr>
            <a:spLocks noChangeAspect="1" noChangeArrowheads="1"/>
          </p:cNvSpPr>
          <p:nvPr/>
        </p:nvSpPr>
        <p:spPr bwMode="auto">
          <a:xfrm>
            <a:off x="5117197" y="4163277"/>
            <a:ext cx="1466850" cy="250825"/>
          </a:xfrm>
          <a:prstGeom prst="rect">
            <a:avLst/>
          </a:prstGeom>
          <a:solidFill>
            <a:srgbClr val="F2F2F2"/>
          </a:solidFill>
          <a:ln w="6350" algn="ctr">
            <a:solidFill>
              <a:srgbClr val="0048AA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endParaRPr lang="en-US" sz="3600" kern="1200">
              <a:solidFill>
                <a:srgbClr val="1F497D"/>
              </a:solidFill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sp>
        <p:nvSpPr>
          <p:cNvPr id="15" name="Rectangle 14"/>
          <p:cNvSpPr>
            <a:spLocks noChangeAspect="1" noChangeArrowheads="1"/>
          </p:cNvSpPr>
          <p:nvPr/>
        </p:nvSpPr>
        <p:spPr bwMode="auto">
          <a:xfrm>
            <a:off x="3407460" y="4163277"/>
            <a:ext cx="1709737" cy="250825"/>
          </a:xfrm>
          <a:prstGeom prst="rect">
            <a:avLst/>
          </a:prstGeom>
          <a:solidFill>
            <a:srgbClr val="EBF1DE"/>
          </a:solidFill>
          <a:ln w="9525" algn="ctr">
            <a:solidFill>
              <a:srgbClr val="77933C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endParaRPr lang="en-US" sz="3600" kern="1200">
              <a:solidFill>
                <a:srgbClr val="1F497D"/>
              </a:solidFill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613835" y="4161689"/>
            <a:ext cx="823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1200">
                <a:solidFill>
                  <a:srgbClr val="0432FF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Python</a:t>
            </a:r>
          </a:p>
        </p:txBody>
      </p:sp>
      <p:sp>
        <p:nvSpPr>
          <p:cNvPr id="17" name="Rectangle 16"/>
          <p:cNvSpPr>
            <a:spLocks noChangeAspect="1" noChangeArrowheads="1"/>
          </p:cNvSpPr>
          <p:nvPr/>
        </p:nvSpPr>
        <p:spPr bwMode="auto">
          <a:xfrm>
            <a:off x="4134144" y="4191851"/>
            <a:ext cx="1806575" cy="180975"/>
          </a:xfrm>
          <a:prstGeom prst="rect">
            <a:avLst/>
          </a:prstGeom>
          <a:solidFill>
            <a:sysClr val="window" lastClr="FFFFFF"/>
          </a:solidFill>
          <a:ln w="22225" algn="ctr">
            <a:solidFill>
              <a:srgbClr val="00688F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1828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Optimized Data Layer: MDS</a:t>
            </a:r>
          </a:p>
        </p:txBody>
      </p:sp>
      <p:cxnSp>
        <p:nvCxnSpPr>
          <p:cNvPr id="18" name="Connector: Elbow 112"/>
          <p:cNvCxnSpPr>
            <a:cxnSpLocks noChangeAspect="1"/>
            <a:stCxn id="7" idx="1"/>
          </p:cNvCxnSpPr>
          <p:nvPr/>
        </p:nvCxnSpPr>
        <p:spPr bwMode="auto">
          <a:xfrm rot="5400000" flipH="1" flipV="1">
            <a:off x="5129898" y="4763898"/>
            <a:ext cx="6350" cy="1412875"/>
          </a:xfrm>
          <a:prstGeom prst="bentConnector3">
            <a:avLst>
              <a:gd name="adj1" fmla="val 2714662"/>
            </a:avLst>
          </a:prstGeom>
          <a:noFill/>
          <a:ln w="12700" algn="ctr">
            <a:solidFill>
              <a:srgbClr val="1F497D"/>
            </a:solidFill>
            <a:round/>
            <a:headEnd type="triangle" w="sm" len="med"/>
            <a:tailEnd type="triangle" w="sm" len="med"/>
          </a:ln>
        </p:spPr>
      </p:cxnSp>
      <p:cxnSp>
        <p:nvCxnSpPr>
          <p:cNvPr id="19" name="Straight Arrow Connector 18"/>
          <p:cNvCxnSpPr>
            <a:cxnSpLocks noChangeAspect="1"/>
            <a:endCxn id="30" idx="1"/>
          </p:cNvCxnSpPr>
          <p:nvPr/>
        </p:nvCxnSpPr>
        <p:spPr bwMode="auto">
          <a:xfrm>
            <a:off x="5131485" y="4425214"/>
            <a:ext cx="3969" cy="1041947"/>
          </a:xfrm>
          <a:prstGeom prst="straightConnector1">
            <a:avLst/>
          </a:prstGeom>
          <a:noFill/>
          <a:ln w="12700" algn="ctr">
            <a:solidFill>
              <a:srgbClr val="1F497D"/>
            </a:solidFill>
            <a:round/>
            <a:headEnd type="triangle" w="sm" len="med"/>
            <a:tailEnd type="triangle" w="sm" len="med"/>
          </a:ln>
        </p:spPr>
      </p:cxnSp>
      <p:cxnSp>
        <p:nvCxnSpPr>
          <p:cNvPr id="20" name="Straight Arrow Connector 19"/>
          <p:cNvCxnSpPr>
            <a:cxnSpLocks noChangeAspect="1"/>
          </p:cNvCxnSpPr>
          <p:nvPr/>
        </p:nvCxnSpPr>
        <p:spPr bwMode="auto">
          <a:xfrm>
            <a:off x="5483910" y="5309999"/>
            <a:ext cx="0" cy="157162"/>
          </a:xfrm>
          <a:prstGeom prst="straightConnector1">
            <a:avLst/>
          </a:prstGeom>
          <a:noFill/>
          <a:ln w="12700" algn="ctr">
            <a:solidFill>
              <a:srgbClr val="1F497D"/>
            </a:solidFill>
            <a:round/>
            <a:headEnd/>
            <a:tailEnd type="triangle" w="sm" len="med"/>
          </a:ln>
        </p:spPr>
      </p:cxnSp>
      <p:cxnSp>
        <p:nvCxnSpPr>
          <p:cNvPr id="21" name="Straight Arrow Connector 20"/>
          <p:cNvCxnSpPr>
            <a:cxnSpLocks noChangeAspect="1" noChangeShapeType="1"/>
          </p:cNvCxnSpPr>
          <p:nvPr/>
        </p:nvCxnSpPr>
        <p:spPr bwMode="auto">
          <a:xfrm>
            <a:off x="4788585" y="5309999"/>
            <a:ext cx="0" cy="161925"/>
          </a:xfrm>
          <a:prstGeom prst="straightConnector1">
            <a:avLst/>
          </a:prstGeom>
          <a:noFill/>
          <a:ln w="12700" algn="ctr">
            <a:solidFill>
              <a:srgbClr val="1F497D"/>
            </a:solidFill>
            <a:round/>
            <a:headEnd/>
            <a:tailEnd type="triangle" w="sm" len="med"/>
          </a:ln>
        </p:spPr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0485" y="4175977"/>
            <a:ext cx="2111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Flowchart: Magnetic Disk 23"/>
          <p:cNvSpPr>
            <a:spLocks noChangeAspect="1" noChangeArrowheads="1"/>
          </p:cNvSpPr>
          <p:nvPr/>
        </p:nvSpPr>
        <p:spPr bwMode="auto">
          <a:xfrm>
            <a:off x="2758172" y="5459360"/>
            <a:ext cx="279400" cy="241300"/>
          </a:xfrm>
          <a:prstGeom prst="flowChartMagneticDisk">
            <a:avLst/>
          </a:prstGeom>
          <a:solidFill>
            <a:sysClr val="window" lastClr="FFFFFF"/>
          </a:solidFill>
          <a:ln w="9525" algn="ctr">
            <a:solidFill>
              <a:srgbClr val="77933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1828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981886" y="3852127"/>
            <a:ext cx="925513" cy="447675"/>
            <a:chOff x="1043" y="1739"/>
            <a:chExt cx="583" cy="282"/>
          </a:xfrm>
        </p:grpSpPr>
        <p:sp>
          <p:nvSpPr>
            <p:cNvPr id="127" name="Rectangle 126"/>
            <p:cNvSpPr>
              <a:spLocks noChangeAspect="1" noChangeArrowheads="1"/>
            </p:cNvSpPr>
            <p:nvPr/>
          </p:nvSpPr>
          <p:spPr bwMode="auto">
            <a:xfrm>
              <a:off x="1048" y="1739"/>
              <a:ext cx="578" cy="28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77933C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</a:pPr>
              <a:endParaRPr lang="en-US" sz="800" kern="1200">
                <a:solidFill>
                  <a:srgbClr val="1F497D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endParaRPr>
            </a:p>
          </p:txBody>
        </p:sp>
        <p:sp>
          <p:nvSpPr>
            <p:cNvPr id="128" name="TextBox 127"/>
            <p:cNvSpPr txBox="1">
              <a:spLocks noChangeAspect="1" noChangeArrowheads="1"/>
            </p:cNvSpPr>
            <p:nvPr/>
          </p:nvSpPr>
          <p:spPr bwMode="auto">
            <a:xfrm>
              <a:off x="1043" y="1753"/>
              <a:ext cx="582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18288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kern="1200">
                  <a:solidFill>
                    <a:prstClr val="black"/>
                  </a:solidFill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Private Mirror of key Anaconda Libraries</a:t>
              </a:r>
            </a:p>
          </p:txBody>
        </p:sp>
      </p:grpSp>
      <p:sp>
        <p:nvSpPr>
          <p:cNvPr id="26" name="Rectangle 25"/>
          <p:cNvSpPr>
            <a:spLocks noChangeAspect="1" noChangeArrowheads="1"/>
          </p:cNvSpPr>
          <p:nvPr/>
        </p:nvSpPr>
        <p:spPr bwMode="auto">
          <a:xfrm>
            <a:off x="1096060" y="3852127"/>
            <a:ext cx="896937" cy="417512"/>
          </a:xfrm>
          <a:prstGeom prst="rect">
            <a:avLst/>
          </a:prstGeom>
          <a:solidFill>
            <a:srgbClr val="FBF1DF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1828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sp>
        <p:nvSpPr>
          <p:cNvPr id="29" name="Flowchart: Magnetic Disk 30"/>
          <p:cNvSpPr/>
          <p:nvPr/>
        </p:nvSpPr>
        <p:spPr>
          <a:xfrm>
            <a:off x="4655235" y="5467161"/>
            <a:ext cx="279400" cy="295275"/>
          </a:xfrm>
          <a:prstGeom prst="flowChartMagneticDisk">
            <a:avLst/>
          </a:prstGeom>
          <a:solidFill>
            <a:srgbClr val="FFFFFF"/>
          </a:solidFill>
          <a:ln w="9525" cap="flat" cmpd="sng" algn="ctr">
            <a:solidFill>
              <a:srgbClr val="1F497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23">
              <a:defRPr/>
            </a:pPr>
            <a:endParaRPr lang="en-US" sz="3600" kern="1200" dirty="0">
              <a:solidFill>
                <a:srgbClr val="1F497D"/>
              </a:solidFill>
              <a:latin typeface="Calibri"/>
              <a:ea typeface="ＭＳ Ｐゴシック"/>
              <a:cs typeface="Calibri"/>
              <a:sym typeface="Helvetica Light"/>
            </a:endParaRPr>
          </a:p>
        </p:txBody>
      </p:sp>
      <p:sp>
        <p:nvSpPr>
          <p:cNvPr id="30" name="Flowchart: Magnetic Disk 31"/>
          <p:cNvSpPr/>
          <p:nvPr/>
        </p:nvSpPr>
        <p:spPr>
          <a:xfrm>
            <a:off x="4994960" y="5467161"/>
            <a:ext cx="280987" cy="295275"/>
          </a:xfrm>
          <a:prstGeom prst="flowChartMagneticDisk">
            <a:avLst/>
          </a:prstGeom>
          <a:solidFill>
            <a:srgbClr val="FFFFFF"/>
          </a:solidFill>
          <a:ln w="9525" cap="flat" cmpd="sng" algn="ctr">
            <a:solidFill>
              <a:srgbClr val="1F497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23">
              <a:defRPr/>
            </a:pPr>
            <a:endParaRPr lang="en-US" sz="3600" kern="1200" dirty="0">
              <a:solidFill>
                <a:srgbClr val="1F497D"/>
              </a:solidFill>
              <a:latin typeface="Calibri"/>
              <a:ea typeface="ＭＳ Ｐゴシック"/>
              <a:cs typeface="Calibri"/>
              <a:sym typeface="Helvetica Light"/>
            </a:endParaRPr>
          </a:p>
        </p:txBody>
      </p:sp>
      <p:sp>
        <p:nvSpPr>
          <p:cNvPr id="31" name="Flowchart: Magnetic Disk 32"/>
          <p:cNvSpPr/>
          <p:nvPr/>
        </p:nvSpPr>
        <p:spPr>
          <a:xfrm>
            <a:off x="5339447" y="5467161"/>
            <a:ext cx="279400" cy="295275"/>
          </a:xfrm>
          <a:prstGeom prst="flowChartMagneticDisk">
            <a:avLst/>
          </a:prstGeom>
          <a:solidFill>
            <a:srgbClr val="FFFFFF"/>
          </a:solidFill>
          <a:ln w="9525" cap="flat" cmpd="sng" algn="ctr">
            <a:solidFill>
              <a:srgbClr val="1F497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23">
              <a:defRPr/>
            </a:pPr>
            <a:endParaRPr lang="en-US" sz="3600" kern="1200" dirty="0">
              <a:solidFill>
                <a:srgbClr val="1F497D"/>
              </a:solidFill>
              <a:latin typeface="Calibri"/>
              <a:ea typeface="ＭＳ Ｐゴシック"/>
              <a:cs typeface="Calibri"/>
              <a:sym typeface="Helvetica Light"/>
            </a:endParaRPr>
          </a:p>
        </p:txBody>
      </p:sp>
      <p:sp>
        <p:nvSpPr>
          <p:cNvPr id="32" name="Flowchart: Magnetic Disk 33"/>
          <p:cNvSpPr/>
          <p:nvPr/>
        </p:nvSpPr>
        <p:spPr>
          <a:xfrm>
            <a:off x="5695047" y="5467161"/>
            <a:ext cx="279400" cy="295275"/>
          </a:xfrm>
          <a:prstGeom prst="flowChartMagneticDisk">
            <a:avLst/>
          </a:prstGeom>
          <a:solidFill>
            <a:srgbClr val="FFFFFF"/>
          </a:solidFill>
          <a:ln w="9525" cap="flat" cmpd="sng" algn="ctr">
            <a:solidFill>
              <a:srgbClr val="1F497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23">
              <a:defRPr/>
            </a:pPr>
            <a:endParaRPr lang="en-US" sz="3600" kern="1200" dirty="0">
              <a:solidFill>
                <a:srgbClr val="1F497D"/>
              </a:solidFill>
              <a:latin typeface="Calibri"/>
              <a:ea typeface="ＭＳ Ｐゴシック"/>
              <a:cs typeface="Calibri"/>
              <a:sym typeface="Helvetica Light"/>
            </a:endParaRPr>
          </a:p>
        </p:txBody>
      </p:sp>
      <p:sp>
        <p:nvSpPr>
          <p:cNvPr id="33" name="Flowchart: Magnetic Disk 34"/>
          <p:cNvSpPr>
            <a:spLocks noChangeAspect="1" noChangeArrowheads="1"/>
          </p:cNvSpPr>
          <p:nvPr/>
        </p:nvSpPr>
        <p:spPr bwMode="auto">
          <a:xfrm>
            <a:off x="2119997" y="5459360"/>
            <a:ext cx="277813" cy="241300"/>
          </a:xfrm>
          <a:prstGeom prst="flowChartMagneticDisk">
            <a:avLst/>
          </a:prstGeom>
          <a:solidFill>
            <a:sysClr val="window" lastClr="FFFFFF"/>
          </a:solidFill>
          <a:ln w="9525" algn="ctr">
            <a:solidFill>
              <a:srgbClr val="77933C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1828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sp>
        <p:nvSpPr>
          <p:cNvPr id="35" name="TextBox 34"/>
          <p:cNvSpPr txBox="1">
            <a:spLocks noChangeAspect="1" noChangeArrowheads="1"/>
          </p:cNvSpPr>
          <p:nvPr/>
        </p:nvSpPr>
        <p:spPr bwMode="auto">
          <a:xfrm>
            <a:off x="3064560" y="5540323"/>
            <a:ext cx="874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kern="120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Package Repository</a:t>
            </a:r>
          </a:p>
        </p:txBody>
      </p:sp>
      <p:sp>
        <p:nvSpPr>
          <p:cNvPr id="36" name="TextBox 35"/>
          <p:cNvSpPr txBox="1">
            <a:spLocks noChangeAspect="1" noChangeArrowheads="1"/>
          </p:cNvSpPr>
          <p:nvPr/>
        </p:nvSpPr>
        <p:spPr bwMode="auto">
          <a:xfrm>
            <a:off x="813485" y="5533973"/>
            <a:ext cx="12588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r" defTabSz="1828800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kern="120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Environment &amp; Notebook Repository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4113897" y="5741072"/>
            <a:ext cx="18859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kern="120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Enterprise Data Sources</a:t>
            </a:r>
          </a:p>
        </p:txBody>
      </p:sp>
      <p:sp>
        <p:nvSpPr>
          <p:cNvPr id="38" name="pasted-image.tiff"/>
          <p:cNvSpPr>
            <a:spLocks noChangeAspect="1"/>
          </p:cNvSpPr>
          <p:nvPr/>
        </p:nvSpPr>
        <p:spPr bwMode="auto">
          <a:xfrm>
            <a:off x="6080810" y="4129939"/>
            <a:ext cx="436562" cy="220663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286810" y="3102827"/>
            <a:ext cx="3429000" cy="1747837"/>
          </a:xfrm>
          <a:prstGeom prst="roundRect">
            <a:avLst/>
          </a:prstGeom>
          <a:noFill/>
          <a:ln w="22225" cap="flat" cmpd="sng" algn="ctr">
            <a:solidFill>
              <a:srgbClr val="1F497D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23">
              <a:defRPr/>
            </a:pPr>
            <a:endParaRPr lang="en-US" sz="3600" kern="1200" dirty="0">
              <a:solidFill>
                <a:srgbClr val="1F497D"/>
              </a:solidFill>
              <a:latin typeface="Calibri"/>
              <a:ea typeface="ＭＳ Ｐゴシック"/>
              <a:cs typeface="Calibri"/>
              <a:sym typeface="Helvetica Light"/>
            </a:endParaRPr>
          </a:p>
        </p:txBody>
      </p: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3619360" y="1788378"/>
            <a:ext cx="2916238" cy="1023938"/>
            <a:chOff x="2029" y="439"/>
            <a:chExt cx="1837" cy="645"/>
          </a:xfrm>
        </p:grpSpPr>
        <p:sp>
          <p:nvSpPr>
            <p:cNvPr id="118" name="Rectangle 117"/>
            <p:cNvSpPr>
              <a:spLocks noChangeAspect="1" noChangeArrowheads="1"/>
            </p:cNvSpPr>
            <p:nvPr/>
          </p:nvSpPr>
          <p:spPr bwMode="auto">
            <a:xfrm>
              <a:off x="2040" y="446"/>
              <a:ext cx="1797" cy="63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1F497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18288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endParaRPr>
            </a:p>
          </p:txBody>
        </p:sp>
        <p:sp>
          <p:nvSpPr>
            <p:cNvPr id="119" name="TextBox 118"/>
            <p:cNvSpPr txBox="1">
              <a:spLocks noChangeAspect="1" noChangeArrowheads="1"/>
            </p:cNvSpPr>
            <p:nvPr/>
          </p:nvSpPr>
          <p:spPr bwMode="auto">
            <a:xfrm>
              <a:off x="2029" y="439"/>
              <a:ext cx="1837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182880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IBM Machine Learning for z/OS:  components on z/OS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150" y="675"/>
              <a:ext cx="488" cy="81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18288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Ingestion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142" y="946"/>
              <a:ext cx="496" cy="81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18288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Training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120" y="803"/>
              <a:ext cx="554" cy="8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18288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Transformation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720" y="719"/>
              <a:ext cx="487" cy="8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18288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CADS / HPO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715" y="864"/>
              <a:ext cx="488" cy="8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18288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Scoring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89" y="700"/>
              <a:ext cx="488" cy="81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18288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Metadata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412" y="848"/>
              <a:ext cx="260" cy="7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18288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Etc</a:t>
              </a:r>
            </a:p>
          </p:txBody>
        </p:sp>
      </p:grpSp>
      <p:sp>
        <p:nvSpPr>
          <p:cNvPr id="41" name="TextBox 40"/>
          <p:cNvSpPr txBox="1">
            <a:spLocks noChangeAspect="1" noChangeArrowheads="1"/>
          </p:cNvSpPr>
          <p:nvPr/>
        </p:nvSpPr>
        <p:spPr bwMode="auto">
          <a:xfrm>
            <a:off x="3412222" y="3155214"/>
            <a:ext cx="32242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kern="1200">
                <a:solidFill>
                  <a:srgbClr val="000000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IBM Open Data Analytics for z/OS </a:t>
            </a:r>
          </a:p>
        </p:txBody>
      </p:sp>
      <p:cxnSp>
        <p:nvCxnSpPr>
          <p:cNvPr id="42" name="Elbow Connector 41"/>
          <p:cNvCxnSpPr/>
          <p:nvPr/>
        </p:nvCxnSpPr>
        <p:spPr bwMode="auto">
          <a:xfrm>
            <a:off x="5385254" y="4664737"/>
            <a:ext cx="1017217" cy="696866"/>
          </a:xfrm>
          <a:prstGeom prst="bentConnector2">
            <a:avLst/>
          </a:prstGeom>
          <a:solidFill>
            <a:srgbClr val="CC99FF"/>
          </a:solidFill>
          <a:ln w="19050" cap="flat" cmpd="sng" algn="ctr">
            <a:solidFill>
              <a:srgbClr val="1F497D"/>
            </a:solidFill>
            <a:prstDash val="solid"/>
            <a:round/>
            <a:headEnd type="triangle"/>
            <a:tailEnd type="triangle"/>
          </a:ln>
          <a:effectLst/>
          <a:scene3d>
            <a:camera prst="orthographicFront">
              <a:rot lat="0" lon="5400000" rev="0"/>
            </a:camera>
            <a:lightRig rig="threePt" dir="t"/>
          </a:scene3d>
          <a:extLst>
            <a:ext uri="{AF507438-7753-43e0-B8FC-AC1667EBCBE1}"/>
          </a:extLst>
        </p:spPr>
      </p:cxnSp>
      <p:cxnSp>
        <p:nvCxnSpPr>
          <p:cNvPr id="43" name="Straight Connector 42"/>
          <p:cNvCxnSpPr>
            <a:cxnSpLocks noChangeAspect="1" noChangeShapeType="1"/>
          </p:cNvCxnSpPr>
          <p:nvPr/>
        </p:nvCxnSpPr>
        <p:spPr bwMode="auto">
          <a:xfrm>
            <a:off x="5428347" y="4428389"/>
            <a:ext cx="0" cy="763588"/>
          </a:xfrm>
          <a:prstGeom prst="line">
            <a:avLst/>
          </a:prstGeom>
          <a:noFill/>
          <a:ln w="12700" algn="ctr">
            <a:solidFill>
              <a:srgbClr val="1F497D"/>
            </a:solidFill>
            <a:round/>
            <a:headEnd type="triangle" w="sm" len="med"/>
            <a:tailEnd/>
          </a:ln>
        </p:spPr>
      </p:cxnSp>
      <p:cxnSp>
        <p:nvCxnSpPr>
          <p:cNvPr id="44" name="Straight Connector 43"/>
          <p:cNvCxnSpPr>
            <a:cxnSpLocks noChangeAspect="1" noChangeShapeType="1"/>
          </p:cNvCxnSpPr>
          <p:nvPr/>
        </p:nvCxnSpPr>
        <p:spPr bwMode="auto">
          <a:xfrm>
            <a:off x="5434697" y="5177509"/>
            <a:ext cx="1146175" cy="0"/>
          </a:xfrm>
          <a:prstGeom prst="line">
            <a:avLst/>
          </a:prstGeom>
          <a:noFill/>
          <a:ln w="12700" algn="ctr">
            <a:solidFill>
              <a:srgbClr val="1F497D"/>
            </a:solidFill>
            <a:round/>
            <a:headEnd/>
            <a:tailEnd/>
          </a:ln>
        </p:spPr>
      </p:cxnSp>
      <p:cxnSp>
        <p:nvCxnSpPr>
          <p:cNvPr id="45" name="Straight Connector 44"/>
          <p:cNvCxnSpPr>
            <a:cxnSpLocks noChangeAspect="1" noChangeShapeType="1"/>
          </p:cNvCxnSpPr>
          <p:nvPr/>
        </p:nvCxnSpPr>
        <p:spPr bwMode="auto">
          <a:xfrm>
            <a:off x="6580872" y="5180684"/>
            <a:ext cx="0" cy="236538"/>
          </a:xfrm>
          <a:prstGeom prst="line">
            <a:avLst/>
          </a:prstGeom>
          <a:noFill/>
          <a:ln w="12700" algn="ctr">
            <a:solidFill>
              <a:srgbClr val="1F497D"/>
            </a:solidFill>
            <a:round/>
            <a:headEnd/>
            <a:tailEnd type="triangle" w="sm" len="med"/>
          </a:ln>
        </p:spPr>
      </p:cxnSp>
      <p:sp>
        <p:nvSpPr>
          <p:cNvPr id="46" name="TextBox 45"/>
          <p:cNvSpPr txBox="1"/>
          <p:nvPr/>
        </p:nvSpPr>
        <p:spPr>
          <a:xfrm>
            <a:off x="3723372" y="4836377"/>
            <a:ext cx="657225" cy="24447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1200">
                <a:solidFill>
                  <a:srgbClr val="051A33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z/OS</a:t>
            </a:r>
          </a:p>
        </p:txBody>
      </p:sp>
      <p:sp>
        <p:nvSpPr>
          <p:cNvPr id="47" name="TextBox 46"/>
          <p:cNvSpPr txBox="1">
            <a:spLocks noChangeAspect="1" noChangeArrowheads="1"/>
          </p:cNvSpPr>
          <p:nvPr/>
        </p:nvSpPr>
        <p:spPr bwMode="auto">
          <a:xfrm>
            <a:off x="1015097" y="4860189"/>
            <a:ext cx="6556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12192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120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Linux</a:t>
            </a:r>
          </a:p>
        </p:txBody>
      </p:sp>
      <p:grpSp>
        <p:nvGrpSpPr>
          <p:cNvPr id="131" name="Group 130"/>
          <p:cNvGrpSpPr/>
          <p:nvPr/>
        </p:nvGrpSpPr>
        <p:grpSpPr>
          <a:xfrm>
            <a:off x="172278" y="1254975"/>
            <a:ext cx="2090194" cy="1225296"/>
            <a:chOff x="4590064" y="365760"/>
            <a:chExt cx="2090194" cy="1225296"/>
          </a:xfrm>
        </p:grpSpPr>
        <p:sp>
          <p:nvSpPr>
            <p:cNvPr id="34" name="Rectangle 33"/>
            <p:cNvSpPr/>
            <p:nvPr/>
          </p:nvSpPr>
          <p:spPr>
            <a:xfrm>
              <a:off x="4602911" y="365760"/>
              <a:ext cx="1923226" cy="122529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4E81BE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1F497D"/>
                </a:solidFill>
                <a:latin typeface="Calibri"/>
                <a:cs typeface="Calibri"/>
              </a:endParaRPr>
            </a:p>
          </p:txBody>
        </p:sp>
        <p:grpSp>
          <p:nvGrpSpPr>
            <p:cNvPr id="10" name="Group 9"/>
            <p:cNvGrpSpPr>
              <a:grpSpLocks noChangeAspect="1"/>
            </p:cNvGrpSpPr>
            <p:nvPr/>
          </p:nvGrpSpPr>
          <p:grpSpPr bwMode="auto">
            <a:xfrm>
              <a:off x="4784783" y="917117"/>
              <a:ext cx="573087" cy="574675"/>
              <a:chOff x="642036" y="1041086"/>
              <a:chExt cx="1170219" cy="1094372"/>
            </a:xfrm>
          </p:grpSpPr>
          <p:pic>
            <p:nvPicPr>
              <p:cNvPr id="129" name="Picture 128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42036" y="1041086"/>
                <a:ext cx="1170219" cy="1094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0" name="Picture 129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21294" y="1366042"/>
                <a:ext cx="428317" cy="428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1" name="TextBox 10"/>
            <p:cNvSpPr txBox="1">
              <a:spLocks noChangeAspect="1" noChangeArrowheads="1"/>
            </p:cNvSpPr>
            <p:nvPr/>
          </p:nvSpPr>
          <p:spPr bwMode="auto">
            <a:xfrm>
              <a:off x="4590064" y="497811"/>
              <a:ext cx="19008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kern="1200" dirty="0">
                  <a:solidFill>
                    <a:prstClr val="black"/>
                  </a:solidFill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Anaconda Cloud</a:t>
              </a:r>
            </a:p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kern="1200" dirty="0">
                  <a:solidFill>
                    <a:prstClr val="black"/>
                  </a:solidFill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https://</a:t>
              </a:r>
              <a:r>
                <a:rPr lang="en-US" sz="900" kern="1200" dirty="0" err="1" smtClean="0">
                  <a:solidFill>
                    <a:prstClr val="black"/>
                  </a:solidFill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anaconda.org</a:t>
              </a:r>
              <a:r>
                <a:rPr lang="en-US" sz="900" kern="1200" dirty="0" smtClean="0">
                  <a:solidFill>
                    <a:prstClr val="black"/>
                  </a:solidFill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/</a:t>
              </a:r>
              <a:r>
                <a:rPr lang="en-US" sz="900" kern="1200" dirty="0" err="1" smtClean="0">
                  <a:solidFill>
                    <a:prstClr val="black"/>
                  </a:solidFill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IzODA</a:t>
              </a:r>
              <a:r>
                <a:rPr lang="en-US" sz="900" kern="1200" dirty="0" smtClean="0">
                  <a:solidFill>
                    <a:prstClr val="black"/>
                  </a:solidFill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/repo</a:t>
              </a:r>
              <a:endParaRPr lang="en-US" sz="900" kern="1200" dirty="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endParaRPr>
            </a:p>
          </p:txBody>
        </p:sp>
        <p:sp>
          <p:nvSpPr>
            <p:cNvPr id="27" name="TextBox 26"/>
            <p:cNvSpPr txBox="1">
              <a:spLocks noChangeAspect="1" noChangeArrowheads="1"/>
            </p:cNvSpPr>
            <p:nvPr/>
          </p:nvSpPr>
          <p:spPr bwMode="auto">
            <a:xfrm>
              <a:off x="5926195" y="1266367"/>
              <a:ext cx="754063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defTabSz="1828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kern="1200">
                  <a:solidFill>
                    <a:prstClr val="black"/>
                  </a:solidFill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Z channel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03920" y="910767"/>
              <a:ext cx="292100" cy="292100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32545" y="913942"/>
              <a:ext cx="290513" cy="290513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508683" y="1231442"/>
              <a:ext cx="288925" cy="290513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ysClr val="window" lastClr="FFFFFF"/>
              </a:solidFill>
              <a:miter lim="800000"/>
              <a:headEnd/>
              <a:tailEnd/>
            </a:ln>
          </p:spPr>
        </p:pic>
      </p:grpSp>
      <p:sp>
        <p:nvSpPr>
          <p:cNvPr id="50" name="Rectangle 49"/>
          <p:cNvSpPr>
            <a:spLocks noChangeAspect="1" noChangeArrowheads="1"/>
          </p:cNvSpPr>
          <p:nvPr/>
        </p:nvSpPr>
        <p:spPr bwMode="auto">
          <a:xfrm>
            <a:off x="3610660" y="3444139"/>
            <a:ext cx="1144587" cy="71755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77933C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endParaRPr lang="en-US" sz="2000" kern="1200">
              <a:solidFill>
                <a:srgbClr val="77933C"/>
              </a:solidFill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40810" y="3402864"/>
            <a:ext cx="1116012" cy="7493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114300" indent="-114300" defTabSz="1219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kern="1200" dirty="0">
                <a:solidFill>
                  <a:srgbClr val="051A33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Core Packages:</a:t>
            </a:r>
          </a:p>
          <a:p>
            <a:pPr marL="114300" indent="-114300" defTabSz="1219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kern="1200" dirty="0" err="1">
                <a:solidFill>
                  <a:srgbClr val="051A33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numpy</a:t>
            </a:r>
            <a:endParaRPr lang="en-US" sz="800" kern="1200" dirty="0">
              <a:solidFill>
                <a:srgbClr val="051A33"/>
              </a:solidFill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  <a:p>
            <a:pPr marL="114300" indent="-114300" defTabSz="1219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kern="1200" dirty="0" err="1">
                <a:solidFill>
                  <a:srgbClr val="051A33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scikit</a:t>
            </a:r>
            <a:r>
              <a:rPr lang="en-US" sz="800" kern="1200" dirty="0">
                <a:solidFill>
                  <a:srgbClr val="051A33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-learn</a:t>
            </a:r>
          </a:p>
          <a:p>
            <a:pPr marL="114300" indent="-114300" defTabSz="1219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kern="1200" dirty="0" err="1">
                <a:solidFill>
                  <a:srgbClr val="051A33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dask</a:t>
            </a:r>
            <a:r>
              <a:rPr lang="en-US" sz="800" kern="1200" dirty="0">
                <a:solidFill>
                  <a:srgbClr val="051A33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 </a:t>
            </a:r>
          </a:p>
          <a:p>
            <a:pPr marL="114300" indent="-114300" defTabSz="1219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kern="1200" dirty="0">
                <a:solidFill>
                  <a:srgbClr val="051A33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pandas</a:t>
            </a:r>
          </a:p>
          <a:p>
            <a:pPr marL="114300" indent="-114300" defTabSz="1219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800" kern="1200" dirty="0" err="1">
                <a:solidFill>
                  <a:srgbClr val="051A33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etc</a:t>
            </a:r>
            <a:endParaRPr lang="en-US" sz="800" kern="1200" dirty="0">
              <a:solidFill>
                <a:srgbClr val="051A33"/>
              </a:solidFill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pic>
        <p:nvPicPr>
          <p:cNvPr id="52" name="Picture 51" descr="mage result for anaconda log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09147" y="3707664"/>
            <a:ext cx="412750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Flowchart: Magnetic Disk 66"/>
          <p:cNvSpPr/>
          <p:nvPr/>
        </p:nvSpPr>
        <p:spPr>
          <a:xfrm>
            <a:off x="6638022" y="5479861"/>
            <a:ext cx="279400" cy="293688"/>
          </a:xfrm>
          <a:prstGeom prst="flowChartMagneticDisk">
            <a:avLst/>
          </a:prstGeom>
          <a:solidFill>
            <a:srgbClr val="FFFFFF"/>
          </a:solidFill>
          <a:ln w="9525" cap="flat" cmpd="sng" algn="ctr">
            <a:solidFill>
              <a:srgbClr val="1F497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23">
              <a:defRPr/>
            </a:pPr>
            <a:endParaRPr lang="en-US" sz="3600" kern="1200" dirty="0">
              <a:solidFill>
                <a:srgbClr val="1F497D"/>
              </a:solidFill>
              <a:latin typeface="Calibri"/>
              <a:ea typeface="ＭＳ Ｐゴシック"/>
              <a:cs typeface="Calibri"/>
              <a:sym typeface="Helvetica Light"/>
            </a:endParaRPr>
          </a:p>
        </p:txBody>
      </p:sp>
      <p:sp>
        <p:nvSpPr>
          <p:cNvPr id="57" name="Flowchart: Magnetic Disk 67"/>
          <p:cNvSpPr/>
          <p:nvPr/>
        </p:nvSpPr>
        <p:spPr>
          <a:xfrm>
            <a:off x="6284010" y="5476686"/>
            <a:ext cx="280987" cy="295275"/>
          </a:xfrm>
          <a:prstGeom prst="flowChartMagneticDisk">
            <a:avLst/>
          </a:prstGeom>
          <a:solidFill>
            <a:srgbClr val="FFFFFF"/>
          </a:solidFill>
          <a:ln w="9525" cap="flat" cmpd="sng" algn="ctr">
            <a:solidFill>
              <a:srgbClr val="1F497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23">
              <a:defRPr/>
            </a:pPr>
            <a:endParaRPr lang="en-US" sz="3600" kern="1200" dirty="0">
              <a:solidFill>
                <a:srgbClr val="1F497D"/>
              </a:solidFill>
              <a:latin typeface="Calibri"/>
              <a:ea typeface="ＭＳ Ｐゴシック"/>
              <a:cs typeface="Calibri"/>
              <a:sym typeface="Helvetica Light"/>
            </a:endParaRPr>
          </a:p>
        </p:txBody>
      </p:sp>
      <p:sp>
        <p:nvSpPr>
          <p:cNvPr id="58" name="Content Placeholder 2"/>
          <p:cNvSpPr txBox="1">
            <a:spLocks noChangeAspect="1"/>
          </p:cNvSpPr>
          <p:nvPr/>
        </p:nvSpPr>
        <p:spPr bwMode="auto">
          <a:xfrm>
            <a:off x="7116741" y="1686776"/>
            <a:ext cx="1917583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109538" indent="-109538" defTabSz="455613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1000" kern="1200" dirty="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Significant increase in analytics ROI with IBM ML: integrated notebooks, governance, algorithm assist, continuous feedback, leverage all z/OS data </a:t>
            </a:r>
          </a:p>
        </p:txBody>
      </p:sp>
      <p:sp>
        <p:nvSpPr>
          <p:cNvPr id="59" name="Right Brace 58"/>
          <p:cNvSpPr/>
          <p:nvPr/>
        </p:nvSpPr>
        <p:spPr>
          <a:xfrm>
            <a:off x="6709460" y="1758214"/>
            <a:ext cx="433387" cy="1455738"/>
          </a:xfrm>
          <a:prstGeom prst="rightBrace">
            <a:avLst>
              <a:gd name="adj1" fmla="val 33652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12192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51A33"/>
              </a:solidFill>
              <a:effectLst/>
              <a:uLnTx/>
              <a:uFillTx/>
              <a:latin typeface="Calibri"/>
              <a:sym typeface="Helvetica Light"/>
            </a:endParaRPr>
          </a:p>
        </p:txBody>
      </p:sp>
      <p:sp>
        <p:nvSpPr>
          <p:cNvPr id="60" name="Right Brace 59"/>
          <p:cNvSpPr/>
          <p:nvPr/>
        </p:nvSpPr>
        <p:spPr>
          <a:xfrm>
            <a:off x="6728510" y="3307614"/>
            <a:ext cx="431800" cy="1455738"/>
          </a:xfrm>
          <a:prstGeom prst="rightBrace">
            <a:avLst>
              <a:gd name="adj1" fmla="val 31627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12192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srgbClr val="051A33"/>
              </a:solidFill>
              <a:effectLst/>
              <a:uLnTx/>
              <a:uFillTx/>
              <a:latin typeface="Calibri"/>
              <a:sym typeface="Helvetica Light"/>
            </a:endParaRPr>
          </a:p>
        </p:txBody>
      </p:sp>
      <p:sp>
        <p:nvSpPr>
          <p:cNvPr id="61" name="Left-Right Arrow 60"/>
          <p:cNvSpPr>
            <a:spLocks noChangeAspect="1" noChangeArrowheads="1"/>
          </p:cNvSpPr>
          <p:nvPr/>
        </p:nvSpPr>
        <p:spPr bwMode="auto">
          <a:xfrm>
            <a:off x="2909049" y="3665245"/>
            <a:ext cx="347662" cy="173831"/>
          </a:xfrm>
          <a:prstGeom prst="leftRightArrow">
            <a:avLst>
              <a:gd name="adj1" fmla="val 50000"/>
              <a:gd name="adj2" fmla="val 49407"/>
            </a:avLst>
          </a:prstGeom>
          <a:solidFill>
            <a:srgbClr val="4E81BE"/>
          </a:solidFill>
          <a:ln w="12700" algn="ctr">
            <a:solidFill>
              <a:srgbClr val="4E81BE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2438400" fontAlgn="base">
              <a:spcBef>
                <a:spcPct val="0"/>
              </a:spcBef>
              <a:spcAft>
                <a:spcPct val="0"/>
              </a:spcAft>
            </a:pPr>
            <a:endParaRPr lang="en-US" sz="4800" kern="1200">
              <a:solidFill>
                <a:srgbClr val="FFFFFF"/>
              </a:solidFill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sp>
        <p:nvSpPr>
          <p:cNvPr id="62" name="Content Placeholder 2"/>
          <p:cNvSpPr txBox="1">
            <a:spLocks noChangeAspect="1"/>
          </p:cNvSpPr>
          <p:nvPr/>
        </p:nvSpPr>
        <p:spPr bwMode="auto">
          <a:xfrm>
            <a:off x="7093636" y="3447314"/>
            <a:ext cx="20288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109538" indent="-109538" defTabSz="455613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1000" kern="12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Open, industry standard Apache Spark analytics, leverage wealth of z/OS data in place:  security, performance &amp; privacy</a:t>
            </a:r>
          </a:p>
        </p:txBody>
      </p:sp>
      <p:sp>
        <p:nvSpPr>
          <p:cNvPr id="63" name="Flowchart: Process 117"/>
          <p:cNvSpPr>
            <a:spLocks noChangeAspect="1" noChangeArrowheads="1"/>
          </p:cNvSpPr>
          <p:nvPr/>
        </p:nvSpPr>
        <p:spPr bwMode="auto">
          <a:xfrm>
            <a:off x="5718860" y="3413977"/>
            <a:ext cx="219075" cy="688975"/>
          </a:xfrm>
          <a:prstGeom prst="flowChartProcess">
            <a:avLst/>
          </a:prstGeom>
          <a:solidFill>
            <a:srgbClr val="F2F2F2"/>
          </a:solidFill>
          <a:ln w="9525" algn="ctr">
            <a:solidFill>
              <a:srgbClr val="1F497D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200">
                <a:solidFill>
                  <a:srgbClr val="1F497D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 </a:t>
            </a:r>
          </a:p>
        </p:txBody>
      </p:sp>
      <p:sp>
        <p:nvSpPr>
          <p:cNvPr id="64" name="Flowchart: Process 117"/>
          <p:cNvSpPr>
            <a:spLocks noChangeAspect="1" noChangeArrowheads="1"/>
          </p:cNvSpPr>
          <p:nvPr/>
        </p:nvSpPr>
        <p:spPr bwMode="auto">
          <a:xfrm>
            <a:off x="5934760" y="3415564"/>
            <a:ext cx="219075" cy="688975"/>
          </a:xfrm>
          <a:prstGeom prst="flowChartProcess">
            <a:avLst/>
          </a:prstGeom>
          <a:solidFill>
            <a:srgbClr val="F2F2F2"/>
          </a:solidFill>
          <a:ln w="9525" algn="ctr">
            <a:solidFill>
              <a:srgbClr val="1F497D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200">
                <a:solidFill>
                  <a:srgbClr val="1F497D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 </a:t>
            </a:r>
          </a:p>
        </p:txBody>
      </p:sp>
      <p:sp>
        <p:nvSpPr>
          <p:cNvPr id="65" name="Flowchart: Process 117"/>
          <p:cNvSpPr>
            <a:spLocks noChangeAspect="1" noChangeArrowheads="1"/>
          </p:cNvSpPr>
          <p:nvPr/>
        </p:nvSpPr>
        <p:spPr bwMode="auto">
          <a:xfrm>
            <a:off x="6150660" y="3413977"/>
            <a:ext cx="219075" cy="688975"/>
          </a:xfrm>
          <a:prstGeom prst="flowChartProcess">
            <a:avLst/>
          </a:prstGeom>
          <a:solidFill>
            <a:srgbClr val="F2F2F2"/>
          </a:solidFill>
          <a:ln w="9525" algn="ctr">
            <a:solidFill>
              <a:srgbClr val="1F497D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200">
                <a:solidFill>
                  <a:srgbClr val="1F497D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 </a:t>
            </a:r>
          </a:p>
        </p:txBody>
      </p:sp>
      <p:sp>
        <p:nvSpPr>
          <p:cNvPr id="66" name="Flowchart: Process 117"/>
          <p:cNvSpPr>
            <a:spLocks noChangeAspect="1" noChangeArrowheads="1"/>
          </p:cNvSpPr>
          <p:nvPr/>
        </p:nvSpPr>
        <p:spPr bwMode="auto">
          <a:xfrm>
            <a:off x="6368147" y="3413977"/>
            <a:ext cx="219075" cy="688975"/>
          </a:xfrm>
          <a:prstGeom prst="flowChartProcess">
            <a:avLst/>
          </a:prstGeom>
          <a:solidFill>
            <a:srgbClr val="F2F2F2"/>
          </a:solidFill>
          <a:ln w="9525" algn="ctr">
            <a:solidFill>
              <a:srgbClr val="1F497D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r>
              <a:rPr lang="en-US" sz="3600" kern="1200">
                <a:solidFill>
                  <a:srgbClr val="1F497D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718860" y="3933089"/>
            <a:ext cx="865187" cy="16986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1F497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1200">
                <a:solidFill>
                  <a:srgbClr val="1F497D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Spark core</a:t>
            </a:r>
          </a:p>
        </p:txBody>
      </p: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4826686" y="3429852"/>
            <a:ext cx="228600" cy="736600"/>
            <a:chOff x="2829" y="1449"/>
            <a:chExt cx="144" cy="464"/>
          </a:xfrm>
        </p:grpSpPr>
        <p:sp>
          <p:nvSpPr>
            <p:cNvPr id="116" name="Flowchart: Process 117"/>
            <p:cNvSpPr>
              <a:spLocks noChangeAspect="1" noChangeArrowheads="1"/>
            </p:cNvSpPr>
            <p:nvPr/>
          </p:nvSpPr>
          <p:spPr bwMode="auto">
            <a:xfrm>
              <a:off x="2834" y="1459"/>
              <a:ext cx="138" cy="434"/>
            </a:xfrm>
            <a:prstGeom prst="flowChartProcess">
              <a:avLst/>
            </a:prstGeom>
            <a:solidFill>
              <a:sysClr val="window" lastClr="FFFFFF"/>
            </a:solidFill>
            <a:ln w="9525" algn="ctr">
              <a:solidFill>
                <a:srgbClr val="1F497D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18288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 </a:t>
              </a:r>
            </a:p>
          </p:txBody>
        </p:sp>
        <p:sp>
          <p:nvSpPr>
            <p:cNvPr id="117" name="Text Box 115"/>
            <p:cNvSpPr txBox="1">
              <a:spLocks noChangeArrowheads="1"/>
            </p:cNvSpPr>
            <p:nvPr/>
          </p:nvSpPr>
          <p:spPr bwMode="auto">
            <a:xfrm rot="-5400000">
              <a:off x="2669" y="1609"/>
              <a:ext cx="46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cs typeface="Arial" pitchFamily="34" charset="0"/>
                </a:rPr>
                <a:t>K - Python</a:t>
              </a:r>
            </a:p>
          </p:txBody>
        </p:sp>
      </p:grpSp>
      <p:sp>
        <p:nvSpPr>
          <p:cNvPr id="69" name="Text Box 116"/>
          <p:cNvSpPr txBox="1">
            <a:spLocks noChangeArrowheads="1"/>
          </p:cNvSpPr>
          <p:nvPr/>
        </p:nvSpPr>
        <p:spPr bwMode="auto">
          <a:xfrm rot="-5400000">
            <a:off x="6122878" y="3568759"/>
            <a:ext cx="6889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800" kern="120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Spark SQL</a:t>
            </a:r>
          </a:p>
        </p:txBody>
      </p: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5395010" y="3445727"/>
            <a:ext cx="228600" cy="688975"/>
            <a:chOff x="3229" y="1455"/>
            <a:chExt cx="144" cy="434"/>
          </a:xfrm>
        </p:grpSpPr>
        <p:sp>
          <p:nvSpPr>
            <p:cNvPr id="114" name="Flowchart: Process 117"/>
            <p:cNvSpPr>
              <a:spLocks noChangeAspect="1" noChangeArrowheads="1"/>
            </p:cNvSpPr>
            <p:nvPr/>
          </p:nvSpPr>
          <p:spPr bwMode="auto">
            <a:xfrm>
              <a:off x="3235" y="1455"/>
              <a:ext cx="138" cy="434"/>
            </a:xfrm>
            <a:prstGeom prst="flowChartProcess">
              <a:avLst/>
            </a:prstGeom>
            <a:solidFill>
              <a:srgbClr val="F19027">
                <a:alpha val="10001"/>
              </a:srgbClr>
            </a:solidFill>
            <a:ln w="9525" algn="ctr">
              <a:solidFill>
                <a:srgbClr val="1F497D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kern="1200">
                  <a:solidFill>
                    <a:srgbClr val="1F497D"/>
                  </a:solidFill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 </a:t>
              </a:r>
            </a:p>
          </p:txBody>
        </p:sp>
        <p:sp>
          <p:nvSpPr>
            <p:cNvPr id="115" name="Text Box 117"/>
            <p:cNvSpPr txBox="1">
              <a:spLocks noChangeArrowheads="1"/>
            </p:cNvSpPr>
            <p:nvPr/>
          </p:nvSpPr>
          <p:spPr bwMode="auto">
            <a:xfrm rot="-5400000">
              <a:off x="3105" y="1600"/>
              <a:ext cx="39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900" kern="1200">
                  <a:solidFill>
                    <a:prstClr val="black"/>
                  </a:solidFill>
                  <a:latin typeface="Calibri" pitchFamily="34" charset="0"/>
                  <a:cs typeface="Arial" pitchFamily="34" charset="0"/>
                </a:rPr>
                <a:t>K - Toree</a:t>
              </a:r>
            </a:p>
          </p:txBody>
        </p:sp>
      </p:grpSp>
      <p:sp>
        <p:nvSpPr>
          <p:cNvPr id="71" name="Text Box 118"/>
          <p:cNvSpPr txBox="1">
            <a:spLocks noChangeArrowheads="1"/>
          </p:cNvSpPr>
          <p:nvPr/>
        </p:nvSpPr>
        <p:spPr bwMode="auto">
          <a:xfrm rot="-5400000">
            <a:off x="5429935" y="3575902"/>
            <a:ext cx="79533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700" kern="120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Spark Stream</a:t>
            </a:r>
          </a:p>
        </p:txBody>
      </p:sp>
      <p:sp>
        <p:nvSpPr>
          <p:cNvPr id="72" name="Text Box 119"/>
          <p:cNvSpPr txBox="1">
            <a:spLocks noChangeArrowheads="1"/>
          </p:cNvSpPr>
          <p:nvPr/>
        </p:nvSpPr>
        <p:spPr bwMode="auto">
          <a:xfrm rot="-5400000">
            <a:off x="5791091" y="3579870"/>
            <a:ext cx="49847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800" kern="120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GraphX</a:t>
            </a:r>
          </a:p>
        </p:txBody>
      </p:sp>
      <p:sp>
        <p:nvSpPr>
          <p:cNvPr id="73" name="Text Box 120"/>
          <p:cNvSpPr txBox="1">
            <a:spLocks noChangeArrowheads="1"/>
          </p:cNvSpPr>
          <p:nvPr/>
        </p:nvSpPr>
        <p:spPr bwMode="auto">
          <a:xfrm rot="-5400000">
            <a:off x="6029216" y="3552883"/>
            <a:ext cx="4699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sz="800" kern="120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MLIB </a:t>
            </a:r>
          </a:p>
        </p:txBody>
      </p: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3386836" y="3442552"/>
            <a:ext cx="228601" cy="720725"/>
            <a:chOff x="1926" y="1455"/>
            <a:chExt cx="144" cy="454"/>
          </a:xfrm>
        </p:grpSpPr>
        <p:sp>
          <p:nvSpPr>
            <p:cNvPr id="112" name="Flowchart: Process 117"/>
            <p:cNvSpPr>
              <a:spLocks noChangeAspect="1" noChangeArrowheads="1"/>
            </p:cNvSpPr>
            <p:nvPr/>
          </p:nvSpPr>
          <p:spPr bwMode="auto">
            <a:xfrm>
              <a:off x="1940" y="1455"/>
              <a:ext cx="127" cy="454"/>
            </a:xfrm>
            <a:prstGeom prst="flowChartProcess">
              <a:avLst/>
            </a:prstGeom>
            <a:solidFill>
              <a:sysClr val="window" lastClr="FFFFFF"/>
            </a:solidFill>
            <a:ln w="9525" algn="ctr">
              <a:solidFill>
                <a:srgbClr val="77933C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18288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 </a:t>
              </a:r>
            </a:p>
          </p:txBody>
        </p:sp>
        <p:sp>
          <p:nvSpPr>
            <p:cNvPr id="113" name="Text Box 121"/>
            <p:cNvSpPr txBox="1">
              <a:spLocks noChangeArrowheads="1"/>
            </p:cNvSpPr>
            <p:nvPr/>
          </p:nvSpPr>
          <p:spPr bwMode="auto">
            <a:xfrm rot="-5400000">
              <a:off x="1836" y="1614"/>
              <a:ext cx="323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cs typeface="Arial" pitchFamily="34" charset="0"/>
                </a:rPr>
                <a:t>conda</a:t>
              </a:r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5152122" y="3447314"/>
            <a:ext cx="228600" cy="715963"/>
            <a:chOff x="3076" y="1454"/>
            <a:chExt cx="144" cy="451"/>
          </a:xfrm>
        </p:grpSpPr>
        <p:sp>
          <p:nvSpPr>
            <p:cNvPr id="110" name="Flowchart: Process 117"/>
            <p:cNvSpPr>
              <a:spLocks noChangeAspect="1" noChangeArrowheads="1"/>
            </p:cNvSpPr>
            <p:nvPr/>
          </p:nvSpPr>
          <p:spPr bwMode="auto">
            <a:xfrm>
              <a:off x="3078" y="1455"/>
              <a:ext cx="138" cy="434"/>
            </a:xfrm>
            <a:prstGeom prst="flowChartProcess">
              <a:avLst/>
            </a:prstGeom>
            <a:solidFill>
              <a:srgbClr val="F19027">
                <a:alpha val="10001"/>
              </a:srgbClr>
            </a:solidFill>
            <a:ln w="9525" algn="ctr">
              <a:solidFill>
                <a:srgbClr val="1F497D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defTabSz="1828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kern="1200">
                  <a:solidFill>
                    <a:srgbClr val="1F497D"/>
                  </a:solidFill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 </a:t>
              </a:r>
            </a:p>
          </p:txBody>
        </p:sp>
        <p:sp>
          <p:nvSpPr>
            <p:cNvPr id="111" name="Text Box 109"/>
            <p:cNvSpPr txBox="1">
              <a:spLocks noChangeArrowheads="1"/>
            </p:cNvSpPr>
            <p:nvPr/>
          </p:nvSpPr>
          <p:spPr bwMode="auto">
            <a:xfrm rot="-5400000">
              <a:off x="2922" y="1608"/>
              <a:ext cx="45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900" kern="1200">
                  <a:solidFill>
                    <a:prstClr val="black"/>
                  </a:solidFill>
                  <a:latin typeface="Calibri" pitchFamily="34" charset="0"/>
                  <a:cs typeface="Arial" pitchFamily="34" charset="0"/>
                </a:rPr>
                <a:t>Kernel GW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1013510" y="2971064"/>
            <a:ext cx="1965326" cy="714375"/>
            <a:chOff x="433" y="1184"/>
            <a:chExt cx="1238" cy="450"/>
          </a:xfrm>
        </p:grpSpPr>
        <p:sp>
          <p:nvSpPr>
            <p:cNvPr id="105" name="Rectangle 104"/>
            <p:cNvSpPr>
              <a:spLocks noChangeAspect="1" noChangeArrowheads="1"/>
            </p:cNvSpPr>
            <p:nvPr/>
          </p:nvSpPr>
          <p:spPr bwMode="auto">
            <a:xfrm>
              <a:off x="491" y="1202"/>
              <a:ext cx="1109" cy="43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1F497D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18288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48" y="1384"/>
              <a:ext cx="488" cy="81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18288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Repository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079" y="1388"/>
              <a:ext cx="488" cy="81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18288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UI 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935" y="1489"/>
              <a:ext cx="222" cy="11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1F497D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18288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MS PGothic" pitchFamily="34" charset="-128"/>
                  <a:cs typeface="Arial" pitchFamily="34" charset="0"/>
                  <a:sym typeface="Helvetica Light" pitchFamily="34" charset="0"/>
                </a:rPr>
                <a:t>Etc</a:t>
              </a:r>
            </a:p>
          </p:txBody>
        </p:sp>
        <p:sp>
          <p:nvSpPr>
            <p:cNvPr id="109" name="Text Box 126"/>
            <p:cNvSpPr txBox="1">
              <a:spLocks noChangeArrowheads="1"/>
            </p:cNvSpPr>
            <p:nvPr/>
          </p:nvSpPr>
          <p:spPr bwMode="auto">
            <a:xfrm>
              <a:off x="433" y="1184"/>
              <a:ext cx="123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itchFamily="34" charset="0"/>
                  <a:cs typeface="Arial" pitchFamily="34" charset="0"/>
                  <a:sym typeface="Helvetica Light" pitchFamily="34" charset="0"/>
                </a:rPr>
                <a:t>IBM Machine Learning for z/OS: Application Cluster on Linux</a:t>
              </a:r>
            </a:p>
          </p:txBody>
        </p:sp>
      </p:grpSp>
      <p:sp>
        <p:nvSpPr>
          <p:cNvPr id="77" name="Up-Down Arrow 76"/>
          <p:cNvSpPr>
            <a:spLocks noChangeAspect="1" noChangeArrowheads="1"/>
          </p:cNvSpPr>
          <p:nvPr/>
        </p:nvSpPr>
        <p:spPr bwMode="auto">
          <a:xfrm>
            <a:off x="3991660" y="2829777"/>
            <a:ext cx="173037" cy="371475"/>
          </a:xfrm>
          <a:prstGeom prst="upDownArrow">
            <a:avLst>
              <a:gd name="adj1" fmla="val 50000"/>
              <a:gd name="adj2" fmla="val 49883"/>
            </a:avLst>
          </a:prstGeom>
          <a:solidFill>
            <a:srgbClr val="4E81BE"/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1828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sp>
        <p:nvSpPr>
          <p:cNvPr id="78" name="Content Placeholder 2"/>
          <p:cNvSpPr txBox="1">
            <a:spLocks noChangeAspect="1"/>
          </p:cNvSpPr>
          <p:nvPr/>
        </p:nvSpPr>
        <p:spPr bwMode="auto">
          <a:xfrm>
            <a:off x="7103161" y="2680552"/>
            <a:ext cx="20193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109538" indent="-109538" defTabSz="455613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1000" kern="1200" dirty="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Enhanced data science capabilities through ML integration of Python and related Anaconda libraries</a:t>
            </a:r>
          </a:p>
          <a:p>
            <a:pPr marL="109538" indent="-109538" defTabSz="455613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1100" kern="1200" dirty="0">
              <a:solidFill>
                <a:prstClr val="black"/>
              </a:solidFill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sp>
        <p:nvSpPr>
          <p:cNvPr id="79" name="Content Placeholder 2"/>
          <p:cNvSpPr txBox="1">
            <a:spLocks noChangeAspect="1"/>
          </p:cNvSpPr>
          <p:nvPr/>
        </p:nvSpPr>
        <p:spPr bwMode="auto">
          <a:xfrm>
            <a:off x="7103161" y="4242652"/>
            <a:ext cx="1931163" cy="102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109538" indent="-109538" defTabSz="455613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1000" kern="12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Expand runtime options to with popular Python &amp; Anaconda libraries accessible via agile  </a:t>
            </a:r>
            <a:br>
              <a:rPr lang="en-US" sz="1000" kern="12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</a:br>
            <a:r>
              <a:rPr lang="en-US" sz="1000" kern="12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‘z channel’ approach, leverage </a:t>
            </a:r>
            <a:r>
              <a:rPr lang="en-US" sz="1000" kern="12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z14 </a:t>
            </a:r>
            <a:r>
              <a:rPr lang="en-US" sz="1000" kern="1200" dirty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strengths </a:t>
            </a:r>
          </a:p>
          <a:p>
            <a:pPr marL="109538" indent="-109538" defTabSz="455613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 sz="1100" kern="1200" dirty="0">
              <a:solidFill>
                <a:prstClr val="black"/>
              </a:solidFill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sp>
        <p:nvSpPr>
          <p:cNvPr id="80" name="Left-Up Arrow 205"/>
          <p:cNvSpPr>
            <a:spLocks noChangeAspect="1" noChangeArrowheads="1"/>
          </p:cNvSpPr>
          <p:nvPr/>
        </p:nvSpPr>
        <p:spPr bwMode="auto">
          <a:xfrm rot="10800000">
            <a:off x="2569396" y="2558314"/>
            <a:ext cx="1063489" cy="431394"/>
          </a:xfrm>
          <a:custGeom>
            <a:avLst/>
            <a:gdLst>
              <a:gd name="T0" fmla="*/ 2948049 w 3334896"/>
              <a:gd name="T1" fmla="*/ 0 h 1547387"/>
              <a:gd name="T2" fmla="*/ 2561203 w 3334896"/>
              <a:gd name="T3" fmla="*/ 309029 h 1547387"/>
              <a:gd name="T4" fmla="*/ 309029 w 3334896"/>
              <a:gd name="T5" fmla="*/ 773694 h 1547387"/>
              <a:gd name="T6" fmla="*/ 0 w 3334896"/>
              <a:gd name="T7" fmla="*/ 1160540 h 1547387"/>
              <a:gd name="T8" fmla="*/ 309029 w 3334896"/>
              <a:gd name="T9" fmla="*/ 1547387 h 1547387"/>
              <a:gd name="T10" fmla="*/ 1676612 w 3334896"/>
              <a:gd name="T11" fmla="*/ 1256687 h 1547387"/>
              <a:gd name="T12" fmla="*/ 3044196 w 3334896"/>
              <a:gd name="T13" fmla="*/ 782858 h 1547387"/>
              <a:gd name="T14" fmla="*/ 3334896 w 3334896"/>
              <a:gd name="T15" fmla="*/ 309029 h 1547387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76806 w 3334896"/>
              <a:gd name="T25" fmla="*/ 1064393 h 1547387"/>
              <a:gd name="T26" fmla="*/ 2948049 w 3334896"/>
              <a:gd name="T27" fmla="*/ 1256687 h 15473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334896" h="1547387">
                <a:moveTo>
                  <a:pt x="0" y="1160540"/>
                </a:moveTo>
                <a:lnTo>
                  <a:pt x="309029" y="773694"/>
                </a:lnTo>
                <a:lnTo>
                  <a:pt x="309029" y="1064393"/>
                </a:lnTo>
                <a:lnTo>
                  <a:pt x="2851902" y="1064393"/>
                </a:lnTo>
                <a:lnTo>
                  <a:pt x="2851902" y="309029"/>
                </a:lnTo>
                <a:lnTo>
                  <a:pt x="2561203" y="309029"/>
                </a:lnTo>
                <a:lnTo>
                  <a:pt x="2948049" y="0"/>
                </a:lnTo>
                <a:lnTo>
                  <a:pt x="3334896" y="309029"/>
                </a:lnTo>
                <a:lnTo>
                  <a:pt x="3044196" y="309029"/>
                </a:lnTo>
                <a:lnTo>
                  <a:pt x="3044196" y="1256687"/>
                </a:lnTo>
                <a:lnTo>
                  <a:pt x="309029" y="1256687"/>
                </a:lnTo>
                <a:lnTo>
                  <a:pt x="309029" y="1547387"/>
                </a:lnTo>
                <a:close/>
              </a:path>
            </a:pathLst>
          </a:custGeom>
          <a:solidFill>
            <a:srgbClr val="4E81BE"/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ot="10800000"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182882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ＭＳ Ｐゴシック"/>
              <a:cs typeface="Calibri"/>
              <a:sym typeface="Helvetica Light"/>
            </a:endParaRPr>
          </a:p>
        </p:txBody>
      </p:sp>
      <p:sp>
        <p:nvSpPr>
          <p:cNvPr id="81" name="Up-Down Arrow 80"/>
          <p:cNvSpPr>
            <a:spLocks noChangeAspect="1" noChangeArrowheads="1"/>
          </p:cNvSpPr>
          <p:nvPr/>
        </p:nvSpPr>
        <p:spPr bwMode="auto">
          <a:xfrm>
            <a:off x="5722035" y="2840889"/>
            <a:ext cx="171450" cy="369888"/>
          </a:xfrm>
          <a:prstGeom prst="upDownArrow">
            <a:avLst>
              <a:gd name="adj1" fmla="val 50000"/>
              <a:gd name="adj2" fmla="val 50130"/>
            </a:avLst>
          </a:prstGeom>
          <a:solidFill>
            <a:srgbClr val="4E81BE"/>
          </a:solidFill>
          <a:ln w="317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1828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sp>
        <p:nvSpPr>
          <p:cNvPr id="82" name="Rectangle 81"/>
          <p:cNvSpPr>
            <a:spLocks noChangeAspect="1" noChangeArrowheads="1"/>
          </p:cNvSpPr>
          <p:nvPr/>
        </p:nvSpPr>
        <p:spPr bwMode="auto">
          <a:xfrm>
            <a:off x="2266047" y="4268051"/>
            <a:ext cx="641350" cy="24288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77933C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endParaRPr lang="en-US" sz="800" kern="1200">
              <a:solidFill>
                <a:srgbClr val="1F497D"/>
              </a:solidFill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72394" y="4277575"/>
            <a:ext cx="569912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Rectangle 83"/>
          <p:cNvSpPr>
            <a:spLocks noChangeAspect="1" noChangeArrowheads="1"/>
          </p:cNvSpPr>
          <p:nvPr/>
        </p:nvSpPr>
        <p:spPr bwMode="auto">
          <a:xfrm>
            <a:off x="1623110" y="4268051"/>
            <a:ext cx="642937" cy="241300"/>
          </a:xfrm>
          <a:prstGeom prst="rect">
            <a:avLst/>
          </a:prstGeom>
          <a:solidFill>
            <a:srgbClr val="FBF1DF"/>
          </a:solidFill>
          <a:ln w="9525" algn="ctr">
            <a:solidFill>
              <a:srgbClr val="77933C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endParaRPr lang="en-US" sz="800" kern="1200">
              <a:solidFill>
                <a:srgbClr val="1F497D"/>
              </a:solidFill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sp>
        <p:nvSpPr>
          <p:cNvPr id="85" name="Rectangle 84"/>
          <p:cNvSpPr>
            <a:spLocks noChangeAspect="1" noChangeArrowheads="1"/>
          </p:cNvSpPr>
          <p:nvPr/>
        </p:nvSpPr>
        <p:spPr bwMode="auto">
          <a:xfrm>
            <a:off x="1097648" y="4266463"/>
            <a:ext cx="530225" cy="241300"/>
          </a:xfrm>
          <a:prstGeom prst="rect">
            <a:avLst/>
          </a:prstGeom>
          <a:solidFill>
            <a:srgbClr val="FBF1DF"/>
          </a:solidFill>
          <a:ln w="9525" algn="ctr">
            <a:solidFill>
              <a:srgbClr val="77933C"/>
            </a:solidFill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00" fontAlgn="base">
              <a:spcBef>
                <a:spcPct val="0"/>
              </a:spcBef>
              <a:spcAft>
                <a:spcPct val="0"/>
              </a:spcAft>
            </a:pPr>
            <a:endParaRPr lang="en-US" sz="800" kern="1200">
              <a:solidFill>
                <a:srgbClr val="1F497D"/>
              </a:solidFill>
              <a:latin typeface="Calibri" pitchFamily="34" charset="0"/>
              <a:ea typeface="MS PGothic" pitchFamily="34" charset="-128"/>
              <a:cs typeface="Arial" pitchFamily="34" charset="0"/>
              <a:sym typeface="Helvetica Light" pitchFamily="34" charset="0"/>
            </a:endParaRP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92885" y="4314089"/>
            <a:ext cx="49847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85022" y="4301389"/>
            <a:ext cx="19685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" name="TextBox 87"/>
          <p:cNvSpPr txBox="1">
            <a:spLocks noChangeAspect="1" noChangeArrowheads="1"/>
          </p:cNvSpPr>
          <p:nvPr/>
        </p:nvSpPr>
        <p:spPr bwMode="auto">
          <a:xfrm>
            <a:off x="1816785" y="4287102"/>
            <a:ext cx="5508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1828800" fontAlgn="base">
              <a:spcBef>
                <a:spcPct val="0"/>
              </a:spcBef>
              <a:spcAft>
                <a:spcPct val="0"/>
              </a:spcAft>
            </a:pPr>
            <a:r>
              <a:rPr lang="en-US" sz="800" kern="120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Python</a:t>
            </a:r>
          </a:p>
        </p:txBody>
      </p:sp>
      <p:sp>
        <p:nvSpPr>
          <p:cNvPr id="89" name="Rectangle 88"/>
          <p:cNvSpPr>
            <a:spLocks noChangeAspect="1" noChangeArrowheads="1"/>
          </p:cNvSpPr>
          <p:nvPr/>
        </p:nvSpPr>
        <p:spPr bwMode="auto">
          <a:xfrm>
            <a:off x="1097648" y="4506176"/>
            <a:ext cx="1814512" cy="239712"/>
          </a:xfrm>
          <a:prstGeom prst="rect">
            <a:avLst/>
          </a:prstGeom>
          <a:solidFill>
            <a:srgbClr val="FBF1DF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anchor="ctr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ctr" defTabSz="18288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Linux</a:t>
            </a:r>
          </a:p>
        </p:txBody>
      </p:sp>
      <p:cxnSp>
        <p:nvCxnSpPr>
          <p:cNvPr id="90" name="Connector: Elbow 227"/>
          <p:cNvCxnSpPr>
            <a:cxnSpLocks noChangeAspect="1"/>
            <a:stCxn id="113" idx="1"/>
            <a:endCxn id="24" idx="1"/>
          </p:cNvCxnSpPr>
          <p:nvPr/>
        </p:nvCxnSpPr>
        <p:spPr bwMode="auto">
          <a:xfrm rot="5400000">
            <a:off x="2502251" y="4461268"/>
            <a:ext cx="1393714" cy="602471"/>
          </a:xfrm>
          <a:prstGeom prst="bentConnector3">
            <a:avLst>
              <a:gd name="adj1" fmla="val 59998"/>
            </a:avLst>
          </a:prstGeom>
          <a:noFill/>
          <a:ln w="9525" algn="ctr">
            <a:solidFill>
              <a:srgbClr val="77933C"/>
            </a:solidFill>
            <a:round/>
            <a:headEnd/>
            <a:tailEnd type="triangle" w="sm" len="med"/>
          </a:ln>
        </p:spPr>
      </p:cxnSp>
      <p:sp>
        <p:nvSpPr>
          <p:cNvPr id="91" name="TextBox 90"/>
          <p:cNvSpPr txBox="1">
            <a:spLocks noChangeAspect="1" noChangeArrowheads="1"/>
          </p:cNvSpPr>
          <p:nvPr/>
        </p:nvSpPr>
        <p:spPr bwMode="auto">
          <a:xfrm>
            <a:off x="1097647" y="3826727"/>
            <a:ext cx="8667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defTabSz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kern="1200" dirty="0" err="1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Jupyter</a:t>
            </a:r>
            <a:r>
              <a:rPr lang="en-US" sz="800" kern="1200" dirty="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 Notebook</a:t>
            </a:r>
          </a:p>
          <a:p>
            <a:pPr algn="ctr" defTabSz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kern="1200" dirty="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Arial" pitchFamily="34" charset="0"/>
                <a:sym typeface="Helvetica Light" pitchFamily="34" charset="0"/>
              </a:rPr>
              <a:t>Server</a:t>
            </a:r>
          </a:p>
        </p:txBody>
      </p:sp>
      <p:pic>
        <p:nvPicPr>
          <p:cNvPr id="92" name="pasted-image.tif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064532" y="4155386"/>
            <a:ext cx="469117" cy="238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3" name="Group 92"/>
          <p:cNvGrpSpPr/>
          <p:nvPr/>
        </p:nvGrpSpPr>
        <p:grpSpPr>
          <a:xfrm>
            <a:off x="2305599" y="1673264"/>
            <a:ext cx="715274" cy="846956"/>
            <a:chOff x="2160238" y="581800"/>
            <a:chExt cx="715274" cy="846956"/>
          </a:xfrm>
        </p:grpSpPr>
        <p:sp>
          <p:nvSpPr>
            <p:cNvPr id="101" name="TextBox 100"/>
            <p:cNvSpPr txBox="1"/>
            <p:nvPr/>
          </p:nvSpPr>
          <p:spPr bwMode="auto">
            <a:xfrm>
              <a:off x="2160238" y="581800"/>
              <a:ext cx="7152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prstTxWarp prst="textNoShape">
                <a:avLst/>
              </a:prstTxWarp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kern="1200" dirty="0">
                  <a:solidFill>
                    <a:prstClr val="black"/>
                  </a:solidFill>
                  <a:latin typeface="Calibri" pitchFamily="-1" charset="0"/>
                  <a:ea typeface="MS PGothic"/>
                  <a:cs typeface="Arial"/>
                </a:rPr>
                <a:t>Data </a:t>
              </a:r>
              <a:r>
                <a:rPr lang="en-US" sz="900" b="1" kern="1200" dirty="0" smtClean="0">
                  <a:solidFill>
                    <a:prstClr val="black"/>
                  </a:solidFill>
                  <a:latin typeface="Calibri" pitchFamily="-1" charset="0"/>
                  <a:ea typeface="MS PGothic"/>
                  <a:cs typeface="Arial"/>
                </a:rPr>
                <a:t>Scientists</a:t>
              </a:r>
              <a:endParaRPr lang="en-US" sz="900" b="1" kern="1200" dirty="0">
                <a:solidFill>
                  <a:prstClr val="black"/>
                </a:solidFill>
                <a:latin typeface="Calibri" pitchFamily="-1" charset="0"/>
                <a:ea typeface="MS PGothic"/>
                <a:cs typeface="Arial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2193160" y="829260"/>
              <a:ext cx="561428" cy="599496"/>
              <a:chOff x="2086056" y="734006"/>
              <a:chExt cx="561428" cy="599496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86056" y="734006"/>
                <a:ext cx="561428" cy="599496"/>
              </a:xfrm>
              <a:prstGeom prst="rect">
                <a:avLst/>
              </a:prstGeom>
            </p:spPr>
          </p:pic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61517" y="829260"/>
                <a:ext cx="258962" cy="258244"/>
              </a:xfrm>
              <a:prstGeom prst="rect">
                <a:avLst/>
              </a:prstGeom>
            </p:spPr>
          </p:pic>
        </p:grpSp>
      </p:grpSp>
      <p:cxnSp>
        <p:nvCxnSpPr>
          <p:cNvPr id="94" name="Straight Arrow Connector 93"/>
          <p:cNvCxnSpPr/>
          <p:nvPr/>
        </p:nvCxnSpPr>
        <p:spPr>
          <a:xfrm>
            <a:off x="2417889" y="2449411"/>
            <a:ext cx="341" cy="496412"/>
          </a:xfrm>
          <a:prstGeom prst="straightConnector1">
            <a:avLst/>
          </a:prstGeom>
          <a:ln w="25400">
            <a:solidFill>
              <a:srgbClr val="4E81B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 bwMode="auto">
          <a:xfrm>
            <a:off x="150730" y="3379650"/>
            <a:ext cx="71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prstTxWarp prst="textNoShape">
              <a:avLst/>
            </a:prstTxWarp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b="1" kern="1200" dirty="0">
                <a:solidFill>
                  <a:prstClr val="black"/>
                </a:solidFill>
                <a:latin typeface="Calibri" pitchFamily="-1" charset="0"/>
                <a:ea typeface="MS PGothic"/>
                <a:cs typeface="Arial"/>
              </a:rPr>
              <a:t>Data </a:t>
            </a:r>
            <a:r>
              <a:rPr lang="en-US" sz="900" b="1" kern="1200" dirty="0" smtClean="0">
                <a:solidFill>
                  <a:prstClr val="black"/>
                </a:solidFill>
                <a:latin typeface="Calibri" pitchFamily="-1" charset="0"/>
                <a:ea typeface="MS PGothic"/>
                <a:cs typeface="Arial"/>
              </a:rPr>
              <a:t>Scientists</a:t>
            </a:r>
            <a:endParaRPr lang="en-US" sz="900" b="1" kern="1200" dirty="0">
              <a:solidFill>
                <a:prstClr val="black"/>
              </a:solidFill>
              <a:latin typeface="Calibri" pitchFamily="-1" charset="0"/>
              <a:ea typeface="MS PGothic"/>
              <a:cs typeface="Arial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172278" y="3654992"/>
            <a:ext cx="561428" cy="599496"/>
            <a:chOff x="2086056" y="734006"/>
            <a:chExt cx="561428" cy="599496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86056" y="734006"/>
              <a:ext cx="561428" cy="599496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261517" y="829260"/>
              <a:ext cx="258962" cy="258244"/>
            </a:xfrm>
            <a:prstGeom prst="rect">
              <a:avLst/>
            </a:prstGeom>
          </p:spPr>
        </p:pic>
      </p:grpSp>
      <p:cxnSp>
        <p:nvCxnSpPr>
          <p:cNvPr id="97" name="Straight Arrow Connector 96"/>
          <p:cNvCxnSpPr/>
          <p:nvPr/>
        </p:nvCxnSpPr>
        <p:spPr>
          <a:xfrm>
            <a:off x="720052" y="4130737"/>
            <a:ext cx="350211" cy="0"/>
          </a:xfrm>
          <a:prstGeom prst="straightConnector1">
            <a:avLst/>
          </a:prstGeom>
          <a:ln>
            <a:solidFill>
              <a:srgbClr val="4E81BE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33" idx="1"/>
          </p:cNvCxnSpPr>
          <p:nvPr/>
        </p:nvCxnSpPr>
        <p:spPr bwMode="auto">
          <a:xfrm flipH="1">
            <a:off x="2258904" y="5203089"/>
            <a:ext cx="646907" cy="256271"/>
          </a:xfrm>
          <a:prstGeom prst="straightConnector1">
            <a:avLst/>
          </a:prstGeom>
          <a:solidFill>
            <a:srgbClr val="CC99FF"/>
          </a:solidFill>
          <a:ln w="127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" name="Freeform 137"/>
          <p:cNvSpPr/>
          <p:nvPr/>
        </p:nvSpPr>
        <p:spPr>
          <a:xfrm>
            <a:off x="630936" y="2468880"/>
            <a:ext cx="1737360" cy="1389888"/>
          </a:xfrm>
          <a:custGeom>
            <a:avLst/>
            <a:gdLst>
              <a:gd name="connsiteX0" fmla="*/ 0 w 1737360"/>
              <a:gd name="connsiteY0" fmla="*/ 0 h 1389888"/>
              <a:gd name="connsiteX1" fmla="*/ 164592 w 1737360"/>
              <a:gd name="connsiteY1" fmla="*/ 1298448 h 1389888"/>
              <a:gd name="connsiteX2" fmla="*/ 1737360 w 1737360"/>
              <a:gd name="connsiteY2" fmla="*/ 1298448 h 1389888"/>
              <a:gd name="connsiteX3" fmla="*/ 1728216 w 1737360"/>
              <a:gd name="connsiteY3" fmla="*/ 1389888 h 1389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0" h="1389888">
                <a:moveTo>
                  <a:pt x="0" y="0"/>
                </a:moveTo>
                <a:lnTo>
                  <a:pt x="164592" y="1298448"/>
                </a:lnTo>
                <a:lnTo>
                  <a:pt x="1737360" y="1298448"/>
                </a:lnTo>
                <a:lnTo>
                  <a:pt x="1728216" y="1389888"/>
                </a:lnTo>
              </a:path>
            </a:pathLst>
          </a:custGeom>
          <a:noFill/>
          <a:ln w="15875">
            <a:solidFill>
              <a:srgbClr val="4E81BE"/>
            </a:solidFill>
            <a:prstDash val="dash"/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marter_Analytics_PPT_template_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marter_Analytics_PPT_template_whit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>
          <a:solidFill>
            <a:schemeClr val="tx2"/>
          </a:solidFill>
        </a:ln>
      </a:spPr>
      <a:bodyPr anchor="ctr"/>
      <a:lstStyle>
        <a:defPPr algn="ctr">
          <a:defRPr sz="1800" dirty="0">
            <a:solidFill>
              <a:srgbClr val="1F497D"/>
            </a:solidFill>
            <a:latin typeface="Calibri"/>
            <a:cs typeface="Calibri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solidFill>
          <a:srgbClr val="CC99FF"/>
        </a:solidFill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wrap="none">
        <a:prstTxWarp prst="textNoShape">
          <a:avLst/>
        </a:prstTxWarp>
        <a:spAutoFit/>
      </a:bodyPr>
      <a:lstStyle>
        <a:defPPr>
          <a:defRPr sz="1400" dirty="0">
            <a:latin typeface="Calibri" pitchFamily="-1" charset="0"/>
          </a:defRPr>
        </a:defPPr>
      </a:lstStyle>
    </a:txDef>
  </a:objectDefaults>
  <a:extraClrSchemeLst>
    <a:extraClrScheme>
      <a:clrScheme name="Smarter_Analytics_PPT_template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71BFC5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66ADB2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Smarter_Analytics_PPT_template_white</Template>
  <TotalTime>96479</TotalTime>
  <Words>536</Words>
  <Application>Microsoft Macintosh PowerPoint</Application>
  <PresentationFormat>On-screen Show (4:3)</PresentationFormat>
  <Paragraphs>288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Helvetica Light</vt:lpstr>
      <vt:lpstr>Helvetica Neue Light</vt:lpstr>
      <vt:lpstr>MS PGothic</vt:lpstr>
      <vt:lpstr>ＭＳ Ｐゴシック</vt:lpstr>
      <vt:lpstr>Wingdings</vt:lpstr>
      <vt:lpstr>1_Smarter_Analytics_PPT_template_white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Headline Subhead</dc:title>
  <dc:creator>Om</dc:creator>
  <cp:lastModifiedBy>Joe Bostian</cp:lastModifiedBy>
  <cp:revision>1546</cp:revision>
  <cp:lastPrinted>2015-09-18T17:29:58Z</cp:lastPrinted>
  <dcterms:created xsi:type="dcterms:W3CDTF">2012-10-31T22:18:04Z</dcterms:created>
  <dcterms:modified xsi:type="dcterms:W3CDTF">2017-10-30T14:19:36Z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000800a00d0000000000010250200207f7000400038000</vt:lpwstr>
  </property>
</Properties>
</file>