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hlp3EPrOi/UGsVseZFERy8uyx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customschemas.google.com/relationships/presentationmetadata" Target="metadata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-samples.github.io/raspberry-pi-web-simulator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05e35c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1505e35c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05e35c7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1505e35c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05e35c7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1505e35c7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05e35c7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505e35c7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505e35c7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11505e35c7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05e35c7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1505e35c7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505e35c7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1505e35c7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>
                <a:hlinkClick r:id="rId3"/>
              </a:rPr>
              <a:t>Raspberry</a:t>
            </a:r>
            <a:r>
              <a:rPr lang="pl-PL" dirty="0">
                <a:hlinkClick r:id="rId3"/>
              </a:rPr>
              <a:t> Pi </a:t>
            </a:r>
            <a:r>
              <a:rPr lang="pl-PL" dirty="0" err="1">
                <a:hlinkClick r:id="rId3"/>
              </a:rPr>
              <a:t>Azure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IoT</a:t>
            </a:r>
            <a:r>
              <a:rPr lang="pl-PL" dirty="0">
                <a:hlinkClick r:id="rId3"/>
              </a:rPr>
              <a:t> Web Simulator (azure-samples.github.io)</a:t>
            </a:r>
            <a:endParaRPr dirty="0"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f4ffd56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df4ffd56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4c81a59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1f4c81a59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4c81a59e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1f4c81a59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f4c81a59e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f4c81a59e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f4c81a59e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1f4c81a59e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f4ffd560f_1_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df4ffd560f_1_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g1df4ffd560f_1_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df4ffd560f_1_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df4ffd560f_1_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databricks-monitoring/application-log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microsoft/ApplicationInsights-Java/releases/download/2.6.1/applicationinsights-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datacat/azure-sql-data-warehouse-loading-patterns-and-strategies/ba-p/305456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Infrastruktura Big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937" y="1211013"/>
            <a:ext cx="1014412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0229"/>
            <a:ext cx="12192000" cy="6477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05e35c70_0_10"/>
          <p:cNvSpPr txBox="1"/>
          <p:nvPr/>
        </p:nvSpPr>
        <p:spPr>
          <a:xfrm>
            <a:off x="929679" y="211796"/>
            <a:ext cx="9683319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What it is Azure Data Factory ?</a:t>
            </a:r>
            <a:endParaRPr sz="4000" b="0" i="0" u="none" strike="noStrike" cap="non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Azure Data Factory is an orchestration service to easily transform and move data.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You can enrich and process data.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is used for creating ETL and ELT processes.</a:t>
            </a:r>
            <a:endParaRPr sz="18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 Data Factory you can use UI editor to setup data pipeline. (no coding required)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11505e35c70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0502" y="2622131"/>
            <a:ext cx="8642087" cy="3862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05e35c70_0_22"/>
          <p:cNvSpPr txBox="1"/>
          <p:nvPr/>
        </p:nvSpPr>
        <p:spPr>
          <a:xfrm>
            <a:off x="827842" y="1280327"/>
            <a:ext cx="9763218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– reference to your data source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– a processing step. Eg. copy activity, run SQL query, execute function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more.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group of activates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Linked Service </a:t>
            </a: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– a connection string to external resource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Control flow </a:t>
            </a: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– orchestration of pipeline activities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 flow </a:t>
            </a: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– a tool to prepare or transform your data without any code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In azure Data Factory you can monitor your status of task, debug pipelines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and explore errors in failed tasks.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Integration runtime </a:t>
            </a: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– compute resources needed to perform tasks defined in ADF</a:t>
            </a:r>
            <a:endParaRPr sz="18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l-PL"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Triggers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1505e35c70_0_22"/>
          <p:cNvSpPr txBox="1"/>
          <p:nvPr/>
        </p:nvSpPr>
        <p:spPr>
          <a:xfrm>
            <a:off x="1005822" y="373177"/>
            <a:ext cx="60945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ADF components</a:t>
            </a:r>
            <a:endParaRPr sz="3600" b="0" i="0" u="none" strike="noStrike" cap="non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Processing &amp; Stream Processing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05e35c70_0_31"/>
          <p:cNvSpPr txBox="1"/>
          <p:nvPr/>
        </p:nvSpPr>
        <p:spPr>
          <a:xfrm>
            <a:off x="956397" y="1873846"/>
            <a:ext cx="8600841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analytics service </a:t>
            </a: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Apache Spark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Allows you to set-up and configure </a:t>
            </a:r>
            <a:r>
              <a:rPr lang="pl-PL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Spark </a:t>
            </a: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Uses interactive </a:t>
            </a:r>
            <a:r>
              <a:rPr lang="pl-PL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notebooks</a:t>
            </a: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Allows for team collaboration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Integrates with </a:t>
            </a:r>
            <a:r>
              <a:rPr lang="pl-PL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AD 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scalable 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Supports </a:t>
            </a:r>
            <a:r>
              <a:rPr lang="pl-PL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Python, R, Scala, SQL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Used both in batch and real-time processing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Supports </a:t>
            </a:r>
            <a:r>
              <a:rPr lang="pl-PL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</a:t>
            </a:r>
            <a:r>
              <a:rPr lang="pl-PL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(TensorFlow, Pytorch, SkLearn)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1505e35c70_0_31"/>
          <p:cNvSpPr txBox="1"/>
          <p:nvPr/>
        </p:nvSpPr>
        <p:spPr>
          <a:xfrm>
            <a:off x="956397" y="584874"/>
            <a:ext cx="64784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Databricks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505e35c70_0_42"/>
          <p:cNvSpPr txBox="1"/>
          <p:nvPr/>
        </p:nvSpPr>
        <p:spPr>
          <a:xfrm>
            <a:off x="552634" y="5971998"/>
            <a:ext cx="6094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https://databricks.com/product/data-lakehouse</a:t>
            </a:r>
            <a:endParaRPr/>
          </a:p>
        </p:txBody>
      </p:sp>
      <p:sp>
        <p:nvSpPr>
          <p:cNvPr id="171" name="Google Shape;171;g11505e35c70_0_42"/>
          <p:cNvSpPr txBox="1"/>
          <p:nvPr/>
        </p:nvSpPr>
        <p:spPr>
          <a:xfrm>
            <a:off x="1249531" y="747812"/>
            <a:ext cx="44854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Databricks Platform</a:t>
            </a:r>
            <a:endParaRPr sz="3600" b="0" i="0" u="none" strike="noStrike" cap="non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1505e35c70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117941"/>
            <a:ext cx="5523622" cy="462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1505e35c70_0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109" y="2015231"/>
            <a:ext cx="4704575" cy="305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505e35c70_0_61"/>
          <p:cNvSpPr txBox="1"/>
          <p:nvPr/>
        </p:nvSpPr>
        <p:spPr>
          <a:xfrm>
            <a:off x="914058" y="1395139"/>
            <a:ext cx="609452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SQL Database with JDBC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Azure Blob Storage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Azure Data Lake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Azure Cosmos DB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SQL Data Warehouse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Couchbase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ElasticSearch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Hive Tables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Files (Avro, Json, CSV, Parquet)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1505e35c70_0_61"/>
          <p:cNvSpPr txBox="1"/>
          <p:nvPr/>
        </p:nvSpPr>
        <p:spPr>
          <a:xfrm>
            <a:off x="914058" y="4180857"/>
            <a:ext cx="60945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Archives (LZO, ZIP)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Redis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Neo4j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Snowflake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Riak Time Series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Cassandra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Kafka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1505e35c70_0_61"/>
          <p:cNvSpPr txBox="1"/>
          <p:nvPr/>
        </p:nvSpPr>
        <p:spPr>
          <a:xfrm>
            <a:off x="914058" y="387220"/>
            <a:ext cx="80716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Databricks data sources</a:t>
            </a:r>
            <a:r>
              <a:rPr lang="pl-PL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05e35c70_0_69"/>
          <p:cNvSpPr txBox="1"/>
          <p:nvPr/>
        </p:nvSpPr>
        <p:spPr>
          <a:xfrm>
            <a:off x="760529" y="535216"/>
            <a:ext cx="86231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Databricks Batch and Stream</a:t>
            </a:r>
            <a:endParaRPr sz="3600" b="0" i="0" u="none" strike="noStrike" cap="non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1505e35c70_0_69"/>
          <p:cNvSpPr txBox="1"/>
          <p:nvPr/>
        </p:nvSpPr>
        <p:spPr>
          <a:xfrm>
            <a:off x="801210" y="2967335"/>
            <a:ext cx="400160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1" i="0" u="none" strike="noStrike" cap="non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What is it?</a:t>
            </a:r>
            <a:endParaRPr sz="1400" b="0" i="0" u="none" strike="noStrike" cap="none">
              <a:solidFill>
                <a:srgbClr val="31353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none" strike="noStrike" cap="non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Batch data is data that we have in storage and that we </a:t>
            </a:r>
            <a:r>
              <a:rPr lang="pl-PL" sz="1400" b="1" i="0" u="none" strike="noStrike" cap="non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process all at once</a:t>
            </a:r>
            <a:r>
              <a:rPr lang="pl-PL" sz="1400" b="0" i="0" u="none" strike="noStrike" cap="non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, or in a batch.</a:t>
            </a:r>
            <a:endParaRPr/>
          </a:p>
        </p:txBody>
      </p:sp>
      <p:sp>
        <p:nvSpPr>
          <p:cNvPr id="187" name="Google Shape;187;g11505e35c70_0_69"/>
          <p:cNvSpPr txBox="1"/>
          <p:nvPr/>
        </p:nvSpPr>
        <p:spPr>
          <a:xfrm>
            <a:off x="801210" y="2358786"/>
            <a:ext cx="10275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1" i="0" u="none" strike="noStrike" cap="non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 sz="1400" b="0" i="0" u="none" strike="noStrike" cap="none">
              <a:solidFill>
                <a:srgbClr val="3135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1505e35c70_0_69"/>
          <p:cNvSpPr txBox="1"/>
          <p:nvPr/>
        </p:nvSpPr>
        <p:spPr>
          <a:xfrm>
            <a:off x="4920448" y="2967334"/>
            <a:ext cx="4463249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1" i="0" u="none" strike="noStrike" cap="non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What is it? </a:t>
            </a:r>
            <a:endParaRPr sz="1400" b="0" i="0" u="none" strike="noStrike" cap="none">
              <a:solidFill>
                <a:srgbClr val="31353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none" strike="noStrike" cap="non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On the other hand, we have streaming data. Streaming data is </a:t>
            </a:r>
            <a:r>
              <a:rPr lang="pl-PL" sz="1400" b="1" i="0" u="none" strike="noStrike" cap="non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data that is being continually produced </a:t>
            </a:r>
            <a:r>
              <a:rPr lang="pl-PL" sz="1400" b="0" i="0" u="none" strike="noStrike" cap="non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by one or more sources and therefore must be processed incrementally as it arrives.</a:t>
            </a:r>
            <a:endParaRPr/>
          </a:p>
        </p:txBody>
      </p:sp>
      <p:sp>
        <p:nvSpPr>
          <p:cNvPr id="189" name="Google Shape;189;g11505e35c70_0_69"/>
          <p:cNvSpPr txBox="1"/>
          <p:nvPr/>
        </p:nvSpPr>
        <p:spPr>
          <a:xfrm>
            <a:off x="4920448" y="2456440"/>
            <a:ext cx="137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1" i="0" u="none" strike="noStrike" cap="none">
                <a:solidFill>
                  <a:srgbClr val="313537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11505e35c70_0_69" descr="Databa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6856" y="460574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1505e35c70_0_69" descr="Monit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7577" y="460574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1505e35c70_0_69" descr="Tabl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373" y="460574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1505e35c70_0_69"/>
          <p:cNvSpPr/>
          <p:nvPr/>
        </p:nvSpPr>
        <p:spPr>
          <a:xfrm>
            <a:off x="1622773" y="4847208"/>
            <a:ext cx="444804" cy="3373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1505e35c70_0_69"/>
          <p:cNvSpPr/>
          <p:nvPr/>
        </p:nvSpPr>
        <p:spPr>
          <a:xfrm>
            <a:off x="2983276" y="4894270"/>
            <a:ext cx="444804" cy="3373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11505e35c70_0_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67532" y="4792682"/>
            <a:ext cx="2453472" cy="136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505e35c70_0_81"/>
          <p:cNvSpPr txBox="1"/>
          <p:nvPr/>
        </p:nvSpPr>
        <p:spPr>
          <a:xfrm>
            <a:off x="969883" y="552329"/>
            <a:ext cx="40193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Stream Analytics</a:t>
            </a:r>
            <a:r>
              <a:rPr lang="pl-PL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1" name="Google Shape;201;g11505e35c70_0_81"/>
          <p:cNvSpPr txBox="1"/>
          <p:nvPr/>
        </p:nvSpPr>
        <p:spPr>
          <a:xfrm>
            <a:off x="969883" y="1917022"/>
            <a:ext cx="8404935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Stream Analytics Azure Stream Analytics is designed to process and analyze </a:t>
            </a:r>
            <a:r>
              <a:rPr lang="pl-PL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data</a:t>
            </a: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serverless. To process data you can use SQL and extend its with custom code. Also you can use build in machine learning capabilities to detect anomalies and more.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 scenarios: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Telemetry data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IoT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Predictive maintenance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Anomaly detection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Weblogs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747346" y="1668545"/>
            <a:ext cx="10163908" cy="433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pl-PL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Storage</a:t>
            </a:r>
            <a:endParaRPr sz="1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295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Char char="•"/>
            </a:pP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Lake Storage Gen2, </a:t>
            </a: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Storage</a:t>
            </a:r>
            <a:endParaRPr sz="1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pl-PL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Narzędzie ETL/ELT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295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Char char="•"/>
            </a:pP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pl-PL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r>
              <a:rPr lang="pl-PL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Processing &amp; </a:t>
            </a:r>
            <a:r>
              <a:rPr lang="pl-PL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lang="pl-PL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Processing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295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Char char="•"/>
            </a:pP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Databricks (Big Data)</a:t>
            </a:r>
            <a:endParaRPr sz="1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295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Char char="•"/>
            </a:pP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pl-PL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pl-PL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r>
              <a:rPr lang="pl-PL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l-PL" sz="1800" b="1" dirty="0" err="1"/>
              <a:t>Lakehouse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295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Char char="•"/>
            </a:pP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Synapse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/MS </a:t>
            </a: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Fabric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pl-PL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 </a:t>
            </a:r>
            <a:endParaRPr sz="1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295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Char char="•"/>
            </a:pP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Monitor </a:t>
            </a:r>
            <a:endParaRPr sz="1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pl-PL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pl-PL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295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Char char="•"/>
            </a:pP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role-</a:t>
            </a: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295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Char char="•"/>
            </a:pP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POSIX-</a:t>
            </a:r>
            <a:r>
              <a:rPr lang="pl-PL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lang="pl-PL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 Control</a:t>
            </a:r>
            <a:endParaRPr sz="20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672872" y="403366"/>
            <a:ext cx="61763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134" y="1527601"/>
            <a:ext cx="92964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/>
          <p:nvPr/>
        </p:nvSpPr>
        <p:spPr>
          <a:xfrm>
            <a:off x="868134" y="446176"/>
            <a:ext cx="65051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Stream Analytics</a:t>
            </a:r>
            <a:endParaRPr sz="3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/>
        </p:nvSpPr>
        <p:spPr>
          <a:xfrm>
            <a:off x="1005395" y="1429668"/>
            <a:ext cx="7730231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Job –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single data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l-PL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-&gt; </a:t>
            </a:r>
            <a:r>
              <a:rPr lang="pl-PL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pl-PL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lang="pl-PL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pl-PL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Job </a:t>
            </a:r>
            <a:r>
              <a:rPr lang="pl-PL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data source for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Event Hub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IoT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Storage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Job </a:t>
            </a:r>
            <a:r>
              <a:rPr lang="pl-PL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 place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Analytics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Datalake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SQL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Event Hub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Power BI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Storage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Service Bus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CosmosDB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Query –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transformed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sp>
        <p:nvSpPr>
          <p:cNvPr id="213" name="Google Shape;213;p11"/>
          <p:cNvSpPr txBox="1"/>
          <p:nvPr/>
        </p:nvSpPr>
        <p:spPr>
          <a:xfrm>
            <a:off x="1005395" y="568548"/>
            <a:ext cx="77302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Stream Analytics Komponenty</a:t>
            </a:r>
            <a:r>
              <a:rPr lang="pl-PL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f4ffd560f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Databricks i Application Insights Logs</a:t>
            </a:r>
            <a:endParaRPr/>
          </a:p>
        </p:txBody>
      </p:sp>
      <p:sp>
        <p:nvSpPr>
          <p:cNvPr id="219" name="Google Shape;219;g1df4ffd560f_1_0"/>
          <p:cNvSpPr txBox="1"/>
          <p:nvPr/>
        </p:nvSpPr>
        <p:spPr>
          <a:xfrm>
            <a:off x="838200" y="1690688"/>
            <a:ext cx="11208900" cy="52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https://docs.microsoft.com/en-us/azure/architecture/databricks-monitoring/application-logs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https://github.com/microsoft/ApplicationInsights-Java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https://docs.microsoft.com/en-us/azure/architecture/databricks-monitoring/application-logs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Log Analytics Workspace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Application Insights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Jars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Jars to dbfs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dbfs:/databricks/appinsights/applicationinsights-core-2.6.1.jar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dbfs:/databricks/appinsights/applicationinsights-logging-log4j1_2-2.6.1.jar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l-PL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https://github.com/microsoft/ApplicationInsights-Java/releases/download/2.6.1/applicationinsights-</a:t>
            </a: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core-2.6.1.jar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l-PL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https://github.com/microsoft/ApplicationInsights-Java/releases/download/2.6.1/applicationinsights-</a:t>
            </a: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logging-log4j1_2-2.6.1.jar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4"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bash script to cluster Init scripts lub Global Init Scripts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Warehouse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/>
        </p:nvSpPr>
        <p:spPr>
          <a:xfrm>
            <a:off x="1437668" y="1843650"/>
            <a:ext cx="86712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Stores data in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ability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ana</a:t>
            </a:r>
            <a:r>
              <a:rPr lang="pl-PL" sz="1800" b="1" dirty="0" err="1">
                <a:solidFill>
                  <a:srgbClr val="222222"/>
                </a:solidFill>
              </a:rPr>
              <a:t>lyse</a:t>
            </a:r>
            <a:r>
              <a:rPr lang="pl-PL" sz="1800" b="1" dirty="0">
                <a:solidFill>
                  <a:srgbClr val="222222"/>
                </a:solidFill>
              </a:rPr>
              <a:t> </a:t>
            </a:r>
            <a:r>
              <a:rPr lang="pl-PL" sz="1800" b="1" dirty="0" err="1">
                <a:solidFill>
                  <a:srgbClr val="222222"/>
                </a:solidFill>
              </a:rPr>
              <a:t>raw</a:t>
            </a:r>
            <a:r>
              <a:rPr lang="pl-PL" sz="1800" b="1" dirty="0">
                <a:solidFill>
                  <a:srgbClr val="222222"/>
                </a:solidFill>
              </a:rPr>
              <a:t> </a:t>
            </a:r>
            <a:r>
              <a:rPr lang="pl-PL" sz="1800" b="1" dirty="0" err="1">
                <a:solidFill>
                  <a:srgbClr val="222222"/>
                </a:solidFill>
              </a:rPr>
              <a:t>files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columnar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BigData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Provisioned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serverless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Storage and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20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919778" y="515048"/>
            <a:ext cx="77230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Synapse Analytics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/>
        </p:nvSpPr>
        <p:spPr>
          <a:xfrm>
            <a:off x="984147" y="620373"/>
            <a:ext cx="104112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Synapse Analytics użycie – data warehousing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47" y="1549222"/>
            <a:ext cx="8985475" cy="410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671287" y="393114"/>
            <a:ext cx="11031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Synapse Analytics – modern data warehouse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548" y="1442601"/>
            <a:ext cx="9095515" cy="474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1404891" y="787439"/>
            <a:ext cx="88293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Synapse Analytics Architecture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1" descr="Dedicated SQL pool (formerly SQL DW) architec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207" y="1544716"/>
            <a:ext cx="5874255" cy="452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/>
        </p:nvSpPr>
        <p:spPr>
          <a:xfrm>
            <a:off x="1049783" y="2244060"/>
            <a:ext cx="850258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SQL Analytics (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previously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Spark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Data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Studio</a:t>
            </a: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Workload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management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On-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1142488" y="594264"/>
            <a:ext cx="82916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Synapse Analytics komponenty</a:t>
            </a:r>
            <a:endParaRPr sz="3600" b="0" i="0" u="none" strike="noStrike" cap="non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/>
        </p:nvSpPr>
        <p:spPr>
          <a:xfrm>
            <a:off x="713039" y="410988"/>
            <a:ext cx="61763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Dystrybucja Tabel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752475" y="1219550"/>
            <a:ext cx="609746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Tabele są rodzielane „shared distributions”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Hash: Każdy wiersz jest przypisany do jednego węzła na podstawie kolumny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Round Robin: </a:t>
            </a:r>
            <a:r>
              <a:rPr lang="pl-PL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dane są równo rozdzielone na węźle </a:t>
            </a:r>
            <a:endParaRPr sz="1400" b="1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875" y="3431589"/>
            <a:ext cx="5046862" cy="319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7699" y="2721444"/>
            <a:ext cx="5668166" cy="402011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7503631" y="2352112"/>
            <a:ext cx="34603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Replicated: </a:t>
            </a:r>
            <a:r>
              <a:rPr lang="pl-PL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kopia rozesłana na węźle</a:t>
            </a:r>
            <a:r>
              <a:rPr lang="pl-PL" sz="14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988638" y="2850667"/>
            <a:ext cx="39253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Hash: </a:t>
            </a:r>
            <a:r>
              <a:rPr lang="pl-PL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Każdy wiersz jest przypisany do jednego węzła na podstawie kolumny</a:t>
            </a:r>
            <a:endParaRPr sz="1400" b="1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1191618" y="350612"/>
            <a:ext cx="61763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Przykładowa architektura</a:t>
            </a:r>
            <a:endParaRPr/>
          </a:p>
        </p:txBody>
      </p:sp>
      <p:pic>
        <p:nvPicPr>
          <p:cNvPr id="96" name="Google Shape;9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675" y="1058500"/>
            <a:ext cx="7376475" cy="56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/>
        </p:nvSpPr>
        <p:spPr>
          <a:xfrm>
            <a:off x="889986" y="1611820"/>
            <a:ext cx="8458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BCP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SQL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BulkCopy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API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COPY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PolyBase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1000444" y="532291"/>
            <a:ext cx="64074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Synapse Analytics - Ładowanie danych</a:t>
            </a:r>
            <a:endParaRPr sz="2800" b="0" i="0" u="none" strike="noStrike" cap="non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898863" y="1400241"/>
            <a:ext cx="10109447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6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Similar</a:t>
            </a:r>
            <a:r>
              <a:rPr lang="pl-PL" sz="16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performance to </a:t>
            </a:r>
            <a:r>
              <a:rPr lang="pl-PL" sz="16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PolyBase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6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Aspires</a:t>
            </a:r>
            <a:r>
              <a:rPr lang="pl-PL" sz="16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l-PL" sz="16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r>
              <a:rPr lang="pl-PL" sz="16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pl-PL" sz="16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faster</a:t>
            </a:r>
            <a:r>
              <a:rPr lang="pl-PL" sz="16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than</a:t>
            </a:r>
            <a:r>
              <a:rPr lang="pl-PL" sz="16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PolyBase</a:t>
            </a:r>
            <a:endParaRPr sz="16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l-PL" sz="16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Supports</a:t>
            </a:r>
            <a:r>
              <a:rPr lang="pl-PL" sz="16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CSV, ORC, PARQUET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COPY INTO test_1 FROM 'https://myaccount.blob.core.windows.net/myblobcontainer/folder1/’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101FE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FILE_TYPE = 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'CSV’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CREDENTIAL=(</a:t>
            </a:r>
            <a:r>
              <a:rPr lang="pl-PL" sz="1600" b="0" i="0" u="none" strike="noStrike" cap="none" dirty="0">
                <a:solidFill>
                  <a:srgbClr val="0101FE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l-PL" sz="1600" b="0" i="0" u="none" strike="noStrike" cap="none" dirty="0" err="1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Shared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 Access </a:t>
            </a:r>
            <a:r>
              <a:rPr lang="pl-PL" sz="1600" b="0" i="0" u="none" strike="noStrike" cap="none" dirty="0" err="1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 SECRET=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'&lt;</a:t>
            </a:r>
            <a:r>
              <a:rPr lang="pl-PL" sz="1600" b="0" i="0" u="none" strike="noStrike" cap="none" dirty="0" err="1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Your_SAS_Token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&gt;’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FIELDQUOTE = 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'”’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FIELDTERMINATOR=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';’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ROWTERMINATOR=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'0X0A’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101FE"/>
                </a:solidFill>
                <a:latin typeface="Arial"/>
                <a:ea typeface="Arial"/>
                <a:cs typeface="Arial"/>
                <a:sym typeface="Arial"/>
              </a:rPr>
              <a:t>ENCODING 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'UTF8’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DATEFORMAT = 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l-PL" sz="1600" b="0" i="0" u="none" strike="noStrike" cap="none" dirty="0" err="1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ymd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MAXERRORS = 10,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ERRORFILE = 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'/</a:t>
            </a:r>
            <a:r>
              <a:rPr lang="pl-PL" sz="1600" b="0" i="0" u="none" strike="noStrike" cap="none" dirty="0" err="1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errorsfolder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/’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IDENTITY_INSERT = </a:t>
            </a:r>
            <a:r>
              <a:rPr lang="pl-PL" sz="1600" b="0" i="0" u="none" strike="noStrike" cap="none" dirty="0">
                <a:solidFill>
                  <a:srgbClr val="A41515"/>
                </a:solidFill>
                <a:latin typeface="Arial"/>
                <a:ea typeface="Arial"/>
                <a:cs typeface="Arial"/>
                <a:sym typeface="Arial"/>
              </a:rPr>
              <a:t>'ON’</a:t>
            </a:r>
            <a:endParaRPr dirty="0"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898863" y="476681"/>
            <a:ext cx="60945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COPY statement (preview)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/>
        </p:nvSpPr>
        <p:spPr>
          <a:xfrm>
            <a:off x="623657" y="1584867"/>
            <a:ext cx="9310456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Best and fastest way to load data into Azure SA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Allows you to read data from external data sources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Azure Blob Storage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Azure Data lake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Hadoop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Is a part of T-SQL language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Benefits from Massively Parallel Processing (MPP)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552634" y="5778438"/>
            <a:ext cx="108462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https://techcommunity.microsoft.com/t5/datacat/azure-sql-data-warehouse-loading-patterns-and-strategies/ba-p/305456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3099" y="1215687"/>
            <a:ext cx="5086947" cy="405744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 txBox="1"/>
          <p:nvPr/>
        </p:nvSpPr>
        <p:spPr>
          <a:xfrm>
            <a:off x="623657" y="3589888"/>
            <a:ext cx="609452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Supported file formats</a:t>
            </a: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Text files (UTF-8, UTF-16)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RC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ORC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Parquet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Compressed files (gzip, zlib, snappy)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JSON, XML are not supported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744785" y="556342"/>
            <a:ext cx="60945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PolyBase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f4c81a59e8_0_0"/>
          <p:cNvSpPr/>
          <p:nvPr/>
        </p:nvSpPr>
        <p:spPr>
          <a:xfrm>
            <a:off x="463646" y="451045"/>
            <a:ext cx="11289900" cy="59559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f4c81a59e8_0_0"/>
          <p:cNvSpPr txBox="1"/>
          <p:nvPr/>
        </p:nvSpPr>
        <p:spPr>
          <a:xfrm>
            <a:off x="1241329" y="2505846"/>
            <a:ext cx="8750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Implementing Analytics Solutions Using Microsoft Fabric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4c81a59e8_0_16"/>
          <p:cNvSpPr txBox="1"/>
          <p:nvPr/>
        </p:nvSpPr>
        <p:spPr>
          <a:xfrm>
            <a:off x="1049780" y="2244050"/>
            <a:ext cx="34227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●"/>
            </a:pPr>
            <a:r>
              <a:rPr lang="pl-PL" sz="2600" dirty="0" err="1">
                <a:solidFill>
                  <a:srgbClr val="222222"/>
                </a:solidFill>
              </a:rPr>
              <a:t>Lakehouses</a:t>
            </a:r>
            <a:endParaRPr sz="2600" dirty="0">
              <a:solidFill>
                <a:srgbClr val="222222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●"/>
            </a:pPr>
            <a:r>
              <a:rPr lang="pl-PL" sz="2600" dirty="0">
                <a:solidFill>
                  <a:srgbClr val="222222"/>
                </a:solidFill>
              </a:rPr>
              <a:t>Data </a:t>
            </a:r>
            <a:r>
              <a:rPr lang="pl-PL" sz="2600" dirty="0" err="1">
                <a:solidFill>
                  <a:srgbClr val="222222"/>
                </a:solidFill>
              </a:rPr>
              <a:t>warehouses</a:t>
            </a:r>
            <a:endParaRPr sz="2600" dirty="0">
              <a:solidFill>
                <a:srgbClr val="222222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●"/>
            </a:pPr>
            <a:r>
              <a:rPr lang="pl-PL" sz="2600" dirty="0" err="1">
                <a:solidFill>
                  <a:srgbClr val="222222"/>
                </a:solidFill>
              </a:rPr>
              <a:t>Notebooks</a:t>
            </a:r>
            <a:endParaRPr sz="2600" dirty="0">
              <a:solidFill>
                <a:srgbClr val="222222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●"/>
            </a:pPr>
            <a:r>
              <a:rPr lang="pl-PL" sz="2600" dirty="0" err="1">
                <a:solidFill>
                  <a:srgbClr val="222222"/>
                </a:solidFill>
              </a:rPr>
              <a:t>Dataflows</a:t>
            </a:r>
            <a:endParaRPr sz="2600" dirty="0">
              <a:solidFill>
                <a:srgbClr val="222222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●"/>
            </a:pPr>
            <a:r>
              <a:rPr lang="pl-PL" sz="2600" dirty="0">
                <a:solidFill>
                  <a:srgbClr val="222222"/>
                </a:solidFill>
              </a:rPr>
              <a:t>Data </a:t>
            </a:r>
            <a:r>
              <a:rPr lang="pl-PL" sz="2600" dirty="0" err="1">
                <a:solidFill>
                  <a:srgbClr val="222222"/>
                </a:solidFill>
              </a:rPr>
              <a:t>pipelines</a:t>
            </a:r>
            <a:endParaRPr sz="2600" dirty="0">
              <a:solidFill>
                <a:srgbClr val="222222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●"/>
            </a:pPr>
            <a:r>
              <a:rPr lang="pl-PL" sz="2600" dirty="0" err="1">
                <a:solidFill>
                  <a:srgbClr val="222222"/>
                </a:solidFill>
              </a:rPr>
              <a:t>Semantic</a:t>
            </a:r>
            <a:r>
              <a:rPr lang="pl-PL" sz="2600" dirty="0">
                <a:solidFill>
                  <a:srgbClr val="222222"/>
                </a:solidFill>
              </a:rPr>
              <a:t> </a:t>
            </a:r>
            <a:r>
              <a:rPr lang="pl-PL" sz="2600" dirty="0" err="1">
                <a:solidFill>
                  <a:srgbClr val="222222"/>
                </a:solidFill>
              </a:rPr>
              <a:t>models</a:t>
            </a:r>
            <a:endParaRPr sz="2600" dirty="0">
              <a:solidFill>
                <a:srgbClr val="222222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●"/>
            </a:pPr>
            <a:r>
              <a:rPr lang="pl-PL" sz="2600" dirty="0" err="1">
                <a:solidFill>
                  <a:srgbClr val="222222"/>
                </a:solidFill>
              </a:rPr>
              <a:t>Reports</a:t>
            </a:r>
            <a:endParaRPr sz="2600" dirty="0">
              <a:solidFill>
                <a:srgbClr val="222222"/>
              </a:solidFill>
            </a:endParaRPr>
          </a:p>
        </p:txBody>
      </p:sp>
      <p:sp>
        <p:nvSpPr>
          <p:cNvPr id="298" name="Google Shape;298;g1f4c81a59e8_0_16"/>
          <p:cNvSpPr txBox="1"/>
          <p:nvPr/>
        </p:nvSpPr>
        <p:spPr>
          <a:xfrm>
            <a:off x="1142488" y="594264"/>
            <a:ext cx="829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</a:t>
            </a:r>
            <a:r>
              <a:rPr lang="pl-PL" sz="3600">
                <a:solidFill>
                  <a:srgbClr val="0087FA"/>
                </a:solidFill>
              </a:rPr>
              <a:t>MS Fabric</a:t>
            </a: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 komponenty</a:t>
            </a:r>
            <a:endParaRPr sz="3600" b="0" i="0" u="none" strike="noStrike" cap="non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f4c81a59e8_0_16"/>
          <p:cNvSpPr txBox="1"/>
          <p:nvPr/>
        </p:nvSpPr>
        <p:spPr>
          <a:xfrm>
            <a:off x="5260371" y="2338450"/>
            <a:ext cx="61959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●"/>
            </a:pPr>
            <a:r>
              <a:rPr lang="pl-PL" sz="2600" dirty="0">
                <a:solidFill>
                  <a:srgbClr val="222222"/>
                </a:solidFill>
              </a:rPr>
              <a:t>Data modeling</a:t>
            </a:r>
            <a:endParaRPr sz="2600" dirty="0">
              <a:solidFill>
                <a:srgbClr val="222222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●"/>
            </a:pPr>
            <a:r>
              <a:rPr lang="pl-PL" sz="2600" dirty="0">
                <a:solidFill>
                  <a:srgbClr val="222222"/>
                </a:solidFill>
              </a:rPr>
              <a:t>Data </a:t>
            </a:r>
            <a:r>
              <a:rPr lang="pl-PL" sz="2600" dirty="0" err="1">
                <a:solidFill>
                  <a:srgbClr val="222222"/>
                </a:solidFill>
              </a:rPr>
              <a:t>transformation</a:t>
            </a:r>
            <a:endParaRPr sz="2600" dirty="0">
              <a:solidFill>
                <a:srgbClr val="222222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●"/>
            </a:pPr>
            <a:r>
              <a:rPr lang="pl-PL" sz="2600" dirty="0">
                <a:solidFill>
                  <a:srgbClr val="222222"/>
                </a:solidFill>
              </a:rPr>
              <a:t>Git-</a:t>
            </a:r>
            <a:r>
              <a:rPr lang="pl-PL" sz="2600" dirty="0" err="1">
                <a:solidFill>
                  <a:srgbClr val="222222"/>
                </a:solidFill>
              </a:rPr>
              <a:t>based</a:t>
            </a:r>
            <a:r>
              <a:rPr lang="pl-PL" sz="2600" dirty="0">
                <a:solidFill>
                  <a:srgbClr val="222222"/>
                </a:solidFill>
              </a:rPr>
              <a:t> source </a:t>
            </a:r>
            <a:r>
              <a:rPr lang="pl-PL" sz="2600" dirty="0" err="1">
                <a:solidFill>
                  <a:srgbClr val="222222"/>
                </a:solidFill>
              </a:rPr>
              <a:t>control</a:t>
            </a:r>
            <a:endParaRPr sz="2600" dirty="0">
              <a:solidFill>
                <a:srgbClr val="222222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●"/>
            </a:pPr>
            <a:r>
              <a:rPr lang="pl-PL" sz="2600" dirty="0" err="1">
                <a:solidFill>
                  <a:srgbClr val="222222"/>
                </a:solidFill>
              </a:rPr>
              <a:t>Exploratory</a:t>
            </a:r>
            <a:r>
              <a:rPr lang="pl-PL" sz="2600" dirty="0">
                <a:solidFill>
                  <a:srgbClr val="222222"/>
                </a:solidFill>
              </a:rPr>
              <a:t> </a:t>
            </a:r>
            <a:r>
              <a:rPr lang="pl-PL" sz="2600" dirty="0" err="1">
                <a:solidFill>
                  <a:srgbClr val="222222"/>
                </a:solidFill>
              </a:rPr>
              <a:t>analytics</a:t>
            </a:r>
            <a:endParaRPr sz="2600" dirty="0">
              <a:solidFill>
                <a:srgbClr val="222222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●"/>
            </a:pPr>
            <a:r>
              <a:rPr lang="pl-PL" sz="2600" dirty="0" err="1">
                <a:solidFill>
                  <a:srgbClr val="222222"/>
                </a:solidFill>
              </a:rPr>
              <a:t>Languages</a:t>
            </a:r>
            <a:r>
              <a:rPr lang="pl-PL" sz="2600" dirty="0">
                <a:solidFill>
                  <a:srgbClr val="222222"/>
                </a:solidFill>
              </a:rPr>
              <a:t>, (SQL), Data Analysis </a:t>
            </a:r>
            <a:r>
              <a:rPr lang="pl-PL" sz="2600" dirty="0" err="1">
                <a:solidFill>
                  <a:srgbClr val="222222"/>
                </a:solidFill>
              </a:rPr>
              <a:t>Expressions</a:t>
            </a:r>
            <a:r>
              <a:rPr lang="pl-PL" sz="2600" dirty="0">
                <a:solidFill>
                  <a:srgbClr val="222222"/>
                </a:solidFill>
              </a:rPr>
              <a:t> (DAX), and </a:t>
            </a:r>
            <a:r>
              <a:rPr lang="pl-PL" sz="2600" dirty="0" err="1">
                <a:solidFill>
                  <a:srgbClr val="222222"/>
                </a:solidFill>
              </a:rPr>
              <a:t>PySpark</a:t>
            </a:r>
            <a:endParaRPr sz="2600" dirty="0">
              <a:solidFill>
                <a:srgbClr val="22222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4c81a59e8_0_23"/>
          <p:cNvSpPr txBox="1"/>
          <p:nvPr/>
        </p:nvSpPr>
        <p:spPr>
          <a:xfrm>
            <a:off x="1049783" y="2244060"/>
            <a:ext cx="850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222222"/>
              </a:solidFill>
            </a:endParaRPr>
          </a:p>
        </p:txBody>
      </p:sp>
      <p:sp>
        <p:nvSpPr>
          <p:cNvPr id="305" name="Google Shape;305;g1f4c81a59e8_0_23"/>
          <p:cNvSpPr txBox="1"/>
          <p:nvPr/>
        </p:nvSpPr>
        <p:spPr>
          <a:xfrm>
            <a:off x="1142488" y="594264"/>
            <a:ext cx="829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</a:t>
            </a:r>
            <a:r>
              <a:rPr lang="pl-PL" sz="3600">
                <a:solidFill>
                  <a:srgbClr val="0087FA"/>
                </a:solidFill>
              </a:rPr>
              <a:t>MS Fabric</a:t>
            </a: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0" i="0" u="none" strike="noStrike" cap="non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1f4c81a59e8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775" y="1571635"/>
            <a:ext cx="4572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4c81a59e8_0_28"/>
          <p:cNvSpPr txBox="1"/>
          <p:nvPr/>
        </p:nvSpPr>
        <p:spPr>
          <a:xfrm>
            <a:off x="1049783" y="2244060"/>
            <a:ext cx="850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222222"/>
              </a:solidFill>
            </a:endParaRPr>
          </a:p>
        </p:txBody>
      </p:sp>
      <p:sp>
        <p:nvSpPr>
          <p:cNvPr id="312" name="Google Shape;312;g1f4c81a59e8_0_28"/>
          <p:cNvSpPr txBox="1"/>
          <p:nvPr/>
        </p:nvSpPr>
        <p:spPr>
          <a:xfrm>
            <a:off x="1142488" y="594264"/>
            <a:ext cx="829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</a:t>
            </a:r>
            <a:r>
              <a:rPr lang="pl-PL" sz="3600">
                <a:solidFill>
                  <a:srgbClr val="0087FA"/>
                </a:solidFill>
              </a:rPr>
              <a:t>MS Fabric</a:t>
            </a: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0" i="0" u="none" strike="noStrike" cap="non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1f4c81a59e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0" y="1240772"/>
            <a:ext cx="11541599" cy="50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1241329" y="2505846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Azure Monitor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351" y="2295569"/>
            <a:ext cx="9569009" cy="294894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8"/>
          <p:cNvSpPr txBox="1"/>
          <p:nvPr/>
        </p:nvSpPr>
        <p:spPr>
          <a:xfrm>
            <a:off x="1131647" y="622128"/>
            <a:ext cx="60945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Monitor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/>
        </p:nvSpPr>
        <p:spPr>
          <a:xfrm>
            <a:off x="818965" y="1217208"/>
            <a:ext cx="60945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rgbClr val="4C4C51"/>
                </a:solidFill>
                <a:latin typeface="Arial"/>
                <a:ea typeface="Arial"/>
                <a:cs typeface="Arial"/>
                <a:sym typeface="Arial"/>
              </a:rPr>
              <a:t>Azure Monitor collects monitoring telemetry data from multiple on-premises and Azure sources.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965" y="1944596"/>
            <a:ext cx="8082280" cy="443556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9"/>
          <p:cNvSpPr txBox="1"/>
          <p:nvPr/>
        </p:nvSpPr>
        <p:spPr>
          <a:xfrm>
            <a:off x="818965" y="477838"/>
            <a:ext cx="60945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What is Azure Monitor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Magazyn danych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1241329" y="2505846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Bezpieczeństwo danych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/>
        </p:nvSpPr>
        <p:spPr>
          <a:xfrm>
            <a:off x="641410" y="505161"/>
            <a:ext cx="60945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57E2"/>
                </a:solidFill>
                <a:latin typeface="Arial"/>
                <a:ea typeface="Arial"/>
                <a:cs typeface="Arial"/>
                <a:sym typeface="Arial"/>
              </a:rPr>
              <a:t>Azure Security Center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1"/>
          <p:cNvSpPr txBox="1"/>
          <p:nvPr/>
        </p:nvSpPr>
        <p:spPr>
          <a:xfrm>
            <a:off x="641410" y="1582340"/>
            <a:ext cx="10650985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Protect against threats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Security Center includes automatic, native integration with Microsoft Defender Advanced Threat Protection. Windows and Linux machines are fully integrated with Security Center's recommendations and assessments.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Continuous assessments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Security Center makes mitigating your security alerts one step easier, by adding a Secure Score. The Secure Scores are now associated with each recommendation you receive to help you understand how important each recommendation is to your overall security posture.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Protect PaaS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detect threats targeting Azure services including Azure App Service, Azure SQL, Azure Storage Account, and more data services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Block brute force attacks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By reducing access to virtual machine ports, using the just-in-time VM access, you can harden your network by preventing unnecessary 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/>
        </p:nvSpPr>
        <p:spPr>
          <a:xfrm>
            <a:off x="730188" y="1478989"/>
            <a:ext cx="1014495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lang="pl-PL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pl-PL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(no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anonymous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anonymous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but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blobs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but for the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whole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role-</a:t>
            </a:r>
            <a:r>
              <a:rPr lang="pl-PL" sz="1600" b="0" i="0" u="none" strike="noStrike" cap="none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l-PL" sz="1600" b="0" i="0" u="none" strike="noStrike" cap="none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RBAC) and POSIX-</a:t>
            </a:r>
            <a:r>
              <a:rPr lang="pl-PL" sz="1600" b="0" i="0" u="none" strike="noStrike" cap="none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l-PL" sz="1600" b="0" i="0" u="none" strike="noStrike" cap="none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ACLs</a:t>
            </a:r>
            <a:r>
              <a:rPr lang="pl-PL" sz="1600" b="0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730188" y="572744"/>
            <a:ext cx="34511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57E2"/>
                </a:solidFill>
                <a:latin typeface="Arial"/>
                <a:ea typeface="Arial"/>
                <a:cs typeface="Arial"/>
                <a:sym typeface="Arial"/>
              </a:rPr>
              <a:t>Storage Access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188" y="3561106"/>
            <a:ext cx="91630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3"/>
          <p:cNvSpPr txBox="1"/>
          <p:nvPr/>
        </p:nvSpPr>
        <p:spPr>
          <a:xfrm>
            <a:off x="1241329" y="2505846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Pytania ?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/>
        </p:nvSpPr>
        <p:spPr>
          <a:xfrm>
            <a:off x="754603" y="1331226"/>
            <a:ext cx="98721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pl-PL" sz="16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pl-PL" sz="16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lake</a:t>
            </a:r>
            <a:r>
              <a:rPr lang="pl-PL" sz="16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pl-PL" sz="16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data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lake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a system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of data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stored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its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natural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raw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format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,[1]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usually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blobs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data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lake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include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structured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data from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semi-structured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data (CSV,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logs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XML, JSON),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unstructured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emails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PDFs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data (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audio, video).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754603" y="280274"/>
            <a:ext cx="61763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Data Lake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/>
        </p:nvSpPr>
        <p:spPr>
          <a:xfrm>
            <a:off x="893687" y="318004"/>
            <a:ext cx="604836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Azure Data Lake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687" y="1443574"/>
            <a:ext cx="9445183" cy="468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791307" y="374973"/>
            <a:ext cx="85847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Data Lake GEN 2 vs Azure Blob Storage</a:t>
            </a:r>
            <a:endParaRPr sz="3600" b="0" i="0" u="none" strike="noStrike" cap="none">
              <a:solidFill>
                <a:srgbClr val="0087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791307" y="1863969"/>
            <a:ext cx="10243039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compatible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 Lake Storage Gen2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allows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manage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would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with a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Distributed File System (HDFS). </a:t>
            </a: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ABFS driver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available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Apache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environments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including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HDInsight,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Databricks, and SQL Data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stored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in Data Lake Storage Gen2.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superset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of POSIX </a:t>
            </a: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permissions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model for Data Lake Gen2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supports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ACL and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POSIX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permissions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along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extra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granularity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to Data Lake Storage Gen2.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configured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through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Storage Explorer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through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frameworks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Hive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Spark.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Optimized</a:t>
            </a:r>
            <a:r>
              <a:rPr lang="pl-PL" sz="1800" b="1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driver: 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ABFS driver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optimized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specifically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for big data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The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corresponding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REST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surfaced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through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pl-PL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endpoint</a:t>
            </a:r>
            <a:r>
              <a:rPr lang="pl-PL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dfs.core.windows.net.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Narzędzie ETL/ELT</a:t>
            </a:r>
            <a:r>
              <a:rPr lang="pl-PL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pl-PL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(Orkiestracja)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387" y="1310640"/>
            <a:ext cx="10261875" cy="457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94C37FB4565E479B4D503E11466F0B" ma:contentTypeVersion="6" ma:contentTypeDescription="Utwórz nowy dokument." ma:contentTypeScope="" ma:versionID="7bcc0a90e7f5998dc12c1d152915d2e5">
  <xsd:schema xmlns:xsd="http://www.w3.org/2001/XMLSchema" xmlns:xs="http://www.w3.org/2001/XMLSchema" xmlns:p="http://schemas.microsoft.com/office/2006/metadata/properties" xmlns:ns2="9e157981-813c-4fec-aef9-e158f144c627" xmlns:ns3="49eb9e30-8846-4aa5-9805-0032af37e2ff" targetNamespace="http://schemas.microsoft.com/office/2006/metadata/properties" ma:root="true" ma:fieldsID="78cc43790103a49f50761173c8c1e505" ns2:_="" ns3:_="">
    <xsd:import namespace="9e157981-813c-4fec-aef9-e158f144c627"/>
    <xsd:import namespace="49eb9e30-8846-4aa5-9805-0032af37e2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57981-813c-4fec-aef9-e158f144c6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b9e30-8846-4aa5-9805-0032af37e2f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CE3F65-489A-4982-8F45-722350609745}"/>
</file>

<file path=customXml/itemProps2.xml><?xml version="1.0" encoding="utf-8"?>
<ds:datastoreItem xmlns:ds="http://schemas.openxmlformats.org/officeDocument/2006/customXml" ds:itemID="{ACD8BA41-4109-48EF-83AE-22B2A98CE98A}"/>
</file>

<file path=customXml/itemProps3.xml><?xml version="1.0" encoding="utf-8"?>
<ds:datastoreItem xmlns:ds="http://schemas.openxmlformats.org/officeDocument/2006/customXml" ds:itemID="{E2BBC03C-45F4-435F-87C8-0836BD97B43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Microsoft Office PowerPoint</Application>
  <PresentationFormat>Panoramiczny</PresentationFormat>
  <Paragraphs>257</Paragraphs>
  <Slides>43</Slides>
  <Notes>43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Infrastruktura Big Data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Databricks i Application Insights Logs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Infrastruktura Big Data</dc:title>
  <dc:creator>Krzysztof Nojman</dc:creator>
  <cp:lastModifiedBy>Krzysztof Nojman</cp:lastModifiedBy>
  <cp:revision>1</cp:revision>
  <dcterms:created xsi:type="dcterms:W3CDTF">2022-02-08T07:43:54Z</dcterms:created>
  <dcterms:modified xsi:type="dcterms:W3CDTF">2024-04-08T18:36:14Z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0x010100B994C37FB4565E479B4D503E11466F0B</vt:lpwstr>
  </property>
</Properties>
</file>