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3276000" cy="534600"/>
          </a:xfrm>
          <a:prstGeom prst="rect">
            <a:avLst/>
          </a:prstGeom>
        </p:spPr>
        <p:txBody>
          <a:bodyPr bIns="46800" lIns="90000" rIns="90000" tIns="4680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81840" y="0"/>
            <a:ext cx="3276000" cy="53460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buSzPct val="25000"/>
              <a:buFont typeface="StarSymbol"/>
              <a:buChar char=""/>
            </a:pPr>
            <a:r>
              <a:rPr lang="nl-BE" sz="1200"/>
              <a:t>11/12/15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bIns="46800" lIns="90000" rIns="90000" tIns="46800"/>
          <a:p>
            <a:r>
              <a:rPr lang="en-GB"/>
              <a:t>Click to edit the notes'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-360" y="10155600"/>
            <a:ext cx="3276000" cy="534600"/>
          </a:xfrm>
          <a:prstGeom prst="rect">
            <a:avLst/>
          </a:prstGeom>
        </p:spPr>
        <p:txBody>
          <a:bodyPr anchor="b" bIns="46800" lIns="90000" rIns="90000" tIns="46800"/>
          <a:p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81840" y="10155600"/>
            <a:ext cx="3276000" cy="53460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buSzPct val="25000"/>
              <a:buFont typeface="StarSymbol"/>
              <a:buChar char=""/>
            </a:pPr>
            <a:fld id="{23FA4971-875A-4C45-ACCF-254BF096DFE6}" type="slidenum">
              <a:rPr lang="en-US" sz="12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en-US"/>
              <a:t>Naïve sketch, but we expect:</a:t>
            </a:r>
            <a:endParaRPr/>
          </a:p>
          <a:p>
            <a:pPr>
              <a:buFont typeface="Calibri"/>
              <a:buChar char="-"/>
            </a:pPr>
            <a:r>
              <a:rPr lang="en-US"/>
              <a:t>∆</a:t>
            </a:r>
            <a:r>
              <a:rPr i="1" lang="en-US"/>
              <a:t>R</a:t>
            </a:r>
            <a:r>
              <a:rPr lang="en-US"/>
              <a:t>(closest jet,lepton) small for HH, large for tt</a:t>
            </a:r>
            <a:endParaRPr/>
          </a:p>
          <a:p>
            <a:pPr>
              <a:buFont typeface="Calibri"/>
              <a:buChar char="-"/>
            </a:pPr>
            <a:r>
              <a:rPr lang="en-US"/>
              <a:t>∆</a:t>
            </a:r>
            <a:r>
              <a:rPr i="1" lang="en-US"/>
              <a:t>R</a:t>
            </a:r>
            <a:r>
              <a:rPr lang="en-US"/>
              <a:t>(closest bjet,lepton) large for HH, small for tt</a:t>
            </a:r>
            <a:endParaRPr/>
          </a:p>
          <a:p>
            <a:pPr>
              <a:buFont typeface="Calibri"/>
              <a:buChar char="-"/>
            </a:pPr>
            <a:r>
              <a:rPr lang="en-US"/>
              <a:t>∆</a:t>
            </a:r>
            <a:r>
              <a:rPr i="1" lang="en-US"/>
              <a:t>R</a:t>
            </a:r>
            <a:r>
              <a:rPr lang="en-US"/>
              <a:t>(bjet, bjet) small for HH, large for tt</a:t>
            </a:r>
            <a:endParaRPr/>
          </a:p>
          <a:p>
            <a:pPr>
              <a:buFont typeface="Calibri"/>
              <a:buChar char="-"/>
            </a:pPr>
            <a:r>
              <a:rPr lang="en-US"/>
              <a:t>…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282200" y="10155600"/>
            <a:ext cx="3276000" cy="534600"/>
          </a:xfrm>
          <a:prstGeom prst="rect">
            <a:avLst/>
          </a:prstGeom>
          <a:noFill/>
          <a:ln>
            <a:noFill/>
          </a:ln>
        </p:spPr>
        <p:txBody>
          <a:bodyPr anchor="b" bIns="46800" lIns="90000" rIns="90000" tIns="46800"/>
          <a:p>
            <a:pPr algn="r">
              <a:buSzPct val="25000"/>
              <a:buFont typeface="StarSymbol"/>
              <a:buChar char=""/>
            </a:pPr>
            <a:fld id="{D55B16F4-4511-4EEA-B08A-F71E2812D014}" type="slidenum">
              <a:rPr lang="en-US" sz="1200"/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80956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91800" y="4100040"/>
            <a:ext cx="80956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3972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39720" y="41000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91800" y="41000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3972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77760" y="4099680"/>
            <a:ext cx="3273480" cy="26118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29840" y="4099680"/>
            <a:ext cx="3273480" cy="2611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91800" y="1239840"/>
            <a:ext cx="8095680" cy="5476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8095680" cy="547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3950280" cy="547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39720" y="1239840"/>
            <a:ext cx="3950280" cy="547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91800" y="208080"/>
            <a:ext cx="8095680" cy="6507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991800" y="41000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39720" y="1239840"/>
            <a:ext cx="3950280" cy="547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91800" y="1239840"/>
            <a:ext cx="8095680" cy="5476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3950280" cy="547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3972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39720" y="41000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3972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91800" y="4100040"/>
            <a:ext cx="809496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80956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91800" y="4100040"/>
            <a:ext cx="80956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3972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39720" y="41000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991800" y="41000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3972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77760" y="4099680"/>
            <a:ext cx="3273480" cy="261180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29840" y="4099680"/>
            <a:ext cx="3273480" cy="2611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8095680" cy="547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3950280" cy="547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39720" y="1239840"/>
            <a:ext cx="3950280" cy="547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91800" y="208080"/>
            <a:ext cx="8095680" cy="6507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91800" y="41000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39720" y="1239840"/>
            <a:ext cx="3950280" cy="547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3950280" cy="547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3972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39720" y="41000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45200"/>
          </a:xfrm>
          <a:prstGeom prst="rect">
            <a:avLst/>
          </a:prstGeom>
        </p:spPr>
        <p:txBody>
          <a:bodyPr bIns="0" lIns="0" rIns="0" tIns="3600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39720" y="1239840"/>
            <a:ext cx="395028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91800" y="4100040"/>
            <a:ext cx="8094960" cy="2611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4213131-72B4-42BA-B81A-D64A0062DD59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91800" y="208080"/>
            <a:ext cx="8095680" cy="708840"/>
          </a:xfrm>
          <a:prstGeom prst="rect">
            <a:avLst/>
          </a:prstGeom>
        </p:spPr>
        <p:txBody>
          <a:bodyPr bIns="0" lIns="0" rIns="0" tIns="36000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91800" y="1239840"/>
            <a:ext cx="8095680" cy="5475960"/>
          </a:xfrm>
          <a:prstGeom prst="rect">
            <a:avLst/>
          </a:prstGeom>
        </p:spPr>
        <p:txBody>
          <a:bodyPr bIns="0" lIns="0" rIns="0" tIns="0"/>
          <a:p>
            <a:pPr>
              <a:buFont typeface="Arial"/>
              <a:buChar char="•"/>
            </a:pPr>
            <a:r>
              <a:rPr lang="en-GB"/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GB"/>
              <a:t>Second Outline Level</a:t>
            </a:r>
            <a:endParaRPr/>
          </a:p>
          <a:p>
            <a:pPr lvl="2">
              <a:buFont typeface="Arial"/>
              <a:buChar char="–"/>
            </a:pPr>
            <a:r>
              <a:rPr lang="en-GB"/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GB"/>
              <a:t>Fourth Outline Level</a:t>
            </a:r>
            <a:endParaRPr/>
          </a:p>
          <a:p>
            <a:pPr lvl="4">
              <a:buFont typeface="Arial"/>
              <a:buChar char="–"/>
            </a:pPr>
            <a:r>
              <a:rPr lang="en-GB"/>
              <a:t>Fifth Outline Level</a:t>
            </a:r>
            <a:endParaRPr/>
          </a:p>
          <a:p>
            <a:pPr lvl="5">
              <a:buFont typeface="Arial"/>
              <a:buChar char="–"/>
            </a:pPr>
            <a:r>
              <a:rPr lang="en-GB"/>
              <a:t>Sixth Outline Level</a:t>
            </a:r>
            <a:endParaRPr/>
          </a:p>
          <a:p>
            <a:pPr lvl="6">
              <a:buFont typeface="Arial"/>
              <a:buChar char="–"/>
            </a:pPr>
            <a:r>
              <a:rPr lang="en-GB"/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97560" y="7318080"/>
            <a:ext cx="1030680" cy="237960"/>
          </a:xfrm>
          <a:prstGeom prst="rect">
            <a:avLst/>
          </a:prstGeom>
        </p:spPr>
        <p:txBody>
          <a:bodyPr bIns="0" lIns="0" rIns="0" tIns="0"/>
          <a:p>
            <a:pPr>
              <a:buSzPct val="25000"/>
              <a:buFont typeface="StarSymbol"/>
              <a:buChar char=""/>
            </a:pPr>
            <a:r>
              <a:rPr lang="nl-BE" sz="1000">
                <a:ea typeface="Arial"/>
              </a:rPr>
              <a:t>11/12/15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102760" y="7318080"/>
            <a:ext cx="5794560" cy="23796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9129600" y="7318080"/>
            <a:ext cx="873000" cy="237960"/>
          </a:xfrm>
          <a:prstGeom prst="rect">
            <a:avLst/>
          </a:prstGeom>
        </p:spPr>
        <p:txBody>
          <a:bodyPr bIns="0" lIns="0" rIns="0" tIns="0"/>
          <a:p>
            <a:pPr algn="r">
              <a:buSzPct val="25000"/>
              <a:buFont typeface="StarSymbol"/>
              <a:buChar char=""/>
            </a:pPr>
            <a:fld id="{FE3EBAE8-AB85-4AD1-A812-2C6D442E7089}" type="slidenum">
              <a:rPr lang="en-US" sz="1000">
                <a:ea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H="1" rot="16210800">
            <a:off x="-125640" y="1963800"/>
            <a:ext cx="2733120" cy="881640"/>
          </a:xfrm>
          <a:prstGeom prst="blockArc">
            <a:avLst>
              <a:gd fmla="val -11777472" name="adj1"/>
              <a:gd fmla="val 10264" name="adj2"/>
            </a:avLst>
          </a:prstGeom>
          <a:solidFill>
            <a:srgbClr val="cc9900"/>
          </a:solidFill>
          <a:ln>
            <a:solidFill>
              <a:srgbClr val="cc9900"/>
            </a:solidFill>
            <a:headEnd len="med" type="triangle" w="med"/>
            <a:tailEnd len="med" type="triangle" w="med"/>
          </a:ln>
        </p:spPr>
      </p:sp>
      <p:sp>
        <p:nvSpPr>
          <p:cNvPr id="85" name="CustomShape 2"/>
          <p:cNvSpPr/>
          <p:nvPr/>
        </p:nvSpPr>
        <p:spPr>
          <a:xfrm rot="5444400">
            <a:off x="2843280" y="2078280"/>
            <a:ext cx="2733120" cy="881640"/>
          </a:xfrm>
          <a:prstGeom prst="blockArc">
            <a:avLst>
              <a:gd fmla="val -11777472" name="adj1"/>
              <a:gd fmla="val 10264" name="adj2"/>
            </a:avLst>
          </a:prstGeom>
          <a:solidFill>
            <a:srgbClr val="cc9900"/>
          </a:solidFill>
          <a:ln>
            <a:solidFill>
              <a:srgbClr val="cc9900"/>
            </a:solidFill>
            <a:headEnd len="med" type="triangle" w="med"/>
            <a:tailEnd len="med" type="triangle" w="med"/>
          </a:ln>
        </p:spPr>
      </p:sp>
      <p:sp>
        <p:nvSpPr>
          <p:cNvPr id="86" name="Line 3"/>
          <p:cNvSpPr/>
          <p:nvPr/>
        </p:nvSpPr>
        <p:spPr>
          <a:xfrm>
            <a:off x="1076400" y="950040"/>
            <a:ext cx="1171440" cy="1428480"/>
          </a:xfrm>
          <a:prstGeom prst="line">
            <a:avLst/>
          </a:prstGeom>
          <a:ln w="38160">
            <a:solidFill>
              <a:srgbClr val="3366ff"/>
            </a:solidFill>
            <a:miter/>
          </a:ln>
        </p:spPr>
      </p:sp>
      <p:sp>
        <p:nvSpPr>
          <p:cNvPr id="87" name="Line 4"/>
          <p:cNvSpPr/>
          <p:nvPr/>
        </p:nvSpPr>
        <p:spPr>
          <a:xfrm>
            <a:off x="1076400" y="1214280"/>
            <a:ext cx="1171440" cy="1164600"/>
          </a:xfrm>
          <a:prstGeom prst="line">
            <a:avLst/>
          </a:prstGeom>
          <a:ln w="38160">
            <a:solidFill>
              <a:srgbClr val="3366ff"/>
            </a:solidFill>
            <a:miter/>
          </a:ln>
        </p:spPr>
      </p:sp>
      <p:sp>
        <p:nvSpPr>
          <p:cNvPr id="88" name="Line 5"/>
          <p:cNvSpPr/>
          <p:nvPr/>
        </p:nvSpPr>
        <p:spPr>
          <a:xfrm>
            <a:off x="784440" y="1214280"/>
            <a:ext cx="1446840" cy="1164600"/>
          </a:xfrm>
          <a:prstGeom prst="line">
            <a:avLst/>
          </a:prstGeom>
          <a:ln w="38160">
            <a:solidFill>
              <a:srgbClr val="3366ff"/>
            </a:solidFill>
            <a:miter/>
          </a:ln>
        </p:spPr>
      </p:sp>
      <p:sp>
        <p:nvSpPr>
          <p:cNvPr id="89" name="Line 6"/>
          <p:cNvSpPr/>
          <p:nvPr/>
        </p:nvSpPr>
        <p:spPr>
          <a:xfrm>
            <a:off x="528840" y="2378880"/>
            <a:ext cx="1719000" cy="0"/>
          </a:xfrm>
          <a:prstGeom prst="line">
            <a:avLst/>
          </a:prstGeom>
          <a:ln w="38160">
            <a:solidFill>
              <a:srgbClr val="3366ff"/>
            </a:solidFill>
            <a:miter/>
          </a:ln>
        </p:spPr>
      </p:sp>
      <p:sp>
        <p:nvSpPr>
          <p:cNvPr id="90" name="Line 7"/>
          <p:cNvSpPr/>
          <p:nvPr/>
        </p:nvSpPr>
        <p:spPr>
          <a:xfrm flipV="1">
            <a:off x="529200" y="2379240"/>
            <a:ext cx="1718640" cy="123840"/>
          </a:xfrm>
          <a:prstGeom prst="line">
            <a:avLst/>
          </a:prstGeom>
          <a:ln w="38160">
            <a:solidFill>
              <a:srgbClr val="3366ff"/>
            </a:solidFill>
            <a:miter/>
          </a:ln>
        </p:spPr>
      </p:sp>
      <p:sp>
        <p:nvSpPr>
          <p:cNvPr id="91" name="Line 8"/>
          <p:cNvSpPr/>
          <p:nvPr/>
        </p:nvSpPr>
        <p:spPr>
          <a:xfrm>
            <a:off x="382320" y="2213640"/>
            <a:ext cx="1848960" cy="165600"/>
          </a:xfrm>
          <a:prstGeom prst="line">
            <a:avLst/>
          </a:prstGeom>
          <a:ln w="38160">
            <a:solidFill>
              <a:srgbClr val="3366ff"/>
            </a:solidFill>
            <a:miter/>
          </a:ln>
        </p:spPr>
      </p:sp>
      <p:sp>
        <p:nvSpPr>
          <p:cNvPr id="92" name="Line 9"/>
          <p:cNvSpPr/>
          <p:nvPr/>
        </p:nvSpPr>
        <p:spPr>
          <a:xfrm flipH="1">
            <a:off x="2671560" y="1338120"/>
            <a:ext cx="2157480" cy="100872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93" name="Line 10"/>
          <p:cNvSpPr/>
          <p:nvPr/>
        </p:nvSpPr>
        <p:spPr>
          <a:xfrm flipH="1">
            <a:off x="2671200" y="1834920"/>
            <a:ext cx="1784520" cy="51228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94" name="Line 11"/>
          <p:cNvSpPr/>
          <p:nvPr/>
        </p:nvSpPr>
        <p:spPr>
          <a:xfrm flipH="1">
            <a:off x="2655000" y="1582920"/>
            <a:ext cx="1911240" cy="76392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95" name="Line 12"/>
          <p:cNvSpPr/>
          <p:nvPr/>
        </p:nvSpPr>
        <p:spPr>
          <a:xfrm flipH="1" flipV="1">
            <a:off x="2686320" y="2549160"/>
            <a:ext cx="1969560" cy="76176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96" name="Line 13"/>
          <p:cNvSpPr/>
          <p:nvPr/>
        </p:nvSpPr>
        <p:spPr>
          <a:xfrm flipH="1" flipV="1">
            <a:off x="2686320" y="2548800"/>
            <a:ext cx="1663920" cy="83412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97" name="Line 14"/>
          <p:cNvSpPr/>
          <p:nvPr/>
        </p:nvSpPr>
        <p:spPr>
          <a:xfrm flipH="1" flipV="1">
            <a:off x="2671200" y="2549160"/>
            <a:ext cx="1800000" cy="110268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98" name="Line 15"/>
          <p:cNvSpPr/>
          <p:nvPr/>
        </p:nvSpPr>
        <p:spPr>
          <a:xfrm flipV="1">
            <a:off x="824040" y="2588760"/>
            <a:ext cx="1453680" cy="123120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</p:sp>
      <p:sp>
        <p:nvSpPr>
          <p:cNvPr id="99" name="Line 16"/>
          <p:cNvSpPr/>
          <p:nvPr/>
        </p:nvSpPr>
        <p:spPr>
          <a:xfrm flipV="1">
            <a:off x="102240" y="2563200"/>
            <a:ext cx="2189160" cy="1091520"/>
          </a:xfrm>
          <a:prstGeom prst="line">
            <a:avLst/>
          </a:prstGeom>
          <a:ln w="38160">
            <a:solidFill>
              <a:srgbClr val="ff0000"/>
            </a:solidFill>
            <a:custDash>
              <a:ds d="100000" sp="457000"/>
            </a:custDash>
            <a:miter/>
          </a:ln>
        </p:spPr>
      </p:sp>
      <p:sp>
        <p:nvSpPr>
          <p:cNvPr id="100" name="Line 17"/>
          <p:cNvSpPr/>
          <p:nvPr/>
        </p:nvSpPr>
        <p:spPr>
          <a:xfrm flipH="1">
            <a:off x="2415960" y="1834920"/>
            <a:ext cx="1704240" cy="58536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101" name="Line 18"/>
          <p:cNvSpPr/>
          <p:nvPr/>
        </p:nvSpPr>
        <p:spPr>
          <a:xfrm>
            <a:off x="2431080" y="2420280"/>
            <a:ext cx="1415520" cy="67788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102" name="CustomShape 19"/>
          <p:cNvSpPr/>
          <p:nvPr/>
        </p:nvSpPr>
        <p:spPr>
          <a:xfrm rot="1056000">
            <a:off x="1940040" y="2246760"/>
            <a:ext cx="562680" cy="33876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buSzPct val="25000"/>
              <a:buFont typeface="StarSymbol"/>
              <a:buChar char=""/>
            </a:pPr>
            <a:r>
              <a:rPr b="1" lang="en-US" sz="1400"/>
              <a:t>W</a:t>
            </a:r>
            <a:endParaRPr/>
          </a:p>
        </p:txBody>
      </p:sp>
      <p:sp>
        <p:nvSpPr>
          <p:cNvPr id="103" name="CustomShape 20"/>
          <p:cNvSpPr/>
          <p:nvPr/>
        </p:nvSpPr>
        <p:spPr>
          <a:xfrm rot="18774000">
            <a:off x="2087640" y="2518920"/>
            <a:ext cx="402480" cy="33840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/>
          <a:p>
            <a:pPr>
              <a:buSzPct val="25000"/>
              <a:buFont typeface="StarSymbol"/>
              <a:buChar char=""/>
            </a:pPr>
            <a:r>
              <a:rPr b="1" lang="en-US" sz="1400"/>
              <a:t>W</a:t>
            </a:r>
            <a:endParaRPr/>
          </a:p>
        </p:txBody>
      </p:sp>
      <p:sp>
        <p:nvSpPr>
          <p:cNvPr id="104" name="Line 21"/>
          <p:cNvSpPr/>
          <p:nvPr/>
        </p:nvSpPr>
        <p:spPr>
          <a:xfrm>
            <a:off x="6045480" y="4293360"/>
            <a:ext cx="1226880" cy="1432440"/>
          </a:xfrm>
          <a:prstGeom prst="line">
            <a:avLst/>
          </a:prstGeom>
          <a:ln w="38160">
            <a:solidFill>
              <a:srgbClr val="3366ff"/>
            </a:solidFill>
            <a:miter/>
          </a:ln>
        </p:spPr>
      </p:sp>
      <p:sp>
        <p:nvSpPr>
          <p:cNvPr id="105" name="Line 22"/>
          <p:cNvSpPr/>
          <p:nvPr/>
        </p:nvSpPr>
        <p:spPr>
          <a:xfrm>
            <a:off x="6045480" y="4558680"/>
            <a:ext cx="1226880" cy="1167840"/>
          </a:xfrm>
          <a:prstGeom prst="line">
            <a:avLst/>
          </a:prstGeom>
          <a:ln w="38160">
            <a:solidFill>
              <a:srgbClr val="3366ff"/>
            </a:solidFill>
            <a:miter/>
          </a:ln>
        </p:spPr>
      </p:sp>
      <p:sp>
        <p:nvSpPr>
          <p:cNvPr id="106" name="Line 23"/>
          <p:cNvSpPr/>
          <p:nvPr/>
        </p:nvSpPr>
        <p:spPr>
          <a:xfrm>
            <a:off x="5739480" y="4558680"/>
            <a:ext cx="1515960" cy="1167840"/>
          </a:xfrm>
          <a:prstGeom prst="line">
            <a:avLst/>
          </a:prstGeom>
          <a:ln w="38160">
            <a:solidFill>
              <a:srgbClr val="3366ff"/>
            </a:solidFill>
            <a:miter/>
          </a:ln>
        </p:spPr>
      </p:sp>
      <p:sp>
        <p:nvSpPr>
          <p:cNvPr id="107" name="Line 24"/>
          <p:cNvSpPr/>
          <p:nvPr/>
        </p:nvSpPr>
        <p:spPr>
          <a:xfrm>
            <a:off x="5469840" y="5726160"/>
            <a:ext cx="1802880" cy="0"/>
          </a:xfrm>
          <a:prstGeom prst="line">
            <a:avLst/>
          </a:prstGeom>
          <a:ln w="38160">
            <a:solidFill>
              <a:srgbClr val="3366ff"/>
            </a:solidFill>
            <a:miter/>
          </a:ln>
        </p:spPr>
      </p:sp>
      <p:sp>
        <p:nvSpPr>
          <p:cNvPr id="108" name="Line 25"/>
          <p:cNvSpPr/>
          <p:nvPr/>
        </p:nvSpPr>
        <p:spPr>
          <a:xfrm flipV="1">
            <a:off x="5469840" y="5726160"/>
            <a:ext cx="1802880" cy="124200"/>
          </a:xfrm>
          <a:prstGeom prst="line">
            <a:avLst/>
          </a:prstGeom>
          <a:ln w="38160">
            <a:solidFill>
              <a:srgbClr val="3366ff"/>
            </a:solidFill>
            <a:miter/>
          </a:ln>
        </p:spPr>
      </p:sp>
      <p:sp>
        <p:nvSpPr>
          <p:cNvPr id="109" name="Line 26"/>
          <p:cNvSpPr/>
          <p:nvPr/>
        </p:nvSpPr>
        <p:spPr>
          <a:xfrm>
            <a:off x="5317920" y="5560560"/>
            <a:ext cx="1937880" cy="165960"/>
          </a:xfrm>
          <a:prstGeom prst="line">
            <a:avLst/>
          </a:prstGeom>
          <a:ln w="38160">
            <a:solidFill>
              <a:srgbClr val="3366ff"/>
            </a:solidFill>
            <a:miter/>
          </a:ln>
        </p:spPr>
      </p:sp>
      <p:sp>
        <p:nvSpPr>
          <p:cNvPr id="110" name="Line 27"/>
          <p:cNvSpPr/>
          <p:nvPr/>
        </p:nvSpPr>
        <p:spPr>
          <a:xfrm flipH="1">
            <a:off x="7596000" y="4713120"/>
            <a:ext cx="2262960" cy="101160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111" name="Line 28"/>
          <p:cNvSpPr/>
          <p:nvPr/>
        </p:nvSpPr>
        <p:spPr>
          <a:xfrm flipH="1">
            <a:off x="7596000" y="5211360"/>
            <a:ext cx="1872000" cy="51336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112" name="Line 29"/>
          <p:cNvSpPr/>
          <p:nvPr/>
        </p:nvSpPr>
        <p:spPr>
          <a:xfrm flipH="1">
            <a:off x="7580880" y="5040360"/>
            <a:ext cx="1887480" cy="68472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113" name="Line 30"/>
          <p:cNvSpPr/>
          <p:nvPr/>
        </p:nvSpPr>
        <p:spPr>
          <a:xfrm flipV="1">
            <a:off x="5931720" y="5958000"/>
            <a:ext cx="1327320" cy="124596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114" name="Line 31"/>
          <p:cNvSpPr/>
          <p:nvPr/>
        </p:nvSpPr>
        <p:spPr>
          <a:xfrm flipV="1">
            <a:off x="5625360" y="5957640"/>
            <a:ext cx="1633680" cy="94464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115" name="Line 32"/>
          <p:cNvSpPr/>
          <p:nvPr/>
        </p:nvSpPr>
        <p:spPr>
          <a:xfrm flipV="1">
            <a:off x="5502960" y="5958000"/>
            <a:ext cx="1738800" cy="124596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116" name="Line 33"/>
          <p:cNvSpPr/>
          <p:nvPr/>
        </p:nvSpPr>
        <p:spPr>
          <a:xfrm>
            <a:off x="7644960" y="5925960"/>
            <a:ext cx="1669680" cy="109116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</p:sp>
      <p:sp>
        <p:nvSpPr>
          <p:cNvPr id="117" name="Line 34"/>
          <p:cNvSpPr/>
          <p:nvPr/>
        </p:nvSpPr>
        <p:spPr>
          <a:xfrm flipH="1" flipV="1">
            <a:off x="7611840" y="5897520"/>
            <a:ext cx="2468160" cy="783360"/>
          </a:xfrm>
          <a:prstGeom prst="line">
            <a:avLst/>
          </a:prstGeom>
          <a:ln w="38160">
            <a:solidFill>
              <a:srgbClr val="ff0000"/>
            </a:solidFill>
            <a:custDash>
              <a:ds d="100000" sp="457000"/>
            </a:custDash>
            <a:miter/>
          </a:ln>
        </p:spPr>
      </p:sp>
      <p:sp>
        <p:nvSpPr>
          <p:cNvPr id="118" name="Line 35"/>
          <p:cNvSpPr/>
          <p:nvPr/>
        </p:nvSpPr>
        <p:spPr>
          <a:xfrm flipV="1">
            <a:off x="6100920" y="5803200"/>
            <a:ext cx="1323720" cy="113076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119" name="Line 36"/>
          <p:cNvSpPr/>
          <p:nvPr/>
        </p:nvSpPr>
        <p:spPr>
          <a:xfrm flipH="1">
            <a:off x="7327800" y="5049720"/>
            <a:ext cx="1889640" cy="82800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120" name="CustomShape 37"/>
          <p:cNvSpPr/>
          <p:nvPr/>
        </p:nvSpPr>
        <p:spPr>
          <a:xfrm rot="1247400">
            <a:off x="7166520" y="5686560"/>
            <a:ext cx="437040" cy="33876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/>
          <a:p>
            <a:pPr>
              <a:buSzPct val="25000"/>
              <a:buFont typeface="StarSymbol"/>
              <a:buChar char=""/>
            </a:pPr>
            <a:r>
              <a:rPr b="1" lang="en-US" sz="1400"/>
              <a:t>W</a:t>
            </a:r>
            <a:endParaRPr/>
          </a:p>
        </p:txBody>
      </p:sp>
      <p:sp>
        <p:nvSpPr>
          <p:cNvPr id="121" name="CustomShape 38"/>
          <p:cNvSpPr/>
          <p:nvPr/>
        </p:nvSpPr>
        <p:spPr>
          <a:xfrm rot="1624200">
            <a:off x="6951240" y="5578920"/>
            <a:ext cx="437400" cy="33840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/>
          <a:p>
            <a:pPr>
              <a:buSzPct val="25000"/>
              <a:buFont typeface="StarSymbol"/>
              <a:buChar char=""/>
            </a:pPr>
            <a:r>
              <a:rPr b="1" lang="en-US" sz="1400"/>
              <a:t>W</a:t>
            </a:r>
            <a:endParaRPr/>
          </a:p>
        </p:txBody>
      </p:sp>
      <p:sp>
        <p:nvSpPr>
          <p:cNvPr id="122" name="CustomShape 39"/>
          <p:cNvSpPr/>
          <p:nvPr/>
        </p:nvSpPr>
        <p:spPr>
          <a:xfrm>
            <a:off x="1027800" y="144000"/>
            <a:ext cx="3344400" cy="43992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000000"/>
                </a:solidFill>
                <a:latin typeface="Arial Black"/>
                <a:ea typeface="Arial Black"/>
              </a:rPr>
              <a:t>HH→bbWW→bbqqlv</a:t>
            </a:r>
            <a:endParaRPr/>
          </a:p>
        </p:txBody>
      </p:sp>
      <p:sp>
        <p:nvSpPr>
          <p:cNvPr id="123" name="CustomShape 40"/>
          <p:cNvSpPr/>
          <p:nvPr/>
        </p:nvSpPr>
        <p:spPr>
          <a:xfrm>
            <a:off x="6265800" y="3511440"/>
            <a:ext cx="3125520" cy="43992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000000"/>
                </a:solidFill>
                <a:latin typeface="Arial Black"/>
                <a:ea typeface="Arial Black"/>
              </a:rPr>
              <a:t>tt→bbWW→bbqqlv</a:t>
            </a:r>
            <a:endParaRPr/>
          </a:p>
        </p:txBody>
      </p:sp>
      <p:sp>
        <p:nvSpPr>
          <p:cNvPr id="124" name="CustomShape 41"/>
          <p:cNvSpPr/>
          <p:nvPr/>
        </p:nvSpPr>
        <p:spPr>
          <a:xfrm>
            <a:off x="991800" y="180000"/>
            <a:ext cx="8096040" cy="7020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CustomShape 42"/>
          <p:cNvSpPr/>
          <p:nvPr/>
        </p:nvSpPr>
        <p:spPr>
          <a:xfrm flipH="1" rot="16210800">
            <a:off x="2843640" y="2077920"/>
            <a:ext cx="2733120" cy="881640"/>
          </a:xfrm>
          <a:prstGeom prst="blockArc">
            <a:avLst>
              <a:gd fmla="val -11777472" name="adj1"/>
              <a:gd fmla="val 10264" name="adj2"/>
            </a:avLst>
          </a:prstGeom>
          <a:solidFill>
            <a:srgbClr val="cc9900"/>
          </a:solidFill>
          <a:ln>
            <a:solidFill>
              <a:srgbClr val="cc9900"/>
            </a:solidFill>
            <a:headEnd len="med" type="triangle" w="med"/>
            <a:tailEnd len="med" type="triangle" w="med"/>
          </a:ln>
        </p:spPr>
      </p:sp>
      <p:sp>
        <p:nvSpPr>
          <p:cNvPr id="126" name="TextShape 43"/>
          <p:cNvSpPr txBox="1"/>
          <p:nvPr/>
        </p:nvSpPr>
        <p:spPr>
          <a:xfrm>
            <a:off x="3371400" y="3310920"/>
            <a:ext cx="474840" cy="54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200">
                <a:solidFill>
                  <a:srgbClr val="cc9900"/>
                </a:solidFill>
              </a:rPr>
              <a:t>H</a:t>
            </a:r>
            <a:endParaRPr/>
          </a:p>
        </p:txBody>
      </p:sp>
      <p:sp>
        <p:nvSpPr>
          <p:cNvPr id="127" name="CustomShape 44"/>
          <p:cNvSpPr/>
          <p:nvPr/>
        </p:nvSpPr>
        <p:spPr>
          <a:xfrm rot="5396400">
            <a:off x="-125280" y="1963800"/>
            <a:ext cx="2733120" cy="881640"/>
          </a:xfrm>
          <a:prstGeom prst="blockArc">
            <a:avLst>
              <a:gd fmla="val -11777472" name="adj1"/>
              <a:gd fmla="val 10264" name="adj2"/>
            </a:avLst>
          </a:prstGeom>
          <a:solidFill>
            <a:srgbClr val="cc9900"/>
          </a:solidFill>
          <a:ln>
            <a:solidFill>
              <a:srgbClr val="cc9900"/>
            </a:solidFill>
            <a:headEnd len="med" type="triangle" w="med"/>
            <a:tailEnd len="med" type="triangle" w="med"/>
          </a:ln>
        </p:spPr>
      </p:sp>
      <p:sp>
        <p:nvSpPr>
          <p:cNvPr id="128" name="TextShape 45"/>
          <p:cNvSpPr txBox="1"/>
          <p:nvPr/>
        </p:nvSpPr>
        <p:spPr>
          <a:xfrm>
            <a:off x="1643400" y="3310920"/>
            <a:ext cx="474840" cy="54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200">
                <a:solidFill>
                  <a:srgbClr val="cc9900"/>
                </a:solidFill>
              </a:rPr>
              <a:t>H</a:t>
            </a:r>
            <a:endParaRPr/>
          </a:p>
        </p:txBody>
      </p:sp>
      <p:sp>
        <p:nvSpPr>
          <p:cNvPr id="129" name="CustomShape 46"/>
          <p:cNvSpPr/>
          <p:nvPr/>
        </p:nvSpPr>
        <p:spPr>
          <a:xfrm>
            <a:off x="386280" y="718920"/>
            <a:ext cx="579960" cy="39888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3366ff"/>
                </a:solidFill>
                <a:latin typeface="Arial Black"/>
                <a:ea typeface="Arial Black"/>
              </a:rPr>
              <a:t>jet</a:t>
            </a:r>
            <a:endParaRPr/>
          </a:p>
        </p:txBody>
      </p:sp>
      <p:sp>
        <p:nvSpPr>
          <p:cNvPr id="130" name="CustomShape 47"/>
          <p:cNvSpPr/>
          <p:nvPr/>
        </p:nvSpPr>
        <p:spPr>
          <a:xfrm>
            <a:off x="102240" y="1760040"/>
            <a:ext cx="579960" cy="39888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3366ff"/>
                </a:solidFill>
                <a:latin typeface="Arial Black"/>
                <a:ea typeface="Arial Black"/>
              </a:rPr>
              <a:t>jet</a:t>
            </a:r>
            <a:endParaRPr/>
          </a:p>
        </p:txBody>
      </p:sp>
      <p:sp>
        <p:nvSpPr>
          <p:cNvPr id="131" name="CustomShape 48"/>
          <p:cNvSpPr/>
          <p:nvPr/>
        </p:nvSpPr>
        <p:spPr>
          <a:xfrm>
            <a:off x="206640" y="3886920"/>
            <a:ext cx="1119600" cy="39888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ff0000"/>
                </a:solidFill>
                <a:latin typeface="Arial Black"/>
                <a:ea typeface="Arial Black"/>
              </a:rPr>
              <a:t>lepton</a:t>
            </a:r>
            <a:endParaRPr/>
          </a:p>
        </p:txBody>
      </p:sp>
      <p:sp>
        <p:nvSpPr>
          <p:cNvPr id="132" name="CustomShape 49"/>
          <p:cNvSpPr/>
          <p:nvPr/>
        </p:nvSpPr>
        <p:spPr>
          <a:xfrm>
            <a:off x="72000" y="2878920"/>
            <a:ext cx="822240" cy="39888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ff0000"/>
                </a:solidFill>
                <a:latin typeface="Arial Black"/>
                <a:ea typeface="Arial Black"/>
              </a:rPr>
              <a:t>MET</a:t>
            </a:r>
            <a:endParaRPr/>
          </a:p>
        </p:txBody>
      </p:sp>
      <p:sp>
        <p:nvSpPr>
          <p:cNvPr id="133" name="CustomShape 50"/>
          <p:cNvSpPr/>
          <p:nvPr/>
        </p:nvSpPr>
        <p:spPr>
          <a:xfrm>
            <a:off x="4430520" y="896040"/>
            <a:ext cx="855720" cy="39888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008000"/>
                </a:solidFill>
                <a:latin typeface="Arial Black"/>
                <a:ea typeface="Arial Black"/>
              </a:rPr>
              <a:t>b-jet</a:t>
            </a:r>
            <a:endParaRPr/>
          </a:p>
        </p:txBody>
      </p:sp>
      <p:sp>
        <p:nvSpPr>
          <p:cNvPr id="134" name="CustomShape 51"/>
          <p:cNvSpPr/>
          <p:nvPr/>
        </p:nvSpPr>
        <p:spPr>
          <a:xfrm>
            <a:off x="4502520" y="3416040"/>
            <a:ext cx="855720" cy="39888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008000"/>
                </a:solidFill>
                <a:latin typeface="Arial Black"/>
                <a:ea typeface="Arial Black"/>
              </a:rPr>
              <a:t>b-jet</a:t>
            </a:r>
            <a:endParaRPr/>
          </a:p>
        </p:txBody>
      </p:sp>
      <p:sp>
        <p:nvSpPr>
          <p:cNvPr id="135" name="CustomShape 52"/>
          <p:cNvSpPr/>
          <p:nvPr/>
        </p:nvSpPr>
        <p:spPr>
          <a:xfrm>
            <a:off x="5505840" y="4110840"/>
            <a:ext cx="579960" cy="39888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3366ff"/>
                </a:solidFill>
                <a:latin typeface="Arial Black"/>
                <a:ea typeface="Arial Black"/>
              </a:rPr>
              <a:t>jet</a:t>
            </a:r>
            <a:endParaRPr/>
          </a:p>
        </p:txBody>
      </p:sp>
      <p:sp>
        <p:nvSpPr>
          <p:cNvPr id="136" name="CustomShape 53"/>
          <p:cNvSpPr/>
          <p:nvPr/>
        </p:nvSpPr>
        <p:spPr>
          <a:xfrm>
            <a:off x="4888080" y="4652640"/>
            <a:ext cx="579960" cy="39888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3366ff"/>
                </a:solidFill>
                <a:latin typeface="Arial Black"/>
                <a:ea typeface="Arial Black"/>
              </a:rPr>
              <a:t>jet</a:t>
            </a:r>
            <a:endParaRPr/>
          </a:p>
        </p:txBody>
      </p:sp>
      <p:sp>
        <p:nvSpPr>
          <p:cNvPr id="137" name="CustomShape 54"/>
          <p:cNvSpPr/>
          <p:nvPr/>
        </p:nvSpPr>
        <p:spPr>
          <a:xfrm>
            <a:off x="5276520" y="7089120"/>
            <a:ext cx="855720" cy="39888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008000"/>
                </a:solidFill>
                <a:latin typeface="Arial Black"/>
                <a:ea typeface="Arial Black"/>
              </a:rPr>
              <a:t>b-jet</a:t>
            </a:r>
            <a:endParaRPr/>
          </a:p>
        </p:txBody>
      </p:sp>
      <p:sp>
        <p:nvSpPr>
          <p:cNvPr id="138" name="CustomShape 55"/>
          <p:cNvSpPr/>
          <p:nvPr/>
        </p:nvSpPr>
        <p:spPr>
          <a:xfrm>
            <a:off x="8657640" y="4478400"/>
            <a:ext cx="855720" cy="39888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008000"/>
                </a:solidFill>
                <a:latin typeface="Arial Black"/>
                <a:ea typeface="Arial Black"/>
              </a:rPr>
              <a:t>b-jet</a:t>
            </a:r>
            <a:endParaRPr/>
          </a:p>
        </p:txBody>
      </p:sp>
      <p:sp>
        <p:nvSpPr>
          <p:cNvPr id="139" name="CustomShape 56"/>
          <p:cNvSpPr/>
          <p:nvPr/>
        </p:nvSpPr>
        <p:spPr>
          <a:xfrm>
            <a:off x="9113760" y="5969520"/>
            <a:ext cx="822240" cy="39888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ff0000"/>
                </a:solidFill>
                <a:latin typeface="Arial Black"/>
                <a:ea typeface="Arial Black"/>
              </a:rPr>
              <a:t>MET</a:t>
            </a:r>
            <a:endParaRPr/>
          </a:p>
        </p:txBody>
      </p:sp>
      <p:sp>
        <p:nvSpPr>
          <p:cNvPr id="140" name="CustomShape 57"/>
          <p:cNvSpPr/>
          <p:nvPr/>
        </p:nvSpPr>
        <p:spPr>
          <a:xfrm>
            <a:off x="8789400" y="6945120"/>
            <a:ext cx="1119600" cy="398880"/>
          </a:xfrm>
          <a:prstGeom prst="rect">
            <a:avLst/>
          </a:prstGeom>
          <a:noFill/>
          <a:ln>
            <a:noFill/>
          </a:ln>
        </p:spPr>
        <p:txBody>
          <a:bodyPr bIns="46800" lIns="90000" rIns="90000" tIns="46800" wrap="none"/>
          <a:p>
            <a:pPr>
              <a:lnSpc>
                <a:spcPct val="100000"/>
              </a:lnSpc>
              <a:buFont typeface="Arial Black"/>
              <a:buChar char="•"/>
            </a:pPr>
            <a:r>
              <a:rPr b="1" lang="en-US" sz="2000">
                <a:solidFill>
                  <a:srgbClr val="ff0000"/>
                </a:solidFill>
                <a:latin typeface="Arial Black"/>
                <a:ea typeface="Arial Black"/>
              </a:rPr>
              <a:t>lepton</a:t>
            </a:r>
            <a:endParaRPr/>
          </a:p>
        </p:txBody>
      </p:sp>
    </p:spTree>
  </p:cSld>
  <p:transition spd="med">
    <p:fade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