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20"/>
  </p:notesMasterIdLst>
  <p:sldIdLst>
    <p:sldId id="256" r:id="rId2"/>
    <p:sldId id="257" r:id="rId3"/>
    <p:sldId id="261" r:id="rId4"/>
    <p:sldId id="263" r:id="rId5"/>
    <p:sldId id="265" r:id="rId6"/>
    <p:sldId id="269" r:id="rId7"/>
    <p:sldId id="272" r:id="rId8"/>
    <p:sldId id="273" r:id="rId9"/>
    <p:sldId id="275" r:id="rId10"/>
    <p:sldId id="277" r:id="rId11"/>
    <p:sldId id="278" r:id="rId12"/>
    <p:sldId id="280" r:id="rId13"/>
    <p:sldId id="281" r:id="rId14"/>
    <p:sldId id="283" r:id="rId15"/>
    <p:sldId id="291" r:id="rId16"/>
    <p:sldId id="293" r:id="rId17"/>
    <p:sldId id="302" r:id="rId18"/>
    <p:sldId id="303" r:id="rId1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33E27-5E61-4D35-B289-0AFEE3084A15}" type="datetimeFigureOut">
              <a:rPr lang="bg-BG" smtClean="0"/>
              <a:t>22.1.2023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DFB4C-5CCA-45EB-898E-5F53FAABC6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6231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DFB4C-5CCA-45EB-898E-5F53FAABC617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65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5AAC-343E-4EC3-9638-2FB485D59C6C}" type="datetime1">
              <a:rPr lang="bg-BG" smtClean="0"/>
              <a:t>22.1.2023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647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2565-3266-48A3-A50D-25EBF8FD802A}" type="datetime1">
              <a:rPr lang="bg-BG" smtClean="0"/>
              <a:t>22.1.2023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657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14E7-A0F7-41B8-91D1-7B1815EA433F}" type="datetime1">
              <a:rPr lang="bg-BG" smtClean="0"/>
              <a:t>22.1.2023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9841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3270-C498-43D3-8FA1-05A4481A9B2F}" type="datetime1">
              <a:rPr lang="bg-BG" smtClean="0"/>
              <a:t>22.1.2023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974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20A6-B099-4B51-AFC4-4CA0A78F9FD5}" type="datetime1">
              <a:rPr lang="bg-BG" smtClean="0"/>
              <a:t>22.1.2023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7370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E2D7-05A5-4FAF-8977-764D6BAC524D}" type="datetime1">
              <a:rPr lang="bg-BG" smtClean="0"/>
              <a:t>22.1.2023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089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569B-3966-4751-95A5-A1C376325ABD}" type="datetime1">
              <a:rPr lang="bg-BG" smtClean="0"/>
              <a:t>22.1.2023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6086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4FEB-BC2A-4E57-BF80-4F36F6E735C7}" type="datetime1">
              <a:rPr lang="bg-BG" smtClean="0"/>
              <a:t>22.1.2023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323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3B81-3BC4-4DB3-9A73-C26AECDE2113}" type="datetime1">
              <a:rPr lang="bg-BG" smtClean="0"/>
              <a:t>22.1.2023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021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A7BF-18F4-491E-85EF-49AF85539728}" type="datetime1">
              <a:rPr lang="bg-BG" smtClean="0"/>
              <a:t>22.1.2023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157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4C4C-80CC-43CE-A050-EE4E5E599158}" type="datetime1">
              <a:rPr lang="bg-BG" smtClean="0"/>
              <a:t>22.1.2023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056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C7F5-A1E9-4D01-ADA0-C663C504F0E7}" type="datetime1">
              <a:rPr lang="bg-BG" smtClean="0"/>
              <a:t>22.1.2023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544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7986-44B4-4828-8094-4437F5538616}" type="datetime1">
              <a:rPr lang="bg-BG" smtClean="0"/>
              <a:t>22.1.2023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805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8718-58C1-4E00-AA3B-4629690AC672}" type="datetime1">
              <a:rPr lang="bg-BG" smtClean="0"/>
              <a:t>22.1.2023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101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5C22-CF78-4A21-A29D-D1E993F9B7B8}" type="datetime1">
              <a:rPr lang="bg-BG" smtClean="0"/>
              <a:t>22.1.2023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157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D8AD-87B6-4FD7-963F-45A4CB7519C6}" type="datetime1">
              <a:rPr lang="bg-BG" smtClean="0"/>
              <a:t>22.1.2023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893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DD86-BC9C-4E56-A49B-D055BFFF10B2}" type="datetime1">
              <a:rPr lang="bg-BG" smtClean="0"/>
              <a:t>22.1.2023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986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1" y="1800225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bg-BG" dirty="0"/>
              <a:t>Разработване на уеб приложение за резервация на спортни съоръжения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600575"/>
            <a:ext cx="8915399" cy="1457325"/>
          </a:xfrm>
        </p:spPr>
        <p:txBody>
          <a:bodyPr>
            <a:noAutofit/>
          </a:bodyPr>
          <a:lstStyle/>
          <a:p>
            <a:r>
              <a:rPr lang="bg-BG" sz="2400" dirty="0"/>
              <a:t>Дипломна работа</a:t>
            </a:r>
          </a:p>
          <a:p>
            <a:r>
              <a:rPr lang="bg-BG" sz="2400" dirty="0"/>
              <a:t>На </a:t>
            </a:r>
          </a:p>
          <a:p>
            <a:r>
              <a:rPr lang="bg-BG" sz="2400" dirty="0"/>
              <a:t>Изабел Христова Филипова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988" y="425401"/>
            <a:ext cx="520498" cy="547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71686" y="425401"/>
            <a:ext cx="740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Технически университет - София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122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68BBE6-144A-46E8-B81C-C05F3908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Услуга за Роли </a:t>
            </a:r>
            <a:r>
              <a:rPr lang="bg-BG" dirty="0" smtClean="0"/>
              <a:t>– „</a:t>
            </a:r>
            <a:r>
              <a:rPr lang="en-US" dirty="0" err="1" smtClean="0"/>
              <a:t>RoleService</a:t>
            </a:r>
            <a:r>
              <a:rPr lang="bg-BG" dirty="0" smtClean="0"/>
              <a:t>“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58CC3E09-C7E0-4431-962F-96ACEF436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85900"/>
            <a:ext cx="8915400" cy="619125"/>
          </a:xfrm>
        </p:spPr>
        <p:txBody>
          <a:bodyPr>
            <a:normAutofit/>
          </a:bodyPr>
          <a:lstStyle/>
          <a:p>
            <a:r>
              <a:rPr lang="bg-BG" sz="2400" dirty="0" smtClean="0"/>
              <a:t>Добавяне на роли, преглед на всички роли</a:t>
            </a:r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7D37E21-9A35-45ED-9462-0A7781671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10</a:t>
            </a:fld>
            <a:endParaRPr lang="bg-BG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="" xmlns:a16="http://schemas.microsoft.com/office/drawing/2014/main" id="{F736F547-7888-4885-A52A-CDA469715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371725"/>
            <a:ext cx="8138865" cy="376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4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030398-D54E-4871-8045-0DCCEE41E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886" y="624110"/>
            <a:ext cx="10205049" cy="1280890"/>
          </a:xfrm>
        </p:spPr>
        <p:txBody>
          <a:bodyPr/>
          <a:lstStyle/>
          <a:p>
            <a:r>
              <a:rPr lang="ru-RU" dirty="0"/>
              <a:t>Услуга за спортни игрища </a:t>
            </a:r>
            <a:r>
              <a:rPr lang="ru-RU" dirty="0" smtClean="0"/>
              <a:t>– </a:t>
            </a:r>
            <a:r>
              <a:rPr lang="bg-BG" dirty="0" smtClean="0"/>
              <a:t>„</a:t>
            </a:r>
            <a:r>
              <a:rPr lang="ru-RU" dirty="0" smtClean="0"/>
              <a:t>FieldService</a:t>
            </a:r>
            <a:r>
              <a:rPr lang="bg-BG" dirty="0" smtClean="0"/>
              <a:t>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E7DD5F-A313-4707-8EF0-CBC924218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1561641"/>
            <a:ext cx="3943349" cy="3950638"/>
          </a:xfrm>
        </p:spPr>
        <p:txBody>
          <a:bodyPr>
            <a:normAutofit/>
          </a:bodyPr>
          <a:lstStyle/>
          <a:p>
            <a:r>
              <a:rPr lang="bg-BG" sz="2400" dirty="0" smtClean="0"/>
              <a:t>Добавяне на игрище</a:t>
            </a:r>
            <a:endParaRPr lang="bg-BG" sz="2400" dirty="0"/>
          </a:p>
          <a:p>
            <a:r>
              <a:rPr lang="bg-BG" sz="2400" dirty="0" smtClean="0"/>
              <a:t>Изтриване на игрище</a:t>
            </a:r>
            <a:endParaRPr lang="bg-BG" sz="2400" dirty="0"/>
          </a:p>
          <a:p>
            <a:r>
              <a:rPr lang="bg-BG" sz="2400" dirty="0" smtClean="0"/>
              <a:t>Преглед всички игрища</a:t>
            </a:r>
            <a:endParaRPr lang="bg-BG" sz="2400" dirty="0"/>
          </a:p>
          <a:p>
            <a:r>
              <a:rPr lang="bg-BG" sz="2400" dirty="0" smtClean="0"/>
              <a:t>Игрища по град</a:t>
            </a:r>
          </a:p>
          <a:p>
            <a:r>
              <a:rPr lang="bg-BG" sz="2400" dirty="0" smtClean="0"/>
              <a:t>Промяна състоянието на игрище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D22652E-F65C-4834-82D7-3C2DB7C7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11</a:t>
            </a:fld>
            <a:endParaRPr lang="bg-BG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="" xmlns:a16="http://schemas.microsoft.com/office/drawing/2014/main" id="{FB2FF047-D71F-407A-B9B4-E791C5707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2" y="1561641"/>
            <a:ext cx="7902625" cy="5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3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D3CB23-5241-4F5A-8D7D-18DBD27DF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83853"/>
            <a:ext cx="12538915" cy="886491"/>
          </a:xfrm>
        </p:spPr>
        <p:txBody>
          <a:bodyPr>
            <a:normAutofit/>
          </a:bodyPr>
          <a:lstStyle/>
          <a:p>
            <a:r>
              <a:rPr lang="bg-BG" sz="2400" b="1" dirty="0" smtClean="0"/>
              <a:t>Резервация, Промяна на информацията, Преглед на игрища по тип</a:t>
            </a:r>
            <a:endParaRPr lang="en-US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7AF611F-B0B7-41FE-ABDE-E0FA0E82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12</a:t>
            </a:fld>
            <a:endParaRPr lang="bg-BG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="" xmlns:a16="http://schemas.microsoft.com/office/drawing/2014/main" id="{5FB1E530-B223-47DC-9771-96B0B863D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022" y="527098"/>
            <a:ext cx="7312349" cy="4498740"/>
          </a:xfrm>
          <a:prstGeom prst="rect">
            <a:avLst/>
          </a:prstGeom>
        </p:spPr>
      </p:pic>
      <p:pic>
        <p:nvPicPr>
          <p:cNvPr id="5" name="Content Placeholder 5" descr="Graphical user interface, text, application, email&#10;&#10;Description automatically generated">
            <a:extLst>
              <a:ext uri="{FF2B5EF4-FFF2-40B4-BE49-F238E27FC236}">
                <a16:creationId xmlns="" xmlns:a16="http://schemas.microsoft.com/office/drawing/2014/main" id="{EDD3002A-7E3F-42EA-A73E-4B8DFBFA6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37" y="4513458"/>
            <a:ext cx="8377687" cy="223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72CA98-22A9-4BD9-B62C-C9C2BE6D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5" y="624110"/>
            <a:ext cx="10506622" cy="1280890"/>
          </a:xfrm>
        </p:spPr>
        <p:txBody>
          <a:bodyPr/>
          <a:lstStyle/>
          <a:p>
            <a:r>
              <a:rPr lang="bg-BG" dirty="0"/>
              <a:t>Услуга за резервации </a:t>
            </a:r>
            <a:r>
              <a:rPr lang="bg-BG" dirty="0" smtClean="0"/>
              <a:t>– „</a:t>
            </a:r>
            <a:r>
              <a:rPr lang="en-US" dirty="0" err="1" smtClean="0"/>
              <a:t>ReservationService</a:t>
            </a:r>
            <a:r>
              <a:rPr lang="bg-BG" dirty="0" smtClean="0"/>
              <a:t>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E6E777-05B5-498F-8BC8-1779D2B85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2951" y="2250636"/>
            <a:ext cx="4184338" cy="4265991"/>
          </a:xfrm>
        </p:spPr>
        <p:txBody>
          <a:bodyPr>
            <a:normAutofit/>
          </a:bodyPr>
          <a:lstStyle/>
          <a:p>
            <a:r>
              <a:rPr lang="bg-BG" sz="2400" dirty="0"/>
              <a:t>Методи</a:t>
            </a:r>
            <a:r>
              <a:rPr lang="en-US" sz="2400" dirty="0"/>
              <a:t>:</a:t>
            </a:r>
          </a:p>
          <a:p>
            <a:pPr lvl="1"/>
            <a:r>
              <a:rPr lang="bg-BG" sz="2200" dirty="0"/>
              <a:t> </a:t>
            </a:r>
            <a:r>
              <a:rPr lang="bg-BG" sz="2200" dirty="0" smtClean="0"/>
              <a:t>резервация</a:t>
            </a:r>
            <a:r>
              <a:rPr lang="en-US" sz="2200" dirty="0"/>
              <a:t>	</a:t>
            </a:r>
          </a:p>
          <a:p>
            <a:pPr lvl="1"/>
            <a:r>
              <a:rPr lang="bg-BG" sz="2200" dirty="0" smtClean="0"/>
              <a:t>Отмяна на резервация</a:t>
            </a:r>
            <a:endParaRPr lang="en-US" sz="2200" dirty="0"/>
          </a:p>
          <a:p>
            <a:pPr lvl="1"/>
            <a:r>
              <a:rPr lang="bg-BG" sz="2200" dirty="0" smtClean="0"/>
              <a:t>История на резервациите</a:t>
            </a:r>
            <a:endParaRPr lang="en-US" sz="2200" dirty="0"/>
          </a:p>
          <a:p>
            <a:pPr lvl="1"/>
            <a:r>
              <a:rPr lang="bg-BG" sz="2200" dirty="0" smtClean="0"/>
              <a:t>Преглед на всички резервации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82F4382-418B-4426-A979-6432F8FA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13</a:t>
            </a:fld>
            <a:endParaRPr lang="bg-BG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="" xmlns:a16="http://schemas.microsoft.com/office/drawing/2014/main" id="{9A27D8C2-F398-465F-A87B-09037CC35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2" y="3341912"/>
            <a:ext cx="7986452" cy="27891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7097DBF-EAA1-4084-938A-78D56A98D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2" y="1990547"/>
            <a:ext cx="7986453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2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2F8884-B14E-4D75-8951-61D6F2D26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808" y="60385"/>
            <a:ext cx="10095017" cy="1479167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Управление (</a:t>
            </a:r>
            <a:r>
              <a:rPr lang="en-US" b="1" dirty="0" smtClean="0"/>
              <a:t>Controllers)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Основно </a:t>
            </a:r>
            <a:r>
              <a:rPr lang="bg-BG" dirty="0"/>
              <a:t>управление </a:t>
            </a:r>
            <a:r>
              <a:rPr lang="bg-BG" dirty="0" smtClean="0"/>
              <a:t>– „</a:t>
            </a:r>
            <a:r>
              <a:rPr lang="en-US" dirty="0" err="1" smtClean="0"/>
              <a:t>MainController</a:t>
            </a:r>
            <a:r>
              <a:rPr lang="bg-BG" dirty="0" smtClean="0"/>
              <a:t>“</a:t>
            </a:r>
            <a:r>
              <a:rPr lang="bg-BG" dirty="0"/>
              <a:t/>
            </a:r>
            <a:br>
              <a:rPr lang="bg-BG" dirty="0"/>
            </a:br>
            <a:r>
              <a:rPr lang="bg-BG" dirty="0"/>
              <a:t>Потребителското управление – </a:t>
            </a:r>
            <a:r>
              <a:rPr lang="bg-BG" dirty="0" smtClean="0"/>
              <a:t>„</a:t>
            </a:r>
            <a:r>
              <a:rPr lang="en-US" dirty="0" err="1" smtClean="0"/>
              <a:t>UserController</a:t>
            </a:r>
            <a:r>
              <a:rPr lang="bg-BG" dirty="0" smtClean="0"/>
              <a:t>“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F6073B5-A2E3-4AEB-8973-35D6861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14</a:t>
            </a:fld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7" name="Content Placeholder 5" descr="Text&#10;&#10;Description automatically generated">
            <a:extLst>
              <a:ext uri="{FF2B5EF4-FFF2-40B4-BE49-F238E27FC236}">
                <a16:creationId xmlns="" xmlns:a16="http://schemas.microsoft.com/office/drawing/2014/main" id="{0647C2B6-C236-44AE-9321-4202EC4F5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809" y="1620247"/>
            <a:ext cx="9288282" cy="523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A14C73-F7CC-46C6-AF0D-BB76A38B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188" y="0"/>
            <a:ext cx="10217021" cy="1158037"/>
          </a:xfrm>
        </p:spPr>
        <p:txBody>
          <a:bodyPr>
            <a:normAutofit fontScale="90000"/>
          </a:bodyPr>
          <a:lstStyle/>
          <a:p>
            <a:r>
              <a:rPr lang="bg-BG" dirty="0"/>
              <a:t>Клас Конфигурация на сигурността </a:t>
            </a:r>
            <a:r>
              <a:rPr lang="bg-BG" dirty="0" smtClean="0"/>
              <a:t>– „</a:t>
            </a:r>
            <a:r>
              <a:rPr lang="en-US" dirty="0" err="1" smtClean="0"/>
              <a:t>SecurityConfig</a:t>
            </a:r>
            <a:r>
              <a:rPr lang="bg-BG" dirty="0" smtClean="0"/>
              <a:t>“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CB98D98-9A94-45AC-BC00-A9DBCFAC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15</a:t>
            </a:fld>
            <a:endParaRPr lang="bg-BG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="" xmlns:a16="http://schemas.microsoft.com/office/drawing/2014/main" id="{B864631B-2FD9-4E4B-9547-571DA2DFF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1457607"/>
            <a:ext cx="5700254" cy="2324301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="" xmlns:a16="http://schemas.microsoft.com/office/drawing/2014/main" id="{1FC370E8-94B0-467D-AA14-3F4F3F11A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147" y="560350"/>
            <a:ext cx="6806799" cy="3129272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="" xmlns:a16="http://schemas.microsoft.com/office/drawing/2014/main" id="{2759962E-79F0-406D-B758-EFE505541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3787038"/>
            <a:ext cx="8186343" cy="299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7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7EEFED-806B-4C4E-8693-C51D3390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275" y="147337"/>
            <a:ext cx="9885362" cy="1280890"/>
          </a:xfrm>
        </p:spPr>
        <p:txBody>
          <a:bodyPr/>
          <a:lstStyle/>
          <a:p>
            <a:r>
              <a:rPr lang="bg-BG" dirty="0"/>
              <a:t>Диаграма на връзките между обектите (</a:t>
            </a:r>
            <a:r>
              <a:rPr lang="en-US" dirty="0"/>
              <a:t>ER – Entity Relationship diagram)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="" xmlns:a16="http://schemas.microsoft.com/office/drawing/2014/main" id="{929A2E97-A759-4086-9272-202C76ED3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1432174"/>
            <a:ext cx="7881042" cy="5338770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138766B-9003-4A9F-9772-63A7E923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040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80F6ED-F39E-40C1-AEBE-BD3C9CD0E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121" y="228600"/>
            <a:ext cx="8911687" cy="1280890"/>
          </a:xfrm>
        </p:spPr>
        <p:txBody>
          <a:bodyPr/>
          <a:lstStyle/>
          <a:p>
            <a:r>
              <a:rPr lang="bg-BG" dirty="0"/>
              <a:t>Изводи и бъдеща оптимизация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8F9368-F6BA-46FE-A7AE-226A29239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52907"/>
            <a:ext cx="8915400" cy="5476493"/>
          </a:xfrm>
        </p:spPr>
        <p:txBody>
          <a:bodyPr>
            <a:normAutofit lnSpcReduction="10000"/>
          </a:bodyPr>
          <a:lstStyle/>
          <a:p>
            <a:r>
              <a:rPr lang="bg-BG" sz="2400" b="1" dirty="0"/>
              <a:t>Зададените технологии са използвани за програмната реализация</a:t>
            </a:r>
          </a:p>
          <a:p>
            <a:r>
              <a:rPr lang="bg-BG" sz="2400" b="1" dirty="0"/>
              <a:t>Подобренията на дипломният проект са спазени</a:t>
            </a:r>
          </a:p>
          <a:p>
            <a:pPr lvl="1"/>
            <a:r>
              <a:rPr lang="bg-BG" sz="2200" dirty="0"/>
              <a:t>Свободна резервация/отмяна</a:t>
            </a:r>
          </a:p>
          <a:p>
            <a:pPr lvl="1"/>
            <a:r>
              <a:rPr lang="bg-BG" sz="2200" dirty="0"/>
              <a:t>Обхват на игрища в цялата страна</a:t>
            </a:r>
          </a:p>
          <a:p>
            <a:pPr lvl="1"/>
            <a:r>
              <a:rPr lang="bg-BG" sz="2200" dirty="0"/>
              <a:t>Свободен преглед на спортни игрища</a:t>
            </a:r>
          </a:p>
          <a:p>
            <a:pPr lvl="1"/>
            <a:r>
              <a:rPr lang="bg-BG" sz="2200" dirty="0"/>
              <a:t>Достъп до история на резервациите</a:t>
            </a:r>
          </a:p>
          <a:p>
            <a:endParaRPr lang="bg-BG" sz="2400" dirty="0"/>
          </a:p>
          <a:p>
            <a:r>
              <a:rPr lang="bg-BG" sz="2400" b="1" dirty="0"/>
              <a:t>Варианти за оптимизация</a:t>
            </a:r>
          </a:p>
          <a:p>
            <a:pPr lvl="1"/>
            <a:r>
              <a:rPr lang="bg-BG" sz="2200" dirty="0"/>
              <a:t>Фронт-енд интерфейс с модул за график</a:t>
            </a:r>
          </a:p>
          <a:p>
            <a:pPr lvl="1"/>
            <a:r>
              <a:rPr lang="bg-BG" sz="2200" dirty="0"/>
              <a:t>Интеграция на „</a:t>
            </a:r>
            <a:r>
              <a:rPr lang="en-US" sz="2200" dirty="0"/>
              <a:t>Google maps</a:t>
            </a:r>
            <a:r>
              <a:rPr lang="bg-BG" sz="2200" dirty="0"/>
              <a:t>“</a:t>
            </a:r>
            <a:endParaRPr lang="en-US" sz="2200" dirty="0"/>
          </a:p>
          <a:p>
            <a:pPr lvl="1"/>
            <a:r>
              <a:rPr lang="bg-BG" sz="2200" dirty="0"/>
              <a:t>Чат платформа</a:t>
            </a:r>
          </a:p>
          <a:p>
            <a:pPr lvl="1"/>
            <a:endParaRPr lang="bg-BG" sz="2200" dirty="0"/>
          </a:p>
          <a:p>
            <a:pPr lvl="1"/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908C742-707C-480A-8FA5-74CDBBCB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431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9C03E2-5FA7-43C2-A26B-6B4FAC931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0727" y="2514600"/>
            <a:ext cx="9423885" cy="2262781"/>
          </a:xfrm>
        </p:spPr>
        <p:txBody>
          <a:bodyPr/>
          <a:lstStyle/>
          <a:p>
            <a:r>
              <a:rPr lang="bg-BG" dirty="0"/>
              <a:t>Благодаря за вниманието!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3831F3A-D8A9-432F-9C9C-477BF0B5F6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25B268A-FE76-4A38-99E5-475B5278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9997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 и изходна постановка на дипломната работа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Autofit/>
          </a:bodyPr>
          <a:lstStyle/>
          <a:p>
            <a:r>
              <a:rPr lang="bg-BG" sz="2400" dirty="0"/>
              <a:t>Цел: Да се разработи уеб приложение за резервация на спортни съоръжения</a:t>
            </a:r>
            <a:r>
              <a:rPr lang="en-US" sz="2400" dirty="0"/>
              <a:t>, </a:t>
            </a:r>
            <a:r>
              <a:rPr lang="bg-BG" sz="2400" dirty="0"/>
              <a:t>използващо зададените в изходната постановка технологии</a:t>
            </a:r>
            <a:endParaRPr lang="en-US" sz="2400" dirty="0"/>
          </a:p>
          <a:p>
            <a:endParaRPr lang="bg-BG" sz="2400" dirty="0"/>
          </a:p>
          <a:p>
            <a:r>
              <a:rPr lang="bg-BG" sz="2400" dirty="0"/>
              <a:t>Изходна постановка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Java</a:t>
            </a:r>
          </a:p>
          <a:p>
            <a:pPr lvl="1"/>
            <a:r>
              <a:rPr lang="en-US" sz="2400" dirty="0"/>
              <a:t>Spring Boot</a:t>
            </a:r>
          </a:p>
          <a:p>
            <a:pPr lvl="1"/>
            <a:r>
              <a:rPr lang="en-US" sz="2400" dirty="0"/>
              <a:t>Hibernate</a:t>
            </a:r>
          </a:p>
          <a:p>
            <a:pPr lvl="1"/>
            <a:r>
              <a:rPr lang="en-US" sz="2400" dirty="0"/>
              <a:t>MySQL</a:t>
            </a:r>
            <a:endParaRPr lang="bg-B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17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08E0A3-B784-44CA-8041-FA768EA3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1" y="550562"/>
            <a:ext cx="10477499" cy="1204690"/>
          </a:xfrm>
        </p:spPr>
        <p:txBody>
          <a:bodyPr/>
          <a:lstStyle/>
          <a:p>
            <a:r>
              <a:rPr lang="bg-BG" dirty="0"/>
              <a:t>Архитектура на разрабтваното приложение</a:t>
            </a:r>
            <a:endParaRPr lang="en-US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="" xmlns:a16="http://schemas.microsoft.com/office/drawing/2014/main" id="{F820F938-F9B5-48E5-B2EB-5312B4059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191" y="1191587"/>
            <a:ext cx="8628435" cy="5548115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B68E8C7-8E4D-4540-AAB1-42306B38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378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E4A3CA-A45D-4274-BC4F-ED998745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Компоненти на програмната 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58B035-56E1-4E2E-938D-85F47CF9B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456268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bg-BG" sz="2400" dirty="0"/>
              <a:t>Обекти – </a:t>
            </a:r>
            <a:r>
              <a:rPr lang="en-US" sz="2400" dirty="0"/>
              <a:t>Entities</a:t>
            </a:r>
            <a:br>
              <a:rPr lang="en-US" sz="2400" dirty="0"/>
            </a:br>
            <a:endParaRPr lang="en-US" sz="2400" dirty="0"/>
          </a:p>
          <a:p>
            <a:r>
              <a:rPr lang="bg-BG" sz="2400" dirty="0"/>
              <a:t>Услуги – </a:t>
            </a:r>
            <a:r>
              <a:rPr lang="en-US" sz="2400" dirty="0"/>
              <a:t>Services</a:t>
            </a:r>
            <a:br>
              <a:rPr lang="en-US" sz="2400" dirty="0"/>
            </a:br>
            <a:endParaRPr lang="en-US" sz="2400" dirty="0"/>
          </a:p>
          <a:p>
            <a:r>
              <a:rPr lang="bg-BG" sz="2400" dirty="0"/>
              <a:t>Управление – </a:t>
            </a:r>
            <a:r>
              <a:rPr lang="en-US" sz="2400" dirty="0"/>
              <a:t>Controllers</a:t>
            </a:r>
            <a:br>
              <a:rPr lang="en-US" sz="2400" dirty="0"/>
            </a:br>
            <a:endParaRPr lang="en-US" sz="2400" dirty="0"/>
          </a:p>
          <a:p>
            <a:r>
              <a:rPr lang="bg-BG" sz="2400" dirty="0"/>
              <a:t>Хранилища – </a:t>
            </a:r>
            <a:r>
              <a:rPr lang="en-US" sz="2400" dirty="0"/>
              <a:t>Repositories</a:t>
            </a:r>
            <a:br>
              <a:rPr lang="en-US" sz="2400" dirty="0"/>
            </a:br>
            <a:endParaRPr lang="en-US" sz="2400" dirty="0"/>
          </a:p>
          <a:p>
            <a:r>
              <a:rPr lang="bg-BG" sz="2400" dirty="0"/>
              <a:t>Сигурност и нейната конфигурация - </a:t>
            </a:r>
            <a:r>
              <a:rPr lang="en-US" sz="2400" dirty="0" err="1"/>
              <a:t>SecurityConfig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9156448-26D9-4098-9BAD-2BB86A3C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712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63C01DCF-F92E-420B-A5EA-8F21C647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Обекти </a:t>
            </a:r>
            <a:r>
              <a:rPr lang="bg-BG" dirty="0" smtClean="0"/>
              <a:t>– „</a:t>
            </a:r>
            <a:r>
              <a:rPr lang="en-US" dirty="0" smtClean="0"/>
              <a:t>Entities</a:t>
            </a:r>
            <a:r>
              <a:rPr lang="bg-BG" dirty="0" smtClean="0"/>
              <a:t>“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AEA9C637-FC21-4EE9-8F92-C06BFDF35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600" dirty="0"/>
              <a:t>Обект „Потребители“ – </a:t>
            </a:r>
            <a:r>
              <a:rPr lang="en-US" sz="2600" dirty="0"/>
              <a:t>Users </a:t>
            </a:r>
            <a:r>
              <a:rPr lang="en-US" sz="2600" dirty="0" smtClean="0"/>
              <a:t>Entity</a:t>
            </a:r>
          </a:p>
          <a:p>
            <a:r>
              <a:rPr lang="bg-BG" sz="2600" dirty="0"/>
              <a:t>Обект „Роля“ </a:t>
            </a:r>
            <a:r>
              <a:rPr lang="bg-BG" sz="2600" dirty="0" smtClean="0"/>
              <a:t>– </a:t>
            </a:r>
            <a:r>
              <a:rPr lang="en-US" sz="2600" dirty="0" err="1" smtClean="0"/>
              <a:t>RoleEntity</a:t>
            </a:r>
            <a:endParaRPr lang="en-US" sz="2600" dirty="0" smtClean="0"/>
          </a:p>
          <a:p>
            <a:r>
              <a:rPr lang="ru-RU" sz="2800" dirty="0"/>
              <a:t>Обект „Спортно игрище“ - Field </a:t>
            </a:r>
            <a:r>
              <a:rPr lang="ru-RU" sz="2800" dirty="0" smtClean="0"/>
              <a:t>Entity</a:t>
            </a:r>
            <a:endParaRPr lang="en-US" sz="2800" dirty="0" smtClean="0"/>
          </a:p>
          <a:p>
            <a:r>
              <a:rPr lang="bg-BG" sz="2800" dirty="0"/>
              <a:t>Обект „Резервация“ - </a:t>
            </a:r>
            <a:r>
              <a:rPr lang="en-US" sz="2800" dirty="0"/>
              <a:t>Reservation </a:t>
            </a:r>
            <a:r>
              <a:rPr lang="en-US" sz="2800" dirty="0" err="1"/>
              <a:t>Entitity</a:t>
            </a:r>
            <a:endParaRPr lang="en-US" sz="2800" dirty="0"/>
          </a:p>
          <a:p>
            <a:endParaRPr lang="en-US" sz="2800" dirty="0"/>
          </a:p>
          <a:p>
            <a:endParaRPr lang="en-US" sz="2600" dirty="0"/>
          </a:p>
          <a:p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B0D3AA0-15E5-49CF-82AA-BBB4911C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661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5E322E-3FE8-4897-99A1-942E5C3C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798" y="624403"/>
            <a:ext cx="8911687" cy="709875"/>
          </a:xfrm>
        </p:spPr>
        <p:txBody>
          <a:bodyPr/>
          <a:lstStyle/>
          <a:p>
            <a:r>
              <a:rPr lang="bg-BG" dirty="0"/>
              <a:t>Хранилища – </a:t>
            </a:r>
            <a:r>
              <a:rPr lang="en-US" dirty="0"/>
              <a:t>“Repositories”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788A98C-0287-4E33-9195-AE6B1B990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07053" y="1837426"/>
            <a:ext cx="7779151" cy="4381549"/>
          </a:xfrm>
        </p:spPr>
        <p:txBody>
          <a:bodyPr>
            <a:normAutofit/>
          </a:bodyPr>
          <a:lstStyle/>
          <a:p>
            <a:r>
              <a:rPr lang="bg-BG" sz="2400" dirty="0" smtClean="0"/>
              <a:t>Хранилище </a:t>
            </a:r>
            <a:r>
              <a:rPr lang="bg-BG" sz="2400" dirty="0"/>
              <a:t>за потребители </a:t>
            </a:r>
            <a:r>
              <a:rPr lang="bg-BG" sz="2400" dirty="0" smtClean="0"/>
              <a:t>– </a:t>
            </a:r>
            <a:r>
              <a:rPr lang="en-US" sz="2400" dirty="0" err="1" smtClean="0"/>
              <a:t>UserRepository</a:t>
            </a:r>
            <a:endParaRPr lang="bg-BG" sz="2400" dirty="0" smtClean="0"/>
          </a:p>
          <a:p>
            <a:r>
              <a:rPr lang="bg-BG" sz="2400" dirty="0"/>
              <a:t>Хранилище за роли </a:t>
            </a:r>
            <a:r>
              <a:rPr lang="bg-BG" sz="2400" dirty="0" smtClean="0"/>
              <a:t>– </a:t>
            </a:r>
            <a:r>
              <a:rPr lang="en-US" sz="2400" dirty="0" err="1" smtClean="0"/>
              <a:t>RoleRepository</a:t>
            </a:r>
            <a:endParaRPr lang="bg-BG" sz="2400" dirty="0" smtClean="0"/>
          </a:p>
          <a:p>
            <a:r>
              <a:rPr lang="ru-RU" sz="2400" dirty="0"/>
              <a:t>Хранилище за спортни игрища </a:t>
            </a:r>
            <a:r>
              <a:rPr lang="ru-RU" sz="2400" dirty="0" smtClean="0"/>
              <a:t>– FieldRepository</a:t>
            </a:r>
          </a:p>
          <a:p>
            <a:r>
              <a:rPr lang="bg-BG" sz="2400" dirty="0"/>
              <a:t>Хранилище за резервации - </a:t>
            </a:r>
            <a:r>
              <a:rPr lang="en-US" sz="2400" dirty="0" err="1"/>
              <a:t>ReservationRepository</a:t>
            </a:r>
            <a:endParaRPr lang="en-US" sz="2400" dirty="0"/>
          </a:p>
          <a:p>
            <a:endParaRPr lang="en-US" sz="2400" b="1" dirty="0"/>
          </a:p>
          <a:p>
            <a:endParaRPr lang="en-US" sz="2400" dirty="0"/>
          </a:p>
          <a:p>
            <a:endParaRPr lang="en-US" sz="2400" b="1" dirty="0"/>
          </a:p>
          <a:p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14695F8-4257-44C7-AD37-011B62E7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16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="" xmlns:a16="http://schemas.microsoft.com/office/drawing/2014/main" id="{7BC14A7D-0212-4935-86ED-9D5E889E2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433707"/>
            <a:ext cx="7429500" cy="2409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AF2A21-F337-4109-AFF6-A9EABDD9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019" y="230285"/>
            <a:ext cx="8911687" cy="1615751"/>
          </a:xfrm>
        </p:spPr>
        <p:txBody>
          <a:bodyPr>
            <a:normAutofit/>
          </a:bodyPr>
          <a:lstStyle/>
          <a:p>
            <a:r>
              <a:rPr lang="bg-BG" b="1" dirty="0" smtClean="0"/>
              <a:t>Услуги – „</a:t>
            </a:r>
            <a:r>
              <a:rPr lang="en-US" b="1" dirty="0" smtClean="0"/>
              <a:t>Services</a:t>
            </a:r>
            <a:r>
              <a:rPr lang="bg-BG" b="1" dirty="0" smtClean="0"/>
              <a:t>“</a:t>
            </a:r>
            <a:r>
              <a:rPr lang="bg-BG" dirty="0"/>
              <a:t/>
            </a:r>
            <a:br>
              <a:rPr lang="bg-BG" dirty="0"/>
            </a:br>
            <a:r>
              <a:rPr lang="bg-BG" dirty="0"/>
              <a:t>Услуги за потребители – </a:t>
            </a:r>
            <a:r>
              <a:rPr lang="bg-BG" dirty="0" smtClean="0"/>
              <a:t>„</a:t>
            </a:r>
            <a:r>
              <a:rPr lang="en-US" dirty="0" err="1" smtClean="0"/>
              <a:t>UserService</a:t>
            </a:r>
            <a:r>
              <a:rPr lang="bg-BG" dirty="0" smtClean="0"/>
              <a:t>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C207F6-AAF6-4173-ADAC-425F13088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112" y="1454408"/>
            <a:ext cx="5067442" cy="2979299"/>
          </a:xfrm>
        </p:spPr>
        <p:txBody>
          <a:bodyPr>
            <a:normAutofit/>
          </a:bodyPr>
          <a:lstStyle/>
          <a:p>
            <a:r>
              <a:rPr lang="bg-BG" sz="2400" b="1" dirty="0" smtClean="0"/>
              <a:t>Добавяне на клиент</a:t>
            </a:r>
          </a:p>
          <a:p>
            <a:r>
              <a:rPr lang="bg-BG" sz="2400" b="1" dirty="0" smtClean="0"/>
              <a:t>Добавяне на компания</a:t>
            </a:r>
          </a:p>
          <a:p>
            <a:r>
              <a:rPr lang="bg-BG" sz="2400" b="1" dirty="0" smtClean="0"/>
              <a:t>Добавяне на администратор</a:t>
            </a:r>
            <a:endParaRPr lang="en-US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442CA4C-276C-46DE-8D0C-09A2EEA7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7</a:t>
            </a:fld>
            <a:endParaRPr lang="bg-BG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="" xmlns:a16="http://schemas.microsoft.com/office/drawing/2014/main" id="{1F44D355-4F16-46B7-A0F5-0D00EA388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554" y="1758598"/>
            <a:ext cx="6524445" cy="319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1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1A9E23-33D1-4CFF-8519-73C95F26A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2065" y="339208"/>
            <a:ext cx="8915400" cy="1843275"/>
          </a:xfrm>
        </p:spPr>
        <p:txBody>
          <a:bodyPr>
            <a:normAutofit/>
          </a:bodyPr>
          <a:lstStyle/>
          <a:p>
            <a:r>
              <a:rPr lang="bg-BG" sz="2400" dirty="0" smtClean="0"/>
              <a:t>Преглед на всички компании, клиенти, </a:t>
            </a:r>
            <a:r>
              <a:rPr lang="bg-BG" sz="2400" dirty="0" err="1" smtClean="0"/>
              <a:t>админи</a:t>
            </a:r>
            <a:endParaRPr lang="bg-BG" sz="2400" dirty="0" smtClean="0"/>
          </a:p>
          <a:p>
            <a:r>
              <a:rPr lang="bg-BG" sz="2400" dirty="0"/>
              <a:t>Премахване на </a:t>
            </a:r>
            <a:r>
              <a:rPr lang="bg-BG" sz="2400" dirty="0" smtClean="0"/>
              <a:t>потребител</a:t>
            </a:r>
          </a:p>
          <a:p>
            <a:r>
              <a:rPr lang="bg-BG" sz="2400" dirty="0"/>
              <a:t>Промяна на профилната информация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C9CBFDD-61FA-47A0-96B2-18B70F97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8</a:t>
            </a:fld>
            <a:endParaRPr lang="bg-BG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="" xmlns:a16="http://schemas.microsoft.com/office/drawing/2014/main" id="{733C1A5D-0B8E-418C-9FFF-81BA23F8B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527" y="2182483"/>
            <a:ext cx="7861945" cy="34190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6C2FF43-4BB2-497A-823B-081D5ADA9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65" y="5693543"/>
            <a:ext cx="9205758" cy="100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8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66CA2D-4827-4508-95CB-E90CAA427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884" y="782792"/>
            <a:ext cx="8915400" cy="740229"/>
          </a:xfrm>
        </p:spPr>
        <p:txBody>
          <a:bodyPr>
            <a:normAutofit/>
          </a:bodyPr>
          <a:lstStyle/>
          <a:p>
            <a:r>
              <a:rPr lang="bg-BG" sz="2400" dirty="0" smtClean="0"/>
              <a:t>Преглед на профилна информация и резервации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F124544-E891-4B06-9B63-1C7D6FAA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9</a:t>
            </a:fld>
            <a:endParaRPr lang="bg-BG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="" xmlns:a16="http://schemas.microsoft.com/office/drawing/2014/main" id="{F570B065-752D-4EC5-A56E-4F12BF332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17" y="1592032"/>
            <a:ext cx="8734837" cy="3543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83AA5BF-CD78-422A-8E4E-E1445475F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51" y="5328969"/>
            <a:ext cx="10788709" cy="81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5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1670</TotalTime>
  <Words>318</Words>
  <Application>Microsoft Office PowerPoint</Application>
  <PresentationFormat>Widescreen</PresentationFormat>
  <Paragraphs>91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Wisp</vt:lpstr>
      <vt:lpstr>Разработване на уеб приложение за резервация на спортни съоръжения</vt:lpstr>
      <vt:lpstr>Цел и изходна постановка на дипломната работа</vt:lpstr>
      <vt:lpstr>Архитектура на разрабтваното приложение</vt:lpstr>
      <vt:lpstr>Компоненти на програмната реализация</vt:lpstr>
      <vt:lpstr>Обекти – „Entities“</vt:lpstr>
      <vt:lpstr>Хранилища – “Repositories”</vt:lpstr>
      <vt:lpstr>Услуги – „Services“ Услуги за потребители – „UserService“</vt:lpstr>
      <vt:lpstr>PowerPoint Presentation</vt:lpstr>
      <vt:lpstr>PowerPoint Presentation</vt:lpstr>
      <vt:lpstr>Услуга за Роли – „RoleService“</vt:lpstr>
      <vt:lpstr>Услуга за спортни игрища – „FieldService“</vt:lpstr>
      <vt:lpstr>PowerPoint Presentation</vt:lpstr>
      <vt:lpstr>Услуга за резервации – „ReservationService“</vt:lpstr>
      <vt:lpstr>Управление (Controllers) Основно управление – „MainController“ Потребителското управление – „UserController“ </vt:lpstr>
      <vt:lpstr>Клас Конфигурация на сигурността – „SecurityConfig“</vt:lpstr>
      <vt:lpstr>Диаграма на връзките между обектите (ER – Entity Relationship diagram)</vt:lpstr>
      <vt:lpstr>Изводи и бъдеща оптимизация</vt:lpstr>
      <vt:lpstr>Благодаря за вниманието!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52</cp:revision>
  <dcterms:created xsi:type="dcterms:W3CDTF">2023-01-19T05:43:25Z</dcterms:created>
  <dcterms:modified xsi:type="dcterms:W3CDTF">2023-01-22T08:51:46Z</dcterms:modified>
</cp:coreProperties>
</file>