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3E27-5E61-4D35-B289-0AFEE3084A15}" type="datetimeFigureOut">
              <a:rPr lang="bg-BG" smtClean="0"/>
              <a:t>19.1.2023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DFB4C-5CCA-45EB-898E-5F53FAABC6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23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DFB4C-5CCA-45EB-898E-5F53FAABC61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5AAC-343E-4EC3-9638-2FB485D59C6C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4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565-3266-48A3-A50D-25EBF8FD802A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65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14E7-A0F7-41B8-91D1-7B1815EA433F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270-C498-43D3-8FA1-05A4481A9B2F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7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20A6-B099-4B51-AFC4-4CA0A78F9FD5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7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E2D7-05A5-4FAF-8977-764D6BAC524D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8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69B-3966-4751-95A5-A1C376325ABD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608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4FEB-BC2A-4E57-BF80-4F36F6E735C7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32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B81-3BC4-4DB3-9A73-C26AECDE2113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2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A7BF-18F4-491E-85EF-49AF85539728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4C4C-80CC-43CE-A050-EE4E5E59915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05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C7F5-A1E9-4D01-ADA0-C663C504F0E7}" type="datetime1">
              <a:rPr lang="bg-BG" smtClean="0"/>
              <a:t>19.1.2023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4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7986-44B4-4828-8094-4437F5538616}" type="datetime1">
              <a:rPr lang="bg-BG" smtClean="0"/>
              <a:t>19.1.2023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805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8718-58C1-4E00-AA3B-4629690AC672}" type="datetime1">
              <a:rPr lang="bg-BG" smtClean="0"/>
              <a:t>19.1.2023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01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5C22-CF78-4A21-A29D-D1E993F9B7B8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5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D8AD-87B6-4FD7-963F-45A4CB7519C6}" type="datetime1">
              <a:rPr lang="bg-BG" smtClean="0"/>
              <a:t>19.1.2023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89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DD86-BC9C-4E56-A49B-D055BFFF10B2}" type="datetime1">
              <a:rPr lang="bg-BG" smtClean="0"/>
              <a:t>19.1.2023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33938-B8E8-47AB-B89E-92B6FF3A5B7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8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1" y="180022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dirty="0"/>
              <a:t>Разработване на уеб приложение за резервация на спортни съоръжения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600575"/>
            <a:ext cx="8915399" cy="1457325"/>
          </a:xfrm>
        </p:spPr>
        <p:txBody>
          <a:bodyPr>
            <a:noAutofit/>
          </a:bodyPr>
          <a:lstStyle/>
          <a:p>
            <a:r>
              <a:rPr lang="bg-BG" sz="2400" dirty="0"/>
              <a:t>Дипломна работа</a:t>
            </a:r>
          </a:p>
          <a:p>
            <a:r>
              <a:rPr lang="bg-BG" sz="2400" dirty="0"/>
              <a:t>На </a:t>
            </a:r>
          </a:p>
          <a:p>
            <a:r>
              <a:rPr lang="bg-BG" sz="2400" dirty="0"/>
              <a:t>Изабел Христова Филипова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8" y="425401"/>
            <a:ext cx="520498" cy="547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1686" y="425401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Технически университет - София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22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A9C637-FC21-4EE9-8F92-C06BFDF3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074" y="695801"/>
            <a:ext cx="5880035" cy="576262"/>
          </a:xfrm>
        </p:spPr>
        <p:txBody>
          <a:bodyPr/>
          <a:lstStyle/>
          <a:p>
            <a:r>
              <a:rPr lang="bg-BG" sz="2600" dirty="0"/>
              <a:t>Обект „Потребители“ – </a:t>
            </a:r>
            <a:r>
              <a:rPr lang="en-US" sz="2600" dirty="0"/>
              <a:t>Users Entity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BF3B0-2870-4B6D-B101-192D8FB5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2725" y="1692221"/>
            <a:ext cx="4522280" cy="4498935"/>
          </a:xfrm>
        </p:spPr>
        <p:txBody>
          <a:bodyPr>
            <a:normAutofit/>
          </a:bodyPr>
          <a:lstStyle/>
          <a:p>
            <a:r>
              <a:rPr lang="bg-BG" sz="2400" dirty="0"/>
              <a:t>Променливи</a:t>
            </a:r>
          </a:p>
          <a:p>
            <a:pPr lvl="1"/>
            <a:r>
              <a:rPr lang="en-US" sz="2400" dirty="0"/>
              <a:t>username</a:t>
            </a:r>
          </a:p>
          <a:p>
            <a:pPr lvl="1"/>
            <a:r>
              <a:rPr lang="en-US" sz="2400" dirty="0"/>
              <a:t>password</a:t>
            </a:r>
          </a:p>
          <a:p>
            <a:pPr lvl="1"/>
            <a:r>
              <a:rPr lang="en-US" sz="2400" dirty="0"/>
              <a:t>email</a:t>
            </a:r>
          </a:p>
          <a:p>
            <a:pPr lvl="1"/>
            <a:r>
              <a:rPr lang="en-US" sz="2400" dirty="0" err="1"/>
              <a:t>phoneNumber</a:t>
            </a:r>
            <a:endParaRPr lang="en-US" sz="2400" dirty="0"/>
          </a:p>
          <a:p>
            <a:pPr lvl="1"/>
            <a:r>
              <a:rPr lang="en-US" sz="2400" dirty="0" err="1"/>
              <a:t>firstname</a:t>
            </a:r>
            <a:endParaRPr lang="en-US" sz="2400" dirty="0"/>
          </a:p>
          <a:p>
            <a:pPr lvl="1"/>
            <a:r>
              <a:rPr lang="en-US" sz="2400" dirty="0" err="1"/>
              <a:t>lastName</a:t>
            </a:r>
            <a:endParaRPr lang="en-US" sz="2400" dirty="0"/>
          </a:p>
          <a:p>
            <a:pPr lvl="1"/>
            <a:r>
              <a:rPr lang="en-US" sz="2400" dirty="0"/>
              <a:t>active</a:t>
            </a:r>
          </a:p>
          <a:p>
            <a:pPr lvl="1"/>
            <a:r>
              <a:rPr lang="bg-BG" sz="2400" dirty="0"/>
              <a:t> </a:t>
            </a:r>
            <a:r>
              <a:rPr lang="en-US" sz="2400" dirty="0"/>
              <a:t>id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42BE7-968A-4464-8CED-FE4CCAFE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3109" y="682213"/>
            <a:ext cx="4404391" cy="576262"/>
          </a:xfrm>
        </p:spPr>
        <p:txBody>
          <a:bodyPr/>
          <a:lstStyle/>
          <a:p>
            <a:r>
              <a:rPr lang="bg-BG" sz="2600" dirty="0"/>
              <a:t>Обект „Роля“ - </a:t>
            </a:r>
            <a:r>
              <a:rPr lang="en-US" sz="2600" dirty="0" err="1"/>
              <a:t>RoleEntity</a:t>
            </a:r>
            <a:endParaRPr lang="en-US"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DFA235-29E2-4548-ABFC-EFD70DA3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3177" y="1692221"/>
            <a:ext cx="3737011" cy="4365678"/>
          </a:xfrm>
        </p:spPr>
        <p:txBody>
          <a:bodyPr>
            <a:normAutofit/>
          </a:bodyPr>
          <a:lstStyle/>
          <a:p>
            <a:r>
              <a:rPr lang="bg-BG" sz="2400" dirty="0"/>
              <a:t>Променливи</a:t>
            </a:r>
          </a:p>
          <a:p>
            <a:pPr lvl="1"/>
            <a:r>
              <a:rPr lang="en-US" sz="2400" dirty="0"/>
              <a:t>name</a:t>
            </a:r>
          </a:p>
          <a:p>
            <a:pPr lvl="1"/>
            <a:r>
              <a:rPr lang="en-US" sz="2400" dirty="0" err="1"/>
              <a:t>roleId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3AA0-15E5-49CF-82AA-BBB4911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661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83E18-BFA2-4CD7-95F7-80BA7C40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49" y="785582"/>
            <a:ext cx="5343525" cy="576262"/>
          </a:xfrm>
        </p:spPr>
        <p:txBody>
          <a:bodyPr/>
          <a:lstStyle/>
          <a:p>
            <a:r>
              <a:rPr lang="ru-RU" dirty="0"/>
              <a:t>Обект „Спортно игрище“ - Field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0F28-14F0-4E6D-94D7-089E76068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8447" y="1465213"/>
            <a:ext cx="4338674" cy="4972680"/>
          </a:xfrm>
        </p:spPr>
        <p:txBody>
          <a:bodyPr>
            <a:noAutofit/>
          </a:bodyPr>
          <a:lstStyle/>
          <a:p>
            <a:r>
              <a:rPr lang="bg-BG" sz="2400" dirty="0"/>
              <a:t>Параметри:</a:t>
            </a:r>
          </a:p>
          <a:p>
            <a:pPr lvl="1"/>
            <a:r>
              <a:rPr lang="en-US" sz="2400" dirty="0" err="1"/>
              <a:t>fieldId</a:t>
            </a:r>
            <a:endParaRPr lang="en-US" sz="2400" dirty="0"/>
          </a:p>
          <a:p>
            <a:pPr lvl="1"/>
            <a:r>
              <a:rPr lang="en-US" sz="2400" dirty="0"/>
              <a:t>fieldname</a:t>
            </a:r>
          </a:p>
          <a:p>
            <a:pPr lvl="1"/>
            <a:r>
              <a:rPr lang="en-US" sz="2400" dirty="0"/>
              <a:t>location</a:t>
            </a:r>
          </a:p>
          <a:p>
            <a:pPr lvl="1"/>
            <a:r>
              <a:rPr lang="en-US" sz="2400" dirty="0"/>
              <a:t>type</a:t>
            </a:r>
          </a:p>
          <a:p>
            <a:pPr lvl="1"/>
            <a:r>
              <a:rPr lang="en-US" sz="2400" dirty="0"/>
              <a:t>state</a:t>
            </a:r>
          </a:p>
          <a:p>
            <a:pPr lvl="1"/>
            <a:r>
              <a:rPr lang="en-US" sz="2400" dirty="0"/>
              <a:t>price</a:t>
            </a:r>
          </a:p>
          <a:p>
            <a:pPr lvl="1"/>
            <a:r>
              <a:rPr lang="en-US" sz="2400" dirty="0" err="1"/>
              <a:t>contactInformation</a:t>
            </a:r>
            <a:endParaRPr lang="en-US" sz="2400" dirty="0"/>
          </a:p>
          <a:p>
            <a:pPr lvl="1"/>
            <a:r>
              <a:rPr lang="en-US" sz="2400" dirty="0" err="1"/>
              <a:t>workingHours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DFEF8-CF90-4C77-9BAA-CD556F209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5382" y="772162"/>
            <a:ext cx="4663067" cy="576262"/>
          </a:xfrm>
        </p:spPr>
        <p:txBody>
          <a:bodyPr/>
          <a:lstStyle/>
          <a:p>
            <a:r>
              <a:rPr lang="bg-BG" dirty="0"/>
              <a:t>Обект „Резервация“ - </a:t>
            </a:r>
            <a:r>
              <a:rPr lang="en-US" dirty="0"/>
              <a:t>Reservation </a:t>
            </a:r>
            <a:r>
              <a:rPr lang="en-US" dirty="0" err="1"/>
              <a:t>Entitity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C8BA4B-9370-4D30-A91C-D752502C9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751970"/>
            <a:ext cx="4338674" cy="4147828"/>
          </a:xfrm>
        </p:spPr>
        <p:txBody>
          <a:bodyPr>
            <a:normAutofit/>
          </a:bodyPr>
          <a:lstStyle/>
          <a:p>
            <a:r>
              <a:rPr lang="bg-BG" sz="2400" dirty="0"/>
              <a:t>Параметри</a:t>
            </a:r>
          </a:p>
          <a:p>
            <a:pPr lvl="1"/>
            <a:r>
              <a:rPr lang="en-US" sz="2400" dirty="0" err="1"/>
              <a:t>reservationId</a:t>
            </a:r>
            <a:endParaRPr lang="bg-BG" sz="2400" dirty="0"/>
          </a:p>
          <a:p>
            <a:pPr lvl="1"/>
            <a:r>
              <a:rPr lang="en-US" sz="2400" dirty="0" err="1"/>
              <a:t>madeBy</a:t>
            </a:r>
            <a:endParaRPr lang="bg-BG" sz="2400" dirty="0"/>
          </a:p>
          <a:p>
            <a:pPr lvl="1"/>
            <a:r>
              <a:rPr lang="en-US" sz="2400" dirty="0"/>
              <a:t>fieldname</a:t>
            </a:r>
            <a:endParaRPr lang="bg-BG" sz="2400" dirty="0"/>
          </a:p>
          <a:p>
            <a:pPr lvl="1"/>
            <a:r>
              <a:rPr lang="en-US" sz="2400" dirty="0" err="1"/>
              <a:t>reservationDuration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82B96-2DAF-4949-8365-696A094F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62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B517-D3C1-40D3-904C-4F951C8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Хранилища – </a:t>
            </a:r>
            <a:r>
              <a:rPr lang="en-US" dirty="0"/>
              <a:t>“Repositories”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5BEB4-D22A-4C32-B70D-7F7099E16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4E53-09AB-4549-8C10-15F23D4C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64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121A-565A-407F-9241-49AE9680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3575" y="787782"/>
            <a:ext cx="4998529" cy="576262"/>
          </a:xfrm>
        </p:spPr>
        <p:txBody>
          <a:bodyPr/>
          <a:lstStyle/>
          <a:p>
            <a:r>
              <a:rPr lang="bg-BG" dirty="0"/>
              <a:t>Хранилище за потребители - </a:t>
            </a:r>
            <a:r>
              <a:rPr lang="en-US" dirty="0" err="1"/>
              <a:t>UserRepository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A98C-0287-4E33-9195-AE6B1B99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943100"/>
            <a:ext cx="4342893" cy="3959926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findByEmail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findByUsername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deleteById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findByRolesIn</a:t>
            </a:r>
            <a:r>
              <a:rPr lang="en-US" sz="2400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600B1-2F7E-4C91-92E0-02E0521C0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795107"/>
            <a:ext cx="4493231" cy="576262"/>
          </a:xfrm>
        </p:spPr>
        <p:txBody>
          <a:bodyPr/>
          <a:lstStyle/>
          <a:p>
            <a:r>
              <a:rPr lang="bg-BG" dirty="0"/>
              <a:t>Хранилище за роли - </a:t>
            </a:r>
            <a:r>
              <a:rPr lang="en-US" dirty="0" err="1"/>
              <a:t>RoleRepository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224D2-4CF3-4374-90AC-199AC020D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939872"/>
            <a:ext cx="4338674" cy="3959926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findByName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95F8-4257-44C7-AD37-011B62E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161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1C2C-8C66-475B-BD87-AB5E6CE5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131" y="787782"/>
            <a:ext cx="5093974" cy="576262"/>
          </a:xfrm>
        </p:spPr>
        <p:txBody>
          <a:bodyPr/>
          <a:lstStyle/>
          <a:p>
            <a:r>
              <a:rPr lang="ru-RU" dirty="0"/>
              <a:t>Хранилище за спортни игрища - FieldRepository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007F2-2D3E-4A24-B510-2D1ADF01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763486"/>
            <a:ext cx="4342893" cy="4139540"/>
          </a:xfrm>
        </p:spPr>
        <p:txBody>
          <a:bodyPr>
            <a:normAutofit/>
          </a:bodyPr>
          <a:lstStyle/>
          <a:p>
            <a:r>
              <a:rPr lang="en-US" sz="2400" dirty="0" err="1"/>
              <a:t>deleteById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FindByFieldId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FindByFieldName</a:t>
            </a:r>
            <a:r>
              <a:rPr lang="en-US" sz="2400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8DBF5-641E-43E6-812F-8CCE28C3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8" y="787782"/>
            <a:ext cx="4493230" cy="576262"/>
          </a:xfrm>
        </p:spPr>
        <p:txBody>
          <a:bodyPr/>
          <a:lstStyle/>
          <a:p>
            <a:r>
              <a:rPr lang="bg-BG" dirty="0"/>
              <a:t>Хранилище за резервации - </a:t>
            </a:r>
            <a:r>
              <a:rPr lang="en-US" dirty="0" err="1"/>
              <a:t>ReservationRepository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646F1-0847-40AF-98F4-3050EEDC1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1760258"/>
            <a:ext cx="4338674" cy="4139540"/>
          </a:xfrm>
        </p:spPr>
        <p:txBody>
          <a:bodyPr>
            <a:normAutofit/>
          </a:bodyPr>
          <a:lstStyle/>
          <a:p>
            <a:r>
              <a:rPr lang="en-US" sz="2400" dirty="0" err="1"/>
              <a:t>findByFieldNameAndReservationDuration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findById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findAllByMadeBy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94E4-72DB-48DE-A492-648C3BB9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56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42FE-1A17-47CC-8D16-BA532D1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Услуги (</a:t>
            </a:r>
            <a:r>
              <a:rPr lang="en-US" dirty="0"/>
              <a:t>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6854-44E0-44B0-B438-18D93D2B2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C6068-0ABD-4D2E-AD22-607A3890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63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2A21-F337-4109-AFF6-A9EABDD9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Услуги за потребители – </a:t>
            </a:r>
            <a:r>
              <a:rPr lang="en-US" dirty="0" err="1"/>
              <a:t>UserService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07F6-AAF6-4173-ADAC-425F1308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799" y="1396481"/>
            <a:ext cx="8915400" cy="814873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addRegisteredCustomer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addCompany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addAdmin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2CA4C-276C-46DE-8D0C-09A2EEA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16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F44D355-4F16-46B7-A0F5-0D00EA388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07" y="2286000"/>
            <a:ext cx="9144792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E23-33D1-4CFF-8519-73C95F26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7782"/>
            <a:ext cx="8915400" cy="1022357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viewAllCompanies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getAllAdmins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viewAllCustomers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BFDD-61FA-47A0-96B2-18B70F97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33C1A5D-0B8E-418C-9FFF-81BA23F8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262968"/>
            <a:ext cx="912955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EB483-70FA-47EB-97B5-928B0760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134" y="678422"/>
            <a:ext cx="4313864" cy="629816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removeUser</a:t>
            </a:r>
            <a:r>
              <a:rPr lang="en-US" sz="2400" dirty="0"/>
              <a:t>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39760A-1DB2-4370-A724-A768E1A4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988" y="678422"/>
            <a:ext cx="6046235" cy="629816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changePersonalInformation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D156-E7DD-49A3-818C-9A9BA04E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18</a:t>
            </a:fld>
            <a:endParaRPr lang="bg-BG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0372BB3-5FF7-49D9-B17C-AD526D44A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6" y="1308238"/>
            <a:ext cx="6710145" cy="28465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A1EA2EE-A060-4E1E-8BA7-B423AC799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21" y="4246629"/>
            <a:ext cx="779593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CA2D-4827-4508-95CB-E90CAA4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963" y="1286029"/>
            <a:ext cx="8915400" cy="740229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viewProfileInfo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4544-E891-4B06-9B63-1C7D6FA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19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570B065-752D-4EC5-A56E-4F12BF33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63" y="2400300"/>
            <a:ext cx="873483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и изходна постановка на дипломната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Autofit/>
          </a:bodyPr>
          <a:lstStyle/>
          <a:p>
            <a:r>
              <a:rPr lang="bg-BG" sz="2400" dirty="0"/>
              <a:t>Цел: Да се разработи уеб приложение за резервация на спортни съоръжения</a:t>
            </a:r>
            <a:r>
              <a:rPr lang="en-US" sz="2400" dirty="0"/>
              <a:t>, </a:t>
            </a:r>
            <a:r>
              <a:rPr lang="bg-BG" sz="2400" dirty="0"/>
              <a:t>използващо зададените в изходната постановка технологии</a:t>
            </a:r>
            <a:endParaRPr lang="en-US" sz="2400" dirty="0"/>
          </a:p>
          <a:p>
            <a:endParaRPr lang="bg-BG" sz="2400" dirty="0"/>
          </a:p>
          <a:p>
            <a:r>
              <a:rPr lang="bg-BG" sz="2400" dirty="0"/>
              <a:t>Изходна постановка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Java</a:t>
            </a:r>
          </a:p>
          <a:p>
            <a:pPr lvl="1"/>
            <a:r>
              <a:rPr lang="en-US" sz="2400" dirty="0"/>
              <a:t>Spring Boot</a:t>
            </a:r>
          </a:p>
          <a:p>
            <a:pPr lvl="1"/>
            <a:r>
              <a:rPr lang="en-US" sz="2400" dirty="0"/>
              <a:t>Hibernate</a:t>
            </a:r>
          </a:p>
          <a:p>
            <a:pPr lvl="1"/>
            <a:r>
              <a:rPr lang="en-US" sz="2400" dirty="0"/>
              <a:t>MySQL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76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BE6-144A-46E8-B81C-C05F3908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Услуга за Роли - </a:t>
            </a:r>
            <a:r>
              <a:rPr lang="en-US" dirty="0" err="1"/>
              <a:t>RoleService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C3E09-C7E0-4431-962F-96ACEF43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619125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addRole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getAllRoles</a:t>
            </a:r>
            <a:r>
              <a:rPr lang="en-US" sz="2400" dirty="0"/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7E21-9A35-45ED-9462-0A778167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20</a:t>
            </a:fld>
            <a:endParaRPr lang="bg-BG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736F547-7888-4885-A52A-CDA46971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371725"/>
            <a:ext cx="8138865" cy="3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398-D54E-4871-8045-0DCCEE41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91" y="624110"/>
            <a:ext cx="9526522" cy="1280890"/>
          </a:xfrm>
        </p:spPr>
        <p:txBody>
          <a:bodyPr/>
          <a:lstStyle/>
          <a:p>
            <a:r>
              <a:rPr lang="ru-RU" dirty="0"/>
              <a:t>Услуга за спортни игрища - FieldService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DD5F-A313-4707-8EF0-CBC92421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561641"/>
            <a:ext cx="3943349" cy="2424404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 err="1"/>
              <a:t>addNewField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deleteField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getAllFieldsByCity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652E-F65C-4834-82D7-3C2DB7C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21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2FF047-D71F-407A-B9B4-E791C570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1561641"/>
            <a:ext cx="7902625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455-1680-4863-B42E-39B3FD55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7782"/>
            <a:ext cx="8915400" cy="898143"/>
          </a:xfrm>
        </p:spPr>
        <p:txBody>
          <a:bodyPr>
            <a:normAutofit/>
          </a:bodyPr>
          <a:lstStyle/>
          <a:p>
            <a:r>
              <a:rPr lang="bg-BG" sz="2400" dirty="0"/>
              <a:t>Методи </a:t>
            </a:r>
            <a:r>
              <a:rPr lang="en-US" sz="2400" dirty="0" err="1"/>
              <a:t>getFieldById</a:t>
            </a:r>
            <a:r>
              <a:rPr lang="en-US" sz="2400" dirty="0"/>
              <a:t>()</a:t>
            </a:r>
            <a:r>
              <a:rPr lang="bg-BG" sz="2400" dirty="0"/>
              <a:t>, </a:t>
            </a:r>
            <a:r>
              <a:rPr lang="en-US" sz="2400" dirty="0" err="1"/>
              <a:t>changeFieldState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C327-456E-4EC5-B316-13D15AD4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22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4C051CE-4B50-4B15-9B30-BAD09A6D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60" y="1685925"/>
            <a:ext cx="8726752" cy="48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CB23-5241-4F5A-8D7D-18DBD27D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558" y="400050"/>
            <a:ext cx="6516883" cy="1494064"/>
          </a:xfrm>
        </p:spPr>
        <p:txBody>
          <a:bodyPr>
            <a:normAutofit/>
          </a:bodyPr>
          <a:lstStyle/>
          <a:p>
            <a:r>
              <a:rPr lang="bg-BG" sz="2400" dirty="0"/>
              <a:t>Метод </a:t>
            </a:r>
            <a:r>
              <a:rPr lang="en-US" sz="2400" dirty="0"/>
              <a:t>reserve()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changeFieldInfo</a:t>
            </a:r>
            <a:r>
              <a:rPr lang="en-US" sz="2400" dirty="0"/>
              <a:t>()</a:t>
            </a:r>
            <a:endParaRPr lang="bg-BG" sz="2400" dirty="0"/>
          </a:p>
          <a:p>
            <a:r>
              <a:rPr lang="bg-BG" sz="2400" dirty="0"/>
              <a:t>Метод </a:t>
            </a:r>
            <a:r>
              <a:rPr lang="en-US" sz="2400" dirty="0" err="1"/>
              <a:t>getAllFieldsByType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611F-B0B7-41FE-ABDE-E0FA0E8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23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FB1E530-B223-47DC-9771-96B0B8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58" y="2109260"/>
            <a:ext cx="8992379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CA98-22A9-4BD9-B62C-C9C2BE6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624110"/>
            <a:ext cx="9899748" cy="1280890"/>
          </a:xfrm>
        </p:spPr>
        <p:txBody>
          <a:bodyPr/>
          <a:lstStyle/>
          <a:p>
            <a:r>
              <a:rPr lang="bg-BG" dirty="0"/>
              <a:t>Услуга за резервации - </a:t>
            </a:r>
            <a:r>
              <a:rPr lang="en-US" dirty="0" err="1"/>
              <a:t>ReservationService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E777-05B5-498F-8BC8-1779D2B8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165" y="2233383"/>
            <a:ext cx="4110135" cy="4265991"/>
          </a:xfrm>
        </p:spPr>
        <p:txBody>
          <a:bodyPr>
            <a:normAutofit/>
          </a:bodyPr>
          <a:lstStyle/>
          <a:p>
            <a:r>
              <a:rPr lang="bg-BG" sz="2400" dirty="0"/>
              <a:t>Методи</a:t>
            </a:r>
            <a:r>
              <a:rPr lang="en-US" sz="2400" dirty="0"/>
              <a:t>:</a:t>
            </a:r>
          </a:p>
          <a:p>
            <a:pPr lvl="1"/>
            <a:r>
              <a:rPr lang="bg-BG" sz="2200" dirty="0"/>
              <a:t> </a:t>
            </a:r>
            <a:r>
              <a:rPr lang="en-US" sz="2200" dirty="0" err="1"/>
              <a:t>reserveField</a:t>
            </a:r>
            <a:r>
              <a:rPr lang="en-US" sz="2200" dirty="0"/>
              <a:t>()	</a:t>
            </a:r>
          </a:p>
          <a:p>
            <a:pPr lvl="1"/>
            <a:r>
              <a:rPr lang="en-US" sz="2200" dirty="0" err="1"/>
              <a:t>cancelReservation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getReservationHistory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viewAllReservations</a:t>
            </a:r>
            <a:r>
              <a:rPr lang="en-US" sz="22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F4382-418B-4426-A979-6432F8F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24</a:t>
            </a:fld>
            <a:endParaRPr lang="bg-BG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A27D8C2-F398-465F-A87B-09037CC3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3341912"/>
            <a:ext cx="7986452" cy="2789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97DBF-EAA1-4084-938A-78D56A98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1990547"/>
            <a:ext cx="7986453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43B474-D7CF-46A7-B684-4B7D9D3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(</a:t>
            </a:r>
            <a:r>
              <a:rPr lang="en-US" dirty="0"/>
              <a:t>Controllers)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9FD80E-6FCB-4AA1-A478-98C69E27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12E4-4420-43B4-AB82-DA3D6EFC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33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8884-B14E-4D75-8951-61D6F2D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9" y="624110"/>
            <a:ext cx="9703804" cy="915441"/>
          </a:xfrm>
        </p:spPr>
        <p:txBody>
          <a:bodyPr/>
          <a:lstStyle/>
          <a:p>
            <a:r>
              <a:rPr lang="bg-BG" dirty="0"/>
              <a:t>Основно управление - </a:t>
            </a:r>
            <a:r>
              <a:rPr lang="en-US" dirty="0" err="1"/>
              <a:t>MainController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ECF01CC-6EC7-42C5-9EB6-64C2716DE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500361"/>
            <a:ext cx="7856538" cy="5357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73B5-A2E3-4AEB-8973-35D6861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304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F05D-768C-4663-AE84-33F3D8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6" y="190500"/>
            <a:ext cx="10677524" cy="1714500"/>
          </a:xfrm>
        </p:spPr>
        <p:txBody>
          <a:bodyPr/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1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647C2B6-C236-44AE-9321-4202EC4F5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6" y="1316324"/>
            <a:ext cx="9725892" cy="54845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724B-2C8F-4C57-A116-C38B62A0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622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33AA-6BEA-4479-BFE3-2938254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79" y="232224"/>
            <a:ext cx="10950445" cy="114910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2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CE152E8-80CC-414C-93CD-F64ABE1D7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24" y="787782"/>
            <a:ext cx="7383293" cy="5982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32BB-1DEB-4D23-B617-A5110DD0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369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6A5-E6CC-4FB2-B8DA-3DEFAA45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220" y="89613"/>
            <a:ext cx="10282335" cy="1231641"/>
          </a:xfrm>
        </p:spPr>
        <p:txBody>
          <a:bodyPr>
            <a:normAutofit fontScale="90000"/>
          </a:bodyPr>
          <a:lstStyle/>
          <a:p>
            <a:r>
              <a:rPr lang="bg-BG" dirty="0"/>
              <a:t>Потребителското управление – </a:t>
            </a:r>
            <a:r>
              <a:rPr lang="en-US" dirty="0" err="1"/>
              <a:t>UserController</a:t>
            </a:r>
            <a:br>
              <a:rPr lang="en-US" dirty="0"/>
            </a:br>
            <a:r>
              <a:rPr lang="bg-BG" dirty="0"/>
              <a:t>част </a:t>
            </a:r>
            <a:r>
              <a:rPr lang="en-US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5FCA2-2B7C-4429-A508-F7B9981A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29</a:t>
            </a:fld>
            <a:endParaRPr lang="bg-BG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B29CE6-FE88-4FE9-A426-34A1302A8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4" y="1541218"/>
            <a:ext cx="11103653" cy="49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Разгледани софтуерни продукти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629150"/>
          </a:xfrm>
        </p:spPr>
        <p:txBody>
          <a:bodyPr>
            <a:normAutofit/>
          </a:bodyPr>
          <a:lstStyle/>
          <a:p>
            <a:r>
              <a:rPr lang="bg-BG" sz="2400" dirty="0"/>
              <a:t>Платформа за резервации „</a:t>
            </a:r>
            <a:r>
              <a:rPr lang="en-US" sz="2400" dirty="0"/>
              <a:t>Tereni.bg“</a:t>
            </a:r>
            <a:endParaRPr lang="bg-BG" sz="2400" dirty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easybook.bg“</a:t>
            </a:r>
            <a:endParaRPr lang="bg-BG" sz="2400" dirty="0"/>
          </a:p>
          <a:p>
            <a:r>
              <a:rPr lang="bg-BG" sz="2400" dirty="0"/>
              <a:t>Платформа за резервации „</a:t>
            </a:r>
            <a:r>
              <a:rPr lang="en-US" sz="2400" dirty="0"/>
              <a:t>Sport4All.bg“</a:t>
            </a:r>
            <a:endParaRPr lang="bg-BG" sz="2400" dirty="0"/>
          </a:p>
          <a:p>
            <a:r>
              <a:rPr lang="ru-RU" sz="2400" dirty="0"/>
              <a:t>Онлайн система за резервация на автобусни билети</a:t>
            </a:r>
          </a:p>
          <a:p>
            <a:r>
              <a:rPr lang="bg-BG" sz="2400" dirty="0"/>
              <a:t>Онлайн система за болнични резервации „</a:t>
            </a:r>
            <a:r>
              <a:rPr lang="en-US" sz="2400" dirty="0"/>
              <a:t>Hospital Reservation System – HRS“</a:t>
            </a:r>
            <a:endParaRPr lang="bg-BG" sz="2400" dirty="0"/>
          </a:p>
          <a:p>
            <a:r>
              <a:rPr lang="ru-RU" sz="2400" dirty="0"/>
              <a:t>Мобилно приложение за резервация на автобусни билети</a:t>
            </a:r>
          </a:p>
          <a:p>
            <a:r>
              <a:rPr lang="ru-RU" sz="2400" dirty="0"/>
              <a:t>Приложение за онлайн резервации на незаети билети за влакове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13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94EBD-5DAC-4AAB-87AE-978D6B24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30</a:t>
            </a:fld>
            <a:endParaRPr lang="bg-BG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5F3E30-C11D-4270-AC8D-739D7E78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55" y="3429000"/>
            <a:ext cx="8172444" cy="3137635"/>
          </a:xfrm>
          <a:prstGeom prst="rect">
            <a:avLst/>
          </a:prstGeom>
        </p:spPr>
      </p:pic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DAF19F1-8BCE-4067-9B87-5A0D9B1E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87" y="757016"/>
            <a:ext cx="7917464" cy="19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7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B488-2E69-4891-B8F0-8D0194EA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на приложението и нейната конфугурация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1CB5-77E7-4C00-BAB1-B057D07E3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2EE4-3CB9-4015-9626-5BF28D73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3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на разгледаните платформи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52675"/>
            <a:ext cx="8915400" cy="3777622"/>
          </a:xfrm>
        </p:spPr>
        <p:txBody>
          <a:bodyPr>
            <a:normAutofit/>
          </a:bodyPr>
          <a:lstStyle/>
          <a:p>
            <a:r>
              <a:rPr lang="bg-BG" sz="2400" dirty="0"/>
              <a:t>Резервация, обвързана с непосредствено плащане</a:t>
            </a:r>
          </a:p>
          <a:p>
            <a:r>
              <a:rPr lang="bg-BG" sz="2400" dirty="0"/>
              <a:t>Ограничен обхват на приложението само за даден град</a:t>
            </a:r>
          </a:p>
          <a:p>
            <a:r>
              <a:rPr lang="bg-BG" sz="2400" dirty="0"/>
              <a:t>Липса на регистрация на потребителите</a:t>
            </a:r>
          </a:p>
          <a:p>
            <a:r>
              <a:rPr lang="bg-BG" sz="2400" dirty="0"/>
              <a:t>Невъзможност за отмяна на резервация</a:t>
            </a:r>
          </a:p>
          <a:p>
            <a:r>
              <a:rPr lang="bg-BG" sz="2400" dirty="0"/>
              <a:t>Липса на история за извършените резервации</a:t>
            </a:r>
          </a:p>
          <a:p>
            <a:r>
              <a:rPr lang="bg-BG" sz="2400" dirty="0"/>
              <a:t>Достъп до обектите за резервация само след вход/регистрация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43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Подобрения при разработвания дипломен проект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41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Резервиране на  игрище, без нужда от плащане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Отмяна на резервация по всяко време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Добавяне на спортни игрища от цялата страна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Свободно разглеждане на всички игрища</a:t>
            </a:r>
            <a:br>
              <a:rPr lang="bg-BG" sz="2400" dirty="0"/>
            </a:br>
            <a:endParaRPr lang="bg-BG" sz="2400" dirty="0"/>
          </a:p>
          <a:p>
            <a:r>
              <a:rPr lang="bg-BG" sz="2400" dirty="0"/>
              <a:t>История на резервациите на всеки потребител</a:t>
            </a:r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9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E0A3-B784-44CA-8041-FA768EA3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550562"/>
            <a:ext cx="10477499" cy="1204690"/>
          </a:xfrm>
        </p:spPr>
        <p:txBody>
          <a:bodyPr/>
          <a:lstStyle/>
          <a:p>
            <a:r>
              <a:rPr lang="bg-BG" dirty="0"/>
              <a:t>Архитектура на разрабтваното приложение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820F938-F9B5-48E5-B2EB-5312B4059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1191587"/>
            <a:ext cx="8628435" cy="55481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8E8C7-8E4D-4540-AAB1-42306B38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378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8E7E5-FCC6-476E-95BA-0E5DEE5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Операции, извършвани от анонимен потребител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A8F9-EC3B-41E5-9838-7FC620C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933938-B8E8-47AB-B89E-92B6FF3A5B7F}" type="slidenum">
              <a:rPr lang="bg-BG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bg-BG" sz="190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DB2AEB3-386B-4292-925A-826BC353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94" y="1179649"/>
            <a:ext cx="6266325" cy="4677986"/>
          </a:xfrm>
        </p:spPr>
      </p:pic>
    </p:spTree>
    <p:extLst>
      <p:ext uri="{BB962C8B-B14F-4D97-AF65-F5344CB8AC3E}">
        <p14:creationId xmlns:p14="http://schemas.microsoft.com/office/powerpoint/2010/main" val="35480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3CA-A45D-4274-BC4F-ED998745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 на програмната 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B035-56E1-4E2E-938D-85F47CF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5626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Обекти – </a:t>
            </a:r>
            <a:r>
              <a:rPr lang="en-US" sz="2400" dirty="0"/>
              <a:t>Entities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Услуги – </a:t>
            </a:r>
            <a:r>
              <a:rPr lang="en-US" sz="2400" dirty="0"/>
              <a:t>Services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Управление – </a:t>
            </a:r>
            <a:r>
              <a:rPr lang="en-US" sz="2400" dirty="0"/>
              <a:t>Controllers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Хранилища – </a:t>
            </a:r>
            <a:r>
              <a:rPr lang="en-US" sz="2400" dirty="0"/>
              <a:t>Repositories</a:t>
            </a:r>
            <a:br>
              <a:rPr lang="en-US" sz="2400" dirty="0"/>
            </a:br>
            <a:endParaRPr lang="en-US" sz="2400" dirty="0"/>
          </a:p>
          <a:p>
            <a:r>
              <a:rPr lang="bg-BG" sz="2400" dirty="0"/>
              <a:t>Сигурност и нейната конфигурация - </a:t>
            </a:r>
            <a:r>
              <a:rPr lang="en-US" sz="2400" dirty="0" err="1"/>
              <a:t>SecurityConfig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56448-26D9-4098-9BAD-2BB86A3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71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EEF1BF-FCC0-4850-83AE-D51C6A45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- </a:t>
            </a:r>
            <a:r>
              <a:rPr lang="en-US" dirty="0"/>
              <a:t>Entities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40B62-3AF2-45EB-B6ED-12C5EA940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60B5-FA9A-4A38-8EFE-F8EC283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3938-B8E8-47AB-B89E-92B6FF3A5B7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05302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510</Words>
  <Application>Microsoft Office PowerPoint</Application>
  <PresentationFormat>Widescreen</PresentationFormat>
  <Paragraphs>152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Wisp</vt:lpstr>
      <vt:lpstr>Разработване на уеб приложение за резервация на спортни съоръжения</vt:lpstr>
      <vt:lpstr>Цел и изходна постановка на дипломната работа</vt:lpstr>
      <vt:lpstr>Разгледани софтуерни продукти</vt:lpstr>
      <vt:lpstr>Недостатъци на разгледаните платформи</vt:lpstr>
      <vt:lpstr>Подобрения при разработвания дипломен проект</vt:lpstr>
      <vt:lpstr>Архитектура на разрабтваното приложение</vt:lpstr>
      <vt:lpstr>Операции, извършвани от анонимен потребител</vt:lpstr>
      <vt:lpstr>Компоненти на програмната реализация</vt:lpstr>
      <vt:lpstr>Обекти - Entities</vt:lpstr>
      <vt:lpstr>PowerPoint Presentation</vt:lpstr>
      <vt:lpstr>PowerPoint Presentation</vt:lpstr>
      <vt:lpstr>Хранилища – “Repositories”</vt:lpstr>
      <vt:lpstr>PowerPoint Presentation</vt:lpstr>
      <vt:lpstr>PowerPoint Presentation</vt:lpstr>
      <vt:lpstr>Услуги (Services)</vt:lpstr>
      <vt:lpstr>Услуги за потребители – UserService </vt:lpstr>
      <vt:lpstr>PowerPoint Presentation</vt:lpstr>
      <vt:lpstr>PowerPoint Presentation</vt:lpstr>
      <vt:lpstr>PowerPoint Presentation</vt:lpstr>
      <vt:lpstr>Услуга за Роли - RoleService</vt:lpstr>
      <vt:lpstr>Услуга за спортни игрища - FieldService</vt:lpstr>
      <vt:lpstr>PowerPoint Presentation</vt:lpstr>
      <vt:lpstr>PowerPoint Presentation</vt:lpstr>
      <vt:lpstr>Услуга за резервации - ReservationService</vt:lpstr>
      <vt:lpstr>Управление (Controllers)</vt:lpstr>
      <vt:lpstr>Основно управление - MainController</vt:lpstr>
      <vt:lpstr>Потребителското управление – UserController част 1</vt:lpstr>
      <vt:lpstr>Потребителското управление – UserController част 2</vt:lpstr>
      <vt:lpstr>Потребителското управление – UserController част 3</vt:lpstr>
      <vt:lpstr>PowerPoint Presentation</vt:lpstr>
      <vt:lpstr>Защита на приложението и нейната конфугурация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Filipova, Izabel</cp:lastModifiedBy>
  <cp:revision>20</cp:revision>
  <dcterms:created xsi:type="dcterms:W3CDTF">2023-01-19T05:43:25Z</dcterms:created>
  <dcterms:modified xsi:type="dcterms:W3CDTF">2023-01-19T13:34:25Z</dcterms:modified>
</cp:coreProperties>
</file>