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20.1.2023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20.1.2023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20.1.2023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20.1.2023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20.1.2023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20.1.2023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20.1.2023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20.1.2023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20.1.2023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20.1.2023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20.1.2023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/>
              <a:t>Разработване на уеб приложение за резервация на спортни съоръжения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/>
              <a:t>Дипломна работа</a:t>
            </a:r>
          </a:p>
          <a:p>
            <a:r>
              <a:rPr lang="bg-BG" sz="2400" dirty="0"/>
              <a:t>На </a:t>
            </a:r>
          </a:p>
          <a:p>
            <a:r>
              <a:rPr lang="bg-BG" sz="2400" dirty="0"/>
              <a:t>Изабел Христова Филипова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Технически университет - София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83E18-BFA2-4CD7-95F7-80BA7C40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49" y="785582"/>
            <a:ext cx="5343525" cy="576262"/>
          </a:xfrm>
        </p:spPr>
        <p:txBody>
          <a:bodyPr/>
          <a:lstStyle/>
          <a:p>
            <a:r>
              <a:rPr lang="ru-RU" dirty="0"/>
              <a:t>Обект „Спортно игрище“ - Field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0F28-14F0-4E6D-94D7-089E76068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8570" y="1465213"/>
            <a:ext cx="4338674" cy="4972680"/>
          </a:xfrm>
        </p:spPr>
        <p:txBody>
          <a:bodyPr>
            <a:noAutofit/>
          </a:bodyPr>
          <a:lstStyle/>
          <a:p>
            <a:pPr lvl="1"/>
            <a:r>
              <a:rPr lang="en-US" sz="2400" dirty="0" err="1"/>
              <a:t>fieldId</a:t>
            </a:r>
            <a:endParaRPr lang="en-US" sz="2400" dirty="0"/>
          </a:p>
          <a:p>
            <a:pPr lvl="1"/>
            <a:r>
              <a:rPr lang="en-US" sz="2400" dirty="0"/>
              <a:t>fieldname</a:t>
            </a:r>
          </a:p>
          <a:p>
            <a:pPr lvl="1"/>
            <a:r>
              <a:rPr lang="en-US" sz="2400" dirty="0"/>
              <a:t>location</a:t>
            </a:r>
          </a:p>
          <a:p>
            <a:pPr lvl="1"/>
            <a:r>
              <a:rPr lang="en-US" sz="2400" dirty="0"/>
              <a:t>type</a:t>
            </a:r>
          </a:p>
          <a:p>
            <a:pPr lvl="1"/>
            <a:r>
              <a:rPr lang="en-US" sz="2400" dirty="0"/>
              <a:t>state</a:t>
            </a:r>
          </a:p>
          <a:p>
            <a:pPr lvl="1"/>
            <a:r>
              <a:rPr lang="en-US" sz="2400" dirty="0"/>
              <a:t>price</a:t>
            </a:r>
          </a:p>
          <a:p>
            <a:pPr lvl="1"/>
            <a:r>
              <a:rPr lang="en-US" sz="2400" dirty="0" err="1"/>
              <a:t>contactInformation</a:t>
            </a:r>
            <a:endParaRPr lang="en-US" sz="2400" dirty="0"/>
          </a:p>
          <a:p>
            <a:pPr lvl="1"/>
            <a:r>
              <a:rPr lang="en-US" sz="2400" dirty="0" err="1"/>
              <a:t>workingHours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DFEF8-CF90-4C77-9BAA-CD556F209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5382" y="772162"/>
            <a:ext cx="4663067" cy="576262"/>
          </a:xfrm>
        </p:spPr>
        <p:txBody>
          <a:bodyPr/>
          <a:lstStyle/>
          <a:p>
            <a:r>
              <a:rPr lang="bg-BG" dirty="0"/>
              <a:t>Обект „Резервация“ - </a:t>
            </a:r>
            <a:r>
              <a:rPr lang="en-US" dirty="0"/>
              <a:t>Reservation </a:t>
            </a:r>
            <a:r>
              <a:rPr lang="en-US" dirty="0" err="1"/>
              <a:t>Entitity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C8BA4B-9370-4D30-A91C-D752502C9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465213"/>
            <a:ext cx="4338674" cy="4434585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/>
              <a:t>reservationId</a:t>
            </a:r>
            <a:endParaRPr lang="bg-BG" sz="2400" dirty="0"/>
          </a:p>
          <a:p>
            <a:pPr lvl="1"/>
            <a:r>
              <a:rPr lang="en-US" sz="2400" dirty="0" err="1"/>
              <a:t>madeBy</a:t>
            </a:r>
            <a:endParaRPr lang="bg-BG" sz="2400" dirty="0"/>
          </a:p>
          <a:p>
            <a:pPr lvl="1"/>
            <a:r>
              <a:rPr lang="en-US" sz="2400" dirty="0"/>
              <a:t>fieldname</a:t>
            </a:r>
            <a:endParaRPr lang="bg-BG" sz="2400" dirty="0"/>
          </a:p>
          <a:p>
            <a:pPr lvl="1"/>
            <a:r>
              <a:rPr lang="en-US" sz="2400" dirty="0" err="1"/>
              <a:t>reservationDuration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82B96-2DAF-4949-8365-696A094F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625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322E-3FE8-4897-99A1-942E5C3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98" y="624403"/>
            <a:ext cx="8911687" cy="709875"/>
          </a:xfrm>
        </p:spPr>
        <p:txBody>
          <a:bodyPr/>
          <a:lstStyle/>
          <a:p>
            <a:r>
              <a:rPr lang="bg-BG" dirty="0"/>
              <a:t>Хранилища – </a:t>
            </a:r>
            <a:r>
              <a:rPr lang="en-US" dirty="0"/>
              <a:t>“Repositories”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121A-565A-407F-9241-49AE9680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057" y="1334278"/>
            <a:ext cx="4842048" cy="784521"/>
          </a:xfrm>
        </p:spPr>
        <p:txBody>
          <a:bodyPr/>
          <a:lstStyle/>
          <a:p>
            <a:r>
              <a:rPr lang="bg-BG" dirty="0"/>
              <a:t>Хранилище за потребители - </a:t>
            </a:r>
            <a:r>
              <a:rPr lang="en-US" dirty="0" err="1"/>
              <a:t>UserRepository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A98C-0287-4E33-9195-AE6B1B99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9634" y="2282772"/>
            <a:ext cx="4342893" cy="3617026"/>
          </a:xfrm>
        </p:spPr>
        <p:txBody>
          <a:bodyPr>
            <a:normAutofit/>
          </a:bodyPr>
          <a:lstStyle/>
          <a:p>
            <a:r>
              <a:rPr lang="en-US" sz="2400" dirty="0" err="1"/>
              <a:t>findByEmail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findByUsername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deleteById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findByRolesIn</a:t>
            </a:r>
            <a:r>
              <a:rPr lang="en-US" sz="2400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600B1-2F7E-4C91-92E0-02E0521C0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1408923"/>
            <a:ext cx="3999001" cy="709876"/>
          </a:xfrm>
        </p:spPr>
        <p:txBody>
          <a:bodyPr/>
          <a:lstStyle/>
          <a:p>
            <a:r>
              <a:rPr lang="bg-BG" dirty="0"/>
              <a:t>Хранилище за роли - </a:t>
            </a:r>
            <a:r>
              <a:rPr lang="en-US" dirty="0" err="1"/>
              <a:t>RoleRepository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224D2-4CF3-4374-90AC-199AC020D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14827" y="2286000"/>
            <a:ext cx="4338674" cy="3613798"/>
          </a:xfrm>
        </p:spPr>
        <p:txBody>
          <a:bodyPr>
            <a:normAutofit/>
          </a:bodyPr>
          <a:lstStyle/>
          <a:p>
            <a:r>
              <a:rPr lang="en-US" sz="2400" dirty="0" err="1"/>
              <a:t>findByName</a:t>
            </a:r>
            <a:r>
              <a:rPr lang="en-US" sz="2400" dirty="0"/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95F8-4257-44C7-AD37-011B62E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61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1C2C-8C66-475B-BD87-AB5E6CE5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131" y="787782"/>
            <a:ext cx="5093974" cy="576262"/>
          </a:xfrm>
        </p:spPr>
        <p:txBody>
          <a:bodyPr/>
          <a:lstStyle/>
          <a:p>
            <a:r>
              <a:rPr lang="ru-RU" dirty="0"/>
              <a:t>Хранилище за спортни игрища - FieldRepository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007F2-2D3E-4A24-B510-2D1ADF01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763486"/>
            <a:ext cx="4342893" cy="4139540"/>
          </a:xfrm>
        </p:spPr>
        <p:txBody>
          <a:bodyPr>
            <a:normAutofit/>
          </a:bodyPr>
          <a:lstStyle/>
          <a:p>
            <a:r>
              <a:rPr lang="en-US" sz="2400" dirty="0" err="1"/>
              <a:t>deleteById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FindByFieldId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FindByFieldName</a:t>
            </a:r>
            <a:r>
              <a:rPr lang="en-US" sz="2400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8DBF5-641E-43E6-812F-8CCE28C3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8" y="787782"/>
            <a:ext cx="4493230" cy="576262"/>
          </a:xfrm>
        </p:spPr>
        <p:txBody>
          <a:bodyPr/>
          <a:lstStyle/>
          <a:p>
            <a:r>
              <a:rPr lang="bg-BG" dirty="0"/>
              <a:t>Хранилище за резервации - </a:t>
            </a:r>
            <a:r>
              <a:rPr lang="en-US" dirty="0" err="1"/>
              <a:t>ReservationRepository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646F1-0847-40AF-98F4-3050EEDC1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760258"/>
            <a:ext cx="4338674" cy="4139540"/>
          </a:xfrm>
        </p:spPr>
        <p:txBody>
          <a:bodyPr>
            <a:normAutofit/>
          </a:bodyPr>
          <a:lstStyle/>
          <a:p>
            <a:r>
              <a:rPr lang="en-US" sz="2400" dirty="0" err="1"/>
              <a:t>findByFieldNameAndReservationDuration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findAllByMadeBy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94E4-72DB-48DE-A492-648C3BB9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856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2A21-F337-4109-AFF6-A9EABDD9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89249"/>
            <a:ext cx="8911687" cy="1615751"/>
          </a:xfrm>
        </p:spPr>
        <p:txBody>
          <a:bodyPr>
            <a:normAutofit fontScale="90000"/>
          </a:bodyPr>
          <a:lstStyle/>
          <a:p>
            <a:r>
              <a:rPr lang="bg-BG" dirty="0"/>
              <a:t>Услуги (</a:t>
            </a:r>
            <a:r>
              <a:rPr lang="en-US" dirty="0"/>
              <a:t>Services)</a:t>
            </a:r>
            <a:br>
              <a:rPr lang="bg-BG" dirty="0"/>
            </a:br>
            <a:r>
              <a:rPr lang="bg-BG" dirty="0"/>
              <a:t>Услуги за потребители – </a:t>
            </a:r>
            <a:r>
              <a:rPr lang="en-US" dirty="0" err="1"/>
              <a:t>UserService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07F6-AAF6-4173-ADAC-425F1308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799" y="1396481"/>
            <a:ext cx="8915400" cy="814873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addRegisteredCustomer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addCompany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addAdmin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2CA4C-276C-46DE-8D0C-09A2EEA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13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F44D355-4F16-46B7-A0F5-0D00EA38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07" y="2286000"/>
            <a:ext cx="9144792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E23-33D1-4CFF-8519-73C95F26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87782"/>
            <a:ext cx="8915400" cy="1022357"/>
          </a:xfrm>
        </p:spPr>
        <p:txBody>
          <a:bodyPr>
            <a:normAutofit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viewAllCompanies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getAllAdmins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viewAllCustomers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BFDD-61FA-47A0-96B2-18B70F97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14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33C1A5D-0B8E-418C-9FFF-81BA23F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262968"/>
            <a:ext cx="9129551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EB483-70FA-47EB-97B5-928B0760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134" y="678422"/>
            <a:ext cx="4313864" cy="629816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removeUser</a:t>
            </a:r>
            <a:r>
              <a:rPr lang="en-US" sz="2400" dirty="0"/>
              <a:t>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39760A-1DB2-4370-A724-A768E1A4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988" y="678422"/>
            <a:ext cx="6046235" cy="629816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changePersonalInformation</a:t>
            </a:r>
            <a:r>
              <a:rPr lang="en-US" sz="2400" dirty="0"/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D156-E7DD-49A3-818C-9A9BA04E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15</a:t>
            </a:fld>
            <a:endParaRPr lang="bg-BG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0372BB3-5FF7-49D9-B17C-AD526D44A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6" y="1308238"/>
            <a:ext cx="6710145" cy="284651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A1EA2EE-A060-4E1E-8BA7-B423AC799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21" y="4246629"/>
            <a:ext cx="7795936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CA2D-4827-4508-95CB-E90CAA42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963" y="1286029"/>
            <a:ext cx="8915400" cy="740229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viewProfileInfo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24544-E891-4B06-9B63-1C7D6FA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570B065-752D-4EC5-A56E-4F12BF33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63" y="2400300"/>
            <a:ext cx="8734837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BE6-144A-46E8-B81C-C05F390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Услуга за Роли - </a:t>
            </a:r>
            <a:r>
              <a:rPr lang="en-US" dirty="0" err="1"/>
              <a:t>RoleService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C3E09-C7E0-4431-962F-96ACEF43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619125"/>
          </a:xfrm>
        </p:spPr>
        <p:txBody>
          <a:bodyPr>
            <a:normAutofit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addRole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getAllRoles</a:t>
            </a:r>
            <a:r>
              <a:rPr lang="en-US" sz="2400" dirty="0"/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7E21-9A35-45ED-9462-0A778167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17</a:t>
            </a:fld>
            <a:endParaRPr lang="bg-BG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736F547-7888-4885-A52A-CDA46971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71725"/>
            <a:ext cx="8138865" cy="37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0398-D54E-4871-8045-0DCCEE41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91" y="624110"/>
            <a:ext cx="9526522" cy="1280890"/>
          </a:xfrm>
        </p:spPr>
        <p:txBody>
          <a:bodyPr/>
          <a:lstStyle/>
          <a:p>
            <a:r>
              <a:rPr lang="ru-RU" dirty="0"/>
              <a:t>Услуга за спортни игрища - FieldService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DD5F-A313-4707-8EF0-CBC92421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561641"/>
            <a:ext cx="3943349" cy="2424404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addNewField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deleteField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getAllFields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getAllFieldsByCity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652E-F65C-4834-82D7-3C2DB7C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18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2FF047-D71F-407A-B9B4-E791C570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1561641"/>
            <a:ext cx="790262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455-1680-4863-B42E-39B3FD55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87782"/>
            <a:ext cx="8915400" cy="898143"/>
          </a:xfrm>
        </p:spPr>
        <p:txBody>
          <a:bodyPr>
            <a:normAutofit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getFieldById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changeFieldState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C327-456E-4EC5-B316-13D15AD4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19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4C051CE-4B50-4B15-9B30-BAD09A6D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60" y="1685925"/>
            <a:ext cx="8726752" cy="48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изходна постановка на дипломната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/>
              <a:t>Цел: Да се разработи уеб приложение за резервация на спортни съоръжения</a:t>
            </a:r>
            <a:r>
              <a:rPr lang="en-US" sz="2400" dirty="0"/>
              <a:t>, </a:t>
            </a:r>
            <a:r>
              <a:rPr lang="bg-BG" sz="2400" dirty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/>
          </a:p>
          <a:p>
            <a:r>
              <a:rPr lang="bg-BG" sz="2400" dirty="0"/>
              <a:t>Изходна постановка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Spring Boot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CB23-5241-4F5A-8D7D-18DBD27D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558" y="400050"/>
            <a:ext cx="6516883" cy="1494064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/>
              <a:t>reserve()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changeFieldInfo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getAllFieldsByType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611F-B0B7-41FE-ABDE-E0FA0E8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20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FB1E530-B223-47DC-9771-96B0B8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58" y="2109260"/>
            <a:ext cx="8992379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CA98-22A9-4BD9-B62C-C9C2BE6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624110"/>
            <a:ext cx="9899748" cy="1280890"/>
          </a:xfrm>
        </p:spPr>
        <p:txBody>
          <a:bodyPr/>
          <a:lstStyle/>
          <a:p>
            <a:r>
              <a:rPr lang="bg-BG" dirty="0"/>
              <a:t>Услуга за резервации - </a:t>
            </a:r>
            <a:r>
              <a:rPr lang="en-US" dirty="0" err="1"/>
              <a:t>ReservationService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E777-05B5-498F-8BC8-1779D2B8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165" y="2233383"/>
            <a:ext cx="4110135" cy="4265991"/>
          </a:xfrm>
        </p:spPr>
        <p:txBody>
          <a:bodyPr>
            <a:normAutofit/>
          </a:bodyPr>
          <a:lstStyle/>
          <a:p>
            <a:r>
              <a:rPr lang="bg-BG" sz="2400" dirty="0"/>
              <a:t>Методи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 </a:t>
            </a:r>
            <a:r>
              <a:rPr lang="en-US" sz="2200" dirty="0" err="1"/>
              <a:t>reserveField</a:t>
            </a:r>
            <a:r>
              <a:rPr lang="en-US" sz="2200" dirty="0"/>
              <a:t>()	</a:t>
            </a:r>
          </a:p>
          <a:p>
            <a:pPr lvl="1"/>
            <a:r>
              <a:rPr lang="en-US" sz="2200" dirty="0" err="1"/>
              <a:t>cancelReservation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getReservationHistory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viewAllReservations</a:t>
            </a:r>
            <a:r>
              <a:rPr lang="en-US" sz="22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F4382-418B-4426-A979-6432F8F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21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A27D8C2-F398-465F-A87B-09037CC3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3341912"/>
            <a:ext cx="7986452" cy="278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97DBF-EAA1-4084-938A-78D56A98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990547"/>
            <a:ext cx="798645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8884-B14E-4D75-8951-61D6F2D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9" y="289250"/>
            <a:ext cx="9703804" cy="1250302"/>
          </a:xfrm>
        </p:spPr>
        <p:txBody>
          <a:bodyPr/>
          <a:lstStyle/>
          <a:p>
            <a:r>
              <a:rPr lang="bg-BG" dirty="0"/>
              <a:t>Управление (</a:t>
            </a:r>
            <a:r>
              <a:rPr lang="en-US" dirty="0"/>
              <a:t>Controllers)</a:t>
            </a:r>
            <a:br>
              <a:rPr lang="bg-BG" dirty="0"/>
            </a:br>
            <a:r>
              <a:rPr lang="bg-BG" dirty="0"/>
              <a:t>Основно управление - </a:t>
            </a:r>
            <a:r>
              <a:rPr lang="en-US" dirty="0" err="1"/>
              <a:t>MainController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ECF01CC-6EC7-42C5-9EB6-64C2716DE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500361"/>
            <a:ext cx="7856538" cy="53576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73B5-A2E3-4AEB-8973-35D6861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304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F05D-768C-4663-AE84-33F3D8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6" y="190500"/>
            <a:ext cx="10677524" cy="1714500"/>
          </a:xfrm>
        </p:spPr>
        <p:txBody>
          <a:bodyPr/>
          <a:lstStyle/>
          <a:p>
            <a:r>
              <a:rPr lang="bg-BG" dirty="0"/>
              <a:t>Потребителското управление – </a:t>
            </a:r>
            <a:r>
              <a:rPr lang="en-US" dirty="0" err="1"/>
              <a:t>UserController</a:t>
            </a:r>
            <a:br>
              <a:rPr lang="en-US" dirty="0"/>
            </a:br>
            <a:r>
              <a:rPr lang="bg-BG" dirty="0"/>
              <a:t>част 1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647C2B6-C236-44AE-9321-4202EC4F5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6" y="1316324"/>
            <a:ext cx="9725892" cy="54845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724B-2C8F-4C57-A116-C38B62A0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762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33AA-6BEA-4479-BFE3-2938254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79" y="232224"/>
            <a:ext cx="10950445" cy="114910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Потребителското управление – </a:t>
            </a:r>
            <a:r>
              <a:rPr lang="en-US" dirty="0" err="1"/>
              <a:t>UserController</a:t>
            </a:r>
            <a:br>
              <a:rPr lang="en-US" dirty="0"/>
            </a:br>
            <a:r>
              <a:rPr lang="bg-BG" dirty="0"/>
              <a:t>част 2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CE152E8-80CC-414C-93CD-F64ABE1D7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24" y="787782"/>
            <a:ext cx="7383293" cy="5982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32BB-1DEB-4D23-B617-A5110DD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369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6A5-E6CC-4FB2-B8DA-3DEFAA45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0" y="89613"/>
            <a:ext cx="10282335" cy="1231641"/>
          </a:xfrm>
        </p:spPr>
        <p:txBody>
          <a:bodyPr>
            <a:normAutofit fontScale="90000"/>
          </a:bodyPr>
          <a:lstStyle/>
          <a:p>
            <a:r>
              <a:rPr lang="bg-BG" dirty="0"/>
              <a:t>Потребителското управление – </a:t>
            </a:r>
            <a:r>
              <a:rPr lang="en-US" dirty="0" err="1"/>
              <a:t>UserController</a:t>
            </a:r>
            <a:br>
              <a:rPr lang="en-US" dirty="0"/>
            </a:br>
            <a:r>
              <a:rPr lang="bg-BG" dirty="0"/>
              <a:t>част </a:t>
            </a:r>
            <a:r>
              <a:rPr lang="en-US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5FCA2-2B7C-4429-A508-F7B9981A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25</a:t>
            </a:fld>
            <a:endParaRPr lang="bg-BG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B29CE6-FE88-4FE9-A426-34A1302A8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4" y="1541218"/>
            <a:ext cx="11103653" cy="49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94EBD-5DAC-4AAB-87AE-978D6B24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26</a:t>
            </a:fld>
            <a:endParaRPr lang="bg-BG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5F3E30-C11D-4270-AC8D-739D7E78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55" y="3429000"/>
            <a:ext cx="8172444" cy="3137635"/>
          </a:xfrm>
          <a:prstGeom prst="rect">
            <a:avLst/>
          </a:prstGeom>
        </p:spPr>
      </p:pic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DAF19F1-8BCE-4067-9B87-5A0D9B1E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87" y="757016"/>
            <a:ext cx="7917464" cy="19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7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D707-F583-4B3D-9706-A149C345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46" y="448513"/>
            <a:ext cx="8915399" cy="775019"/>
          </a:xfrm>
        </p:spPr>
        <p:txBody>
          <a:bodyPr>
            <a:normAutofit fontScale="90000"/>
          </a:bodyPr>
          <a:lstStyle/>
          <a:p>
            <a:r>
              <a:rPr lang="ru-RU" dirty="0"/>
              <a:t>Защита на приложението и нейната конфигурация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416-B75A-4B8C-B2D9-1AD85F8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27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AB3116-8FBB-4FF8-8500-47EF8FECF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3" y="1092258"/>
            <a:ext cx="6652837" cy="380271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52DEBCF-0599-43FE-B3FD-5007B22AF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354807"/>
            <a:ext cx="4313294" cy="53725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ECCCB5E-8B91-400B-9289-EEC9DCAB19B5}"/>
              </a:ext>
            </a:extLst>
          </p:cNvPr>
          <p:cNvSpPr txBox="1">
            <a:spLocks/>
          </p:cNvSpPr>
          <p:nvPr/>
        </p:nvSpPr>
        <p:spPr>
          <a:xfrm>
            <a:off x="6096000" y="5151203"/>
            <a:ext cx="5966273" cy="775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Клас </a:t>
            </a:r>
            <a:r>
              <a:rPr lang="en-US" dirty="0" err="1"/>
              <a:t>CustomUserDetails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691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A50F-210D-4453-8EB8-1DA3C617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8" y="220619"/>
            <a:ext cx="8915399" cy="860400"/>
          </a:xfrm>
        </p:spPr>
        <p:txBody>
          <a:bodyPr/>
          <a:lstStyle/>
          <a:p>
            <a:r>
              <a:rPr lang="bg-BG" dirty="0"/>
              <a:t>Клас</a:t>
            </a:r>
            <a:r>
              <a:rPr lang="en-US" dirty="0"/>
              <a:t> </a:t>
            </a:r>
            <a:r>
              <a:rPr lang="en-US" dirty="0" err="1"/>
              <a:t>CustomUserDetailsService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033D1-0CD1-42A7-B030-BB59C454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28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9CEFE0-32F4-47BC-B311-DB2DC49E7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57" y="1623570"/>
            <a:ext cx="7978368" cy="43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7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4C73-F7CC-46C6-AF0D-BB76A38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8" y="0"/>
            <a:ext cx="10217021" cy="1158037"/>
          </a:xfrm>
        </p:spPr>
        <p:txBody>
          <a:bodyPr>
            <a:normAutofit fontScale="90000"/>
          </a:bodyPr>
          <a:lstStyle/>
          <a:p>
            <a:r>
              <a:rPr lang="bg-BG"/>
              <a:t>Клас Конфигурация на сигурността - </a:t>
            </a:r>
            <a:r>
              <a:rPr lang="en-US"/>
              <a:t>SecurityConfig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8D98-9A94-45AC-BC00-A9DBCFAC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29</a:t>
            </a:fld>
            <a:endParaRPr lang="bg-BG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864631B-2FD9-4E4B-9547-571DA2DF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457607"/>
            <a:ext cx="5700254" cy="232430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FC370E8-94B0-467D-AA14-3F4F3F11A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47" y="560350"/>
            <a:ext cx="6806799" cy="3129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759962E-79F0-406D-B758-EFE50554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787038"/>
            <a:ext cx="8186343" cy="29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Разгледани софтуерни продукти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629150"/>
          </a:xfrm>
        </p:spPr>
        <p:txBody>
          <a:bodyPr>
            <a:normAutofit/>
          </a:bodyPr>
          <a:lstStyle/>
          <a:p>
            <a:r>
              <a:rPr lang="bg-BG" sz="2400" dirty="0"/>
              <a:t>„</a:t>
            </a:r>
            <a:r>
              <a:rPr lang="en-US" sz="2400" dirty="0"/>
              <a:t>Tereni.bg“</a:t>
            </a:r>
            <a:endParaRPr lang="bg-BG" sz="2400" dirty="0"/>
          </a:p>
          <a:p>
            <a:r>
              <a:rPr lang="bg-BG" sz="2400" dirty="0"/>
              <a:t>„</a:t>
            </a:r>
            <a:r>
              <a:rPr lang="en-US" sz="2400" dirty="0"/>
              <a:t>easybook.bg“</a:t>
            </a:r>
            <a:endParaRPr lang="bg-BG" sz="2400" dirty="0"/>
          </a:p>
          <a:p>
            <a:r>
              <a:rPr lang="bg-BG" sz="2400" dirty="0"/>
              <a:t>„</a:t>
            </a:r>
            <a:r>
              <a:rPr lang="en-US" sz="2400" dirty="0"/>
              <a:t>Sport4All.bg“</a:t>
            </a:r>
            <a:endParaRPr lang="bg-BG" sz="2400" dirty="0"/>
          </a:p>
          <a:p>
            <a:r>
              <a:rPr lang="ru-RU" sz="2400" dirty="0"/>
              <a:t>Онлайн система за резервация на автобусни билети</a:t>
            </a:r>
          </a:p>
          <a:p>
            <a:r>
              <a:rPr lang="bg-BG" sz="2400" dirty="0"/>
              <a:t>Онлайн система за болнични резервации </a:t>
            </a:r>
          </a:p>
          <a:p>
            <a:r>
              <a:rPr lang="ru-RU" sz="2400" dirty="0"/>
              <a:t>Мобилно приложение за резервация на автобусни билети</a:t>
            </a:r>
          </a:p>
          <a:p>
            <a:r>
              <a:rPr lang="ru-RU" sz="2400" dirty="0"/>
              <a:t>Приложение за онлайн резервации на незаети билети за влакове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713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019-74DF-4861-9879-4DD15812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Файл с настройки „ApplicationProperties“ на приложението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916172C-59CC-45AA-8982-FDFA285B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97" y="2894306"/>
            <a:ext cx="9879515" cy="16408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BEB8-6E32-44F0-8A5F-55F7BB92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64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EFED-806B-4C4E-8693-C51D3390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75" y="147337"/>
            <a:ext cx="9885362" cy="1280890"/>
          </a:xfrm>
        </p:spPr>
        <p:txBody>
          <a:bodyPr/>
          <a:lstStyle/>
          <a:p>
            <a:r>
              <a:rPr lang="bg-BG" dirty="0"/>
              <a:t>Диаграма на връзките между обектите (</a:t>
            </a:r>
            <a:r>
              <a:rPr lang="en-US" dirty="0"/>
              <a:t>ER – Entity Relationship diagram)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29A2E97-A759-4086-9272-202C76ED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432174"/>
            <a:ext cx="7881042" cy="5338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766B-9003-4A9F-9772-63A7E923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040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0351AF-C76C-4514-8324-C113F11A3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" y="4262979"/>
            <a:ext cx="7641848" cy="2156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803A8-8BC1-4BA5-B393-23416F8B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75" y="214535"/>
            <a:ext cx="8911687" cy="1280890"/>
          </a:xfrm>
        </p:spPr>
        <p:txBody>
          <a:bodyPr/>
          <a:lstStyle/>
          <a:p>
            <a:r>
              <a:rPr lang="bg-BG" dirty="0"/>
              <a:t>Експериментални данни и изводи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23F4-0BA9-4DD1-B141-4DB8380F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75" y="816880"/>
            <a:ext cx="8915400" cy="1059545"/>
          </a:xfrm>
        </p:spPr>
        <p:txBody>
          <a:bodyPr>
            <a:normAutofit/>
          </a:bodyPr>
          <a:lstStyle/>
          <a:p>
            <a:r>
              <a:rPr lang="bg-BG" sz="2400" dirty="0"/>
              <a:t>Експериментални данни</a:t>
            </a:r>
            <a:endParaRPr lang="en-US" sz="2400" dirty="0"/>
          </a:p>
          <a:p>
            <a:pPr lvl="1"/>
            <a:r>
              <a:rPr lang="bg-BG" sz="2200" dirty="0"/>
              <a:t>Добавяне на нов потребител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86E7F-1BEE-4B7D-A16D-6FB79513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32</a:t>
            </a:fld>
            <a:endParaRPr lang="bg-BG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C14A7D-0212-4935-86ED-9D5E889E2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0" y="1755252"/>
            <a:ext cx="7429500" cy="2409825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BBADAF-9A76-4268-B0ED-4E0F2A856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07" y="3612892"/>
            <a:ext cx="644329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84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2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4" name="Group 26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5" name="Rectangle 40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28C33-331F-44BA-92EB-2B9E92CB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Вход/изход в приложението чрез лог-ин форма „formLogin()“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2A04D5-750F-4AAF-9B58-6F10ADCCC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16" y="634963"/>
            <a:ext cx="4331428" cy="38549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DEEDEA7-0420-40AC-A87B-184ED7BE7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4" y="1539551"/>
            <a:ext cx="4802681" cy="1873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88E63-81D2-4247-8622-F8936968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933938-B8E8-47AB-B89E-92B6FF3A5B7F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1559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8AB5CC-6C71-4A7B-85B8-00B56C6D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57808"/>
            <a:ext cx="8723688" cy="899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4400" dirty="0"/>
              <a:t>Преглед на спортни игрища</a:t>
            </a:r>
            <a:endParaRPr lang="en-US" sz="4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CAE1A-9AFB-48E8-A416-9537B71B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7C933938-B8E8-47AB-B89E-92B6FF3A5B7F}" type="slidenum">
              <a:rPr lang="en-US" sz="1900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1900"/>
          </a:p>
        </p:txBody>
      </p:sp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395150-0375-4AAC-A560-AAC578BD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78" y="1215084"/>
            <a:ext cx="9182896" cy="2635964"/>
          </a:xfrm>
          <a:prstGeom prst="rect">
            <a:avLst/>
          </a:prstGeom>
        </p:spPr>
      </p:pic>
      <p:pic>
        <p:nvPicPr>
          <p:cNvPr id="39" name="Picture 38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52C60031-EBB2-4623-A3A7-8A7BC9E17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78" y="4196358"/>
            <a:ext cx="9198137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56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1444C7-94FE-4B0E-B88E-193BABB9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1" y="385010"/>
            <a:ext cx="8915400" cy="6206290"/>
          </a:xfrm>
        </p:spPr>
        <p:txBody>
          <a:bodyPr>
            <a:normAutofit/>
          </a:bodyPr>
          <a:lstStyle/>
          <a:p>
            <a:r>
              <a:rPr lang="ru-RU" sz="2400" dirty="0"/>
              <a:t>Достъп на админ до потребителите от тип компания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Преглед на всички резервации от админ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Преглед на профилни данни и направени резервации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1446-2771-4C3A-897B-E6374DEA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35</a:t>
            </a:fld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2FF43-4BB2-497A-823B-081D5ADA9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23" y="1190553"/>
            <a:ext cx="9205758" cy="1002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5D44B-61F2-4A7B-B949-5B7876331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2" y="2960960"/>
            <a:ext cx="9837817" cy="875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3AA5BF-CD78-422A-8E4E-E1445475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5" y="5328969"/>
            <a:ext cx="11091965" cy="8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9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D10-57EF-419A-A239-C5857735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Ъпдейт на профилни данни</a:t>
            </a:r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6AB9CA-C127-4C9F-9A53-F7E9BDE06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2" y="1742439"/>
            <a:ext cx="10225617" cy="30676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BAAB-B012-47D9-8DA7-CE208DE0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901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89EE-3D15-4074-A72E-B2BD7554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0"/>
            <a:ext cx="9551987" cy="1280890"/>
          </a:xfrm>
        </p:spPr>
        <p:txBody>
          <a:bodyPr/>
          <a:lstStyle/>
          <a:p>
            <a:r>
              <a:rPr lang="bg-BG" dirty="0"/>
              <a:t>Резревация/отмяна на резервация</a:t>
            </a:r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D3002A-7E3F-42EA-A73E-4B8DFBFA6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52" y="640445"/>
            <a:ext cx="8915400" cy="23794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7687C-01D2-4C31-A0D9-70E1CDC2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37</a:t>
            </a:fld>
            <a:endParaRPr lang="bg-BG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0A99D2-393B-4682-B40F-5CA52F2A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3248467"/>
            <a:ext cx="7163154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9F0-58FB-436B-AEE8-096C0A1D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Зает период за резервация</a:t>
            </a:r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5CAF99-6D01-46BF-900A-7C39035F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834039" cy="35207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D042E-B0DD-43E5-A7E6-C39F5AFD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42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77FB-30F2-43E2-A693-40E2AE7E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25" y="147337"/>
            <a:ext cx="8911687" cy="1280890"/>
          </a:xfrm>
        </p:spPr>
        <p:txBody>
          <a:bodyPr/>
          <a:lstStyle/>
          <a:p>
            <a:r>
              <a:rPr lang="bg-BG" dirty="0"/>
              <a:t>Добавяне/премахване на игрище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A630-75B7-478F-8C09-159E0467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39</a:t>
            </a:fld>
            <a:endParaRPr lang="bg-BG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87EBFE-1B3F-4120-BE8F-C55B1D6F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17" y="809403"/>
            <a:ext cx="9809171" cy="2792031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849DE5-739D-47C2-B4ED-AA1D2DF3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25" y="3748771"/>
            <a:ext cx="915241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Недостатъци на разгледаните платформи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52675"/>
            <a:ext cx="8915400" cy="3777622"/>
          </a:xfrm>
        </p:spPr>
        <p:txBody>
          <a:bodyPr>
            <a:normAutofit/>
          </a:bodyPr>
          <a:lstStyle/>
          <a:p>
            <a:r>
              <a:rPr lang="bg-BG" sz="2400" dirty="0"/>
              <a:t>Резервация, обвързана с непосредствено плащане</a:t>
            </a:r>
          </a:p>
          <a:p>
            <a:r>
              <a:rPr lang="bg-BG" sz="2400" dirty="0"/>
              <a:t>Ограничен обхват на приложението само за даден град</a:t>
            </a:r>
          </a:p>
          <a:p>
            <a:r>
              <a:rPr lang="bg-BG" sz="2400" dirty="0"/>
              <a:t>Липса на регистрация на потребителите</a:t>
            </a:r>
          </a:p>
          <a:p>
            <a:r>
              <a:rPr lang="bg-BG" sz="2400" dirty="0"/>
              <a:t>Невъзможност за отмяна на резервация</a:t>
            </a:r>
          </a:p>
          <a:p>
            <a:r>
              <a:rPr lang="bg-BG" sz="2400" dirty="0"/>
              <a:t>Липса на история за извършените резервации</a:t>
            </a:r>
          </a:p>
          <a:p>
            <a:r>
              <a:rPr lang="bg-BG" sz="2400" dirty="0"/>
              <a:t>Достъп до обектите за резервация само след вход/регистрация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437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F6ED-F39E-40C1-AEBE-BD3C9CD0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21" y="228600"/>
            <a:ext cx="8911687" cy="1280890"/>
          </a:xfrm>
        </p:spPr>
        <p:txBody>
          <a:bodyPr/>
          <a:lstStyle/>
          <a:p>
            <a:r>
              <a:rPr lang="bg-BG" dirty="0"/>
              <a:t>Изводи и бъдеща оптимизация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9368-F6BA-46FE-A7AE-226A2923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476493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Зададените технологии са използвани за програмната реализация</a:t>
            </a:r>
          </a:p>
          <a:p>
            <a:r>
              <a:rPr lang="bg-BG" sz="2400" dirty="0"/>
              <a:t>Подобренията на дипломният проект са спазени</a:t>
            </a:r>
          </a:p>
          <a:p>
            <a:pPr lvl="1"/>
            <a:r>
              <a:rPr lang="bg-BG" sz="2200" dirty="0"/>
              <a:t>Свободна резервация/отмяна</a:t>
            </a:r>
          </a:p>
          <a:p>
            <a:pPr lvl="1"/>
            <a:r>
              <a:rPr lang="bg-BG" sz="2200" dirty="0"/>
              <a:t>Обхват на игрища в цялата страна</a:t>
            </a:r>
          </a:p>
          <a:p>
            <a:pPr lvl="1"/>
            <a:r>
              <a:rPr lang="bg-BG" sz="2200" dirty="0"/>
              <a:t>Свободен преглед на спортни игрища</a:t>
            </a:r>
          </a:p>
          <a:p>
            <a:pPr lvl="1"/>
            <a:r>
              <a:rPr lang="bg-BG" sz="2200" dirty="0"/>
              <a:t>Достъп до история на резервациите</a:t>
            </a:r>
          </a:p>
          <a:p>
            <a:endParaRPr lang="bg-BG" sz="2400" dirty="0"/>
          </a:p>
          <a:p>
            <a:r>
              <a:rPr lang="bg-BG" sz="2400" dirty="0"/>
              <a:t>Варианти за оптимизация</a:t>
            </a:r>
          </a:p>
          <a:p>
            <a:pPr lvl="1"/>
            <a:r>
              <a:rPr lang="bg-BG" sz="2200" dirty="0"/>
              <a:t>Фронт-енд интерфейс с модул за график</a:t>
            </a:r>
          </a:p>
          <a:p>
            <a:pPr lvl="1"/>
            <a:r>
              <a:rPr lang="bg-BG" sz="2200" dirty="0"/>
              <a:t>Интеграция на „</a:t>
            </a:r>
            <a:r>
              <a:rPr lang="en-US" sz="2200" dirty="0"/>
              <a:t>Google maps</a:t>
            </a:r>
            <a:r>
              <a:rPr lang="bg-BG" sz="2200" dirty="0"/>
              <a:t>“</a:t>
            </a:r>
            <a:endParaRPr lang="en-US" sz="2200" dirty="0"/>
          </a:p>
          <a:p>
            <a:pPr lvl="1"/>
            <a:r>
              <a:rPr lang="bg-BG" sz="2200" dirty="0"/>
              <a:t>Чат платформа</a:t>
            </a:r>
          </a:p>
          <a:p>
            <a:pPr lvl="1"/>
            <a:endParaRPr lang="bg-BG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8C742-707C-480A-8FA5-74CDBBC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316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03E2-5FA7-43C2-A26B-6B4FAC93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727" y="2514600"/>
            <a:ext cx="9423885" cy="2262781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31F3A-D8A9-432F-9C9C-477BF0B5F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268A-FE76-4A38-99E5-475B527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9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Подобрения при разработвания дипломен проект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41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Резервиране на  игрище, без нужда от плащане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Отмяна на резервация по всяко време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Добавяне на спортни игрища от цялата страна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Свободно разглеждане на всички игрища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История на резервациите на всеки потребител</a:t>
            </a:r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9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E0A3-B784-44CA-8041-FA768EA3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50562"/>
            <a:ext cx="10477499" cy="1204690"/>
          </a:xfrm>
        </p:spPr>
        <p:txBody>
          <a:bodyPr/>
          <a:lstStyle/>
          <a:p>
            <a:r>
              <a:rPr lang="bg-BG" dirty="0"/>
              <a:t>Архитектура на разрабтваното приложение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820F938-F9B5-48E5-B2EB-5312B405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1191587"/>
            <a:ext cx="8628435" cy="55481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8E8C7-8E4D-4540-AAB1-42306B3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8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8E7E5-FCC6-476E-95BA-0E5DEE5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Операции, извършвани от анонимен потребител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A8F9-EC3B-41E5-9838-7FC620CE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933938-B8E8-47AB-B89E-92B6FF3A5B7F}" type="slidenum">
              <a:rPr lang="bg-BG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bg-BG" sz="190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DB2AEB3-386B-4292-925A-826BC353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94" y="1179649"/>
            <a:ext cx="6266325" cy="4677986"/>
          </a:xfrm>
        </p:spPr>
      </p:pic>
    </p:spTree>
    <p:extLst>
      <p:ext uri="{BB962C8B-B14F-4D97-AF65-F5344CB8AC3E}">
        <p14:creationId xmlns:p14="http://schemas.microsoft.com/office/powerpoint/2010/main" val="35480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3CA-A45D-4274-BC4F-ED99874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програмната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B035-56E1-4E2E-938D-85F47CF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Обекти – </a:t>
            </a:r>
            <a:r>
              <a:rPr lang="en-US" sz="2400" dirty="0"/>
              <a:t>Entities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Услуги – </a:t>
            </a:r>
            <a:r>
              <a:rPr lang="en-US" sz="2400" dirty="0"/>
              <a:t>Services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Управление – </a:t>
            </a:r>
            <a:r>
              <a:rPr lang="en-US" sz="2400" dirty="0"/>
              <a:t>Controllers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Хранилища – </a:t>
            </a:r>
            <a:r>
              <a:rPr lang="en-US" sz="2400" dirty="0"/>
              <a:t>Repositories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Сигурност и нейната конфигурация - </a:t>
            </a:r>
            <a:r>
              <a:rPr lang="en-US" sz="2400" dirty="0" err="1"/>
              <a:t>SecurityConfig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56448-26D9-4098-9BAD-2BB86A3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12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C01DCF-F92E-420B-A5EA-8F21C647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17" y="550026"/>
            <a:ext cx="8911687" cy="720213"/>
          </a:xfrm>
        </p:spPr>
        <p:txBody>
          <a:bodyPr/>
          <a:lstStyle/>
          <a:p>
            <a:r>
              <a:rPr lang="bg-BG" dirty="0"/>
              <a:t>Обекти - </a:t>
            </a:r>
            <a:r>
              <a:rPr lang="en-US" dirty="0"/>
              <a:t>Entities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A9C637-FC21-4EE9-8F92-C06BFDF3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483" y="1513114"/>
            <a:ext cx="5243264" cy="576262"/>
          </a:xfrm>
        </p:spPr>
        <p:txBody>
          <a:bodyPr/>
          <a:lstStyle/>
          <a:p>
            <a:r>
              <a:rPr lang="bg-BG" sz="2600" dirty="0"/>
              <a:t>Обект „Потребители“ – </a:t>
            </a:r>
            <a:r>
              <a:rPr lang="en-US" sz="2600" dirty="0"/>
              <a:t>Users Entity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BF3B0-2870-4B6D-B101-192D8FB5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8668" y="2175742"/>
            <a:ext cx="4342893" cy="33540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username</a:t>
            </a:r>
          </a:p>
          <a:p>
            <a:pPr lvl="1"/>
            <a:r>
              <a:rPr lang="en-US" sz="2400" dirty="0"/>
              <a:t>password</a:t>
            </a:r>
          </a:p>
          <a:p>
            <a:pPr lvl="1"/>
            <a:r>
              <a:rPr lang="en-US" sz="2400" dirty="0"/>
              <a:t>email</a:t>
            </a:r>
          </a:p>
          <a:p>
            <a:pPr lvl="1"/>
            <a:r>
              <a:rPr lang="en-US" sz="2400" dirty="0" err="1"/>
              <a:t>phoneNumber</a:t>
            </a:r>
            <a:endParaRPr lang="en-US" sz="2400" dirty="0"/>
          </a:p>
          <a:p>
            <a:pPr lvl="1"/>
            <a:r>
              <a:rPr lang="en-US" sz="2400" dirty="0" err="1"/>
              <a:t>firstname</a:t>
            </a:r>
            <a:endParaRPr lang="en-US" sz="2400" dirty="0"/>
          </a:p>
          <a:p>
            <a:pPr lvl="1"/>
            <a:r>
              <a:rPr lang="en-US" sz="2400" dirty="0" err="1"/>
              <a:t>lastName</a:t>
            </a:r>
            <a:endParaRPr lang="en-US" sz="2400" dirty="0"/>
          </a:p>
          <a:p>
            <a:pPr lvl="1"/>
            <a:r>
              <a:rPr lang="en-US" sz="2400" dirty="0"/>
              <a:t>active</a:t>
            </a:r>
          </a:p>
          <a:p>
            <a:pPr lvl="1"/>
            <a:r>
              <a:rPr lang="bg-BG" sz="2400" dirty="0"/>
              <a:t> </a:t>
            </a:r>
            <a:r>
              <a:rPr lang="en-US" sz="2400" dirty="0"/>
              <a:t>id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E42BE7-968A-4464-8CED-FE4CCAFE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6793" y="1103546"/>
            <a:ext cx="4233166" cy="576262"/>
          </a:xfrm>
        </p:spPr>
        <p:txBody>
          <a:bodyPr/>
          <a:lstStyle/>
          <a:p>
            <a:r>
              <a:rPr lang="bg-BG" sz="2600" dirty="0"/>
              <a:t>Обект „Роля“ - </a:t>
            </a:r>
            <a:r>
              <a:rPr lang="en-US" sz="2600" dirty="0" err="1"/>
              <a:t>RoleEntity</a:t>
            </a:r>
            <a:endParaRPr lang="en-US" sz="2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DFA235-29E2-4548-ABFC-EFD70DA3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6793" y="2089376"/>
            <a:ext cx="4338674" cy="33540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name</a:t>
            </a:r>
          </a:p>
          <a:p>
            <a:pPr lvl="1"/>
            <a:r>
              <a:rPr lang="en-US" sz="2400" dirty="0" err="1"/>
              <a:t>roleId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3AA0-15E5-49CF-82AA-BBB4911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16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504</TotalTime>
  <Words>655</Words>
  <Application>Microsoft Office PowerPoint</Application>
  <PresentationFormat>Widescreen</PresentationFormat>
  <Paragraphs>192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Разгледани софтуерни продукти</vt:lpstr>
      <vt:lpstr>Недостатъци на разгледаните платформи</vt:lpstr>
      <vt:lpstr>Подобрения при разработвания дипломен проект</vt:lpstr>
      <vt:lpstr>Архитектура на разрабтваното приложение</vt:lpstr>
      <vt:lpstr>Операции, извършвани от анонимен потребител</vt:lpstr>
      <vt:lpstr>Компоненти на програмната реализация</vt:lpstr>
      <vt:lpstr>Обекти - Entities</vt:lpstr>
      <vt:lpstr>PowerPoint Presentation</vt:lpstr>
      <vt:lpstr>Хранилища – “Repositories”</vt:lpstr>
      <vt:lpstr>PowerPoint Presentation</vt:lpstr>
      <vt:lpstr>Услуги (Services) Услуги за потребители – UserService </vt:lpstr>
      <vt:lpstr>PowerPoint Presentation</vt:lpstr>
      <vt:lpstr>PowerPoint Presentation</vt:lpstr>
      <vt:lpstr>PowerPoint Presentation</vt:lpstr>
      <vt:lpstr>Услуга за Роли - RoleService</vt:lpstr>
      <vt:lpstr>Услуга за спортни игрища - FieldService</vt:lpstr>
      <vt:lpstr>PowerPoint Presentation</vt:lpstr>
      <vt:lpstr>PowerPoint Presentation</vt:lpstr>
      <vt:lpstr>Услуга за резервации - ReservationService</vt:lpstr>
      <vt:lpstr>Управление (Controllers) Основно управление - MainController</vt:lpstr>
      <vt:lpstr>Потребителското управление – UserController част 1</vt:lpstr>
      <vt:lpstr>Потребителското управление – UserController част 2</vt:lpstr>
      <vt:lpstr>Потребителското управление – UserController част 3</vt:lpstr>
      <vt:lpstr>PowerPoint Presentation</vt:lpstr>
      <vt:lpstr>Защита на приложението и нейната конфигурация</vt:lpstr>
      <vt:lpstr>Клас CustomUserDetailsService()</vt:lpstr>
      <vt:lpstr>Клас Конфигурация на сигурността - SecurityConfig</vt:lpstr>
      <vt:lpstr>Файл с настройки „ApplicationProperties“ на приложението</vt:lpstr>
      <vt:lpstr>Диаграма на връзките между обектите (ER – Entity Relationship diagram)</vt:lpstr>
      <vt:lpstr>Експериментални данни и изводи</vt:lpstr>
      <vt:lpstr>Вход/изход в приложението чрез лог-ин форма „formLogin()“</vt:lpstr>
      <vt:lpstr>Преглед на спортни игрища</vt:lpstr>
      <vt:lpstr>PowerPoint Presentation</vt:lpstr>
      <vt:lpstr>Ъпдейт на профилни данни</vt:lpstr>
      <vt:lpstr>Резревация/отмяна на резервация</vt:lpstr>
      <vt:lpstr>Зает период за резервация</vt:lpstr>
      <vt:lpstr>Добавяне/премахване на игрище</vt:lpstr>
      <vt:lpstr>Изводи и бъдеща оптимизация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Filipova, Izabel</cp:lastModifiedBy>
  <cp:revision>26</cp:revision>
  <dcterms:created xsi:type="dcterms:W3CDTF">2023-01-19T05:43:25Z</dcterms:created>
  <dcterms:modified xsi:type="dcterms:W3CDTF">2023-01-20T17:12:12Z</dcterms:modified>
</cp:coreProperties>
</file>