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21E-D3F0-4489-A173-8A445D2DC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8A8B3-9707-4534-A48C-894171D3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A5BD-8C6F-4606-B34E-38370E9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010D-3218-4E9A-839D-76DFFBCE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0D31-7A24-431D-9195-3897017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16FF-1C62-4B29-BBFE-C9A59763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D4420-4453-446D-8FDB-F16D3DF4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7E20-6D72-4C48-ACB7-024155FA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0160-911E-46D6-BD18-B9C0796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65FD-B0D0-4698-8B76-AEF0662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1169-A44E-44F3-A4E9-834827A44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98D71-3D33-4FAF-8BFC-4133E302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E59A-9C41-45BD-9C5B-D9A8808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0EAB-B8F4-4608-824A-369756D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BA4-9405-4AD3-9E9D-084C1A2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6393-09B9-488C-8DFB-33AC6814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28B0-E09A-4799-81DD-874C7142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1C94-0606-4B06-A252-B22BE86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733B-AA09-41F4-B497-42FC0225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00C6-081D-4FAF-BBE4-47E0044D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C7F-0CAE-4522-8ABE-5EF414B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A833A-D20E-4EC4-B75F-F873B691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2BC4-C9C1-45F7-9B8F-6D92F001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14E8-5996-4FDD-83E2-31284921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E383-C5F3-4CA9-8B39-4E9870A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57D-D95F-462B-9B1E-619E7F13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E3A1-C285-4367-8F58-306BBD5F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BF599-71B2-44CD-8E01-36259D58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41DA-8474-4528-9DB1-A3845C1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C42E-8FEA-4842-BED8-03FBA03C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6634-456F-4BCB-864A-A8851DD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C393-74AF-40BD-95FE-7716958D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7CE8E-9625-4CA3-B4C0-D34BD209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64FC-F712-4DDC-8C6A-B5F65E2D1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5A2E-FF1C-42C5-BD9D-FF21A0A5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2C38-AC6F-4C1F-BDE2-986A9AD03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6FFC3-0D4D-4E8C-A611-EAC9365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2C75-77F1-44AA-9A96-A36D8C7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3E641-D05B-40FE-B6E6-4F990ACF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AD6-20A0-4273-AFA8-82746A60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D38FB-8AF4-414D-9991-083BF12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287D9-B2CB-4B88-87F6-C0FA1801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DDB42-1D68-4E19-91A5-B79CA65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289E5-78AB-424B-ADE5-BB1F645B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EE971-4561-4954-92DD-B469B7F2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BCC9-26DC-4A5C-A607-215CE69F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C8C-1CDF-4EFA-B0D7-437D6908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3785-A8BD-4496-96C9-105077E8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9BD8E-DCA8-471C-B913-C1878E84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3CA2-5668-4192-A9A8-F2109AFA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5A2F-4573-4CDE-B059-31F126DD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199D-B6F8-4CBA-AD6D-2A298AD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BC2C-7E90-4342-89BD-B0C716B9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1704-480D-42D9-8D76-1F8C2F019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0C8D-FC37-4E20-B268-892472FB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019A-FFD9-4756-8B6A-F00A89B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899B-3F57-40D7-B14E-0CE61E5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DA1C-AF53-4217-84A9-6965C3C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D8123-043B-43A3-88FE-908ED34F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BFEC-9712-42E6-8B55-4EA5D7E6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E007-1CF6-466F-9F93-22887000F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6D8-C72A-4845-850B-6838A740859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E3B-AE92-4B19-B693-6DC37B960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03CF-BC81-4814-8B3C-859DC8A6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BF1-8A1D-426A-B959-5DC961737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and Deploying the Staging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694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Expand the </a:t>
            </a:r>
            <a:r>
              <a:rPr lang="en-US" b="1" dirty="0" err="1"/>
              <a:t>HigherED.Staging</a:t>
            </a:r>
            <a:r>
              <a:rPr lang="en-US" b="1" dirty="0"/>
              <a:t> </a:t>
            </a:r>
            <a:r>
              <a:rPr lang="en-US" dirty="0"/>
              <a:t>Solution</a:t>
            </a:r>
          </a:p>
          <a:p>
            <a:pPr marL="342900" indent="-342900">
              <a:buAutoNum type="arabicPeriod"/>
            </a:pPr>
            <a:r>
              <a:rPr lang="en-US" dirty="0"/>
              <a:t>Double-click </a:t>
            </a:r>
            <a:r>
              <a:rPr lang="en-US" b="1" dirty="0" err="1"/>
              <a:t>Projects.params</a:t>
            </a:r>
            <a:r>
              <a:rPr lang="en-US" b="1" dirty="0"/>
              <a:t> </a:t>
            </a:r>
            <a:r>
              <a:rPr lang="en-US" dirty="0"/>
              <a:t>in the </a:t>
            </a:r>
            <a:r>
              <a:rPr lang="en-US" dirty="0" err="1"/>
              <a:t>HigherED.Staging</a:t>
            </a:r>
            <a:r>
              <a:rPr lang="en-US" dirty="0"/>
              <a:t>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78" y="1620762"/>
            <a:ext cx="4029514" cy="40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838200" y="1352376"/>
            <a:ext cx="8505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Update the file locations for: </a:t>
            </a:r>
            <a:r>
              <a:rPr lang="en-US" b="1" dirty="0" err="1"/>
              <a:t>EnrollmentDetails_ConnectionString</a:t>
            </a:r>
            <a:r>
              <a:rPr lang="en-US" dirty="0"/>
              <a:t>, </a:t>
            </a:r>
            <a:r>
              <a:rPr lang="en-US" b="1" dirty="0" err="1"/>
              <a:t>EnrollmentSummary</a:t>
            </a:r>
            <a:r>
              <a:rPr lang="en-US" b="1" dirty="0"/>
              <a:t> _</a:t>
            </a:r>
            <a:r>
              <a:rPr lang="en-US" b="1" dirty="0" err="1"/>
              <a:t>ConnectionString</a:t>
            </a:r>
            <a:r>
              <a:rPr lang="en-US" dirty="0"/>
              <a:t>, </a:t>
            </a:r>
            <a:r>
              <a:rPr lang="en-US" b="1" dirty="0" err="1"/>
              <a:t>Student_Profile</a:t>
            </a:r>
            <a:r>
              <a:rPr lang="en-US" b="1" dirty="0"/>
              <a:t> _</a:t>
            </a:r>
            <a:r>
              <a:rPr lang="en-US" b="1" dirty="0" err="1"/>
              <a:t>ConnectionString</a:t>
            </a:r>
            <a:r>
              <a:rPr lang="en-US" dirty="0"/>
              <a:t> and </a:t>
            </a:r>
            <a:r>
              <a:rPr lang="en-US" b="1" dirty="0"/>
              <a:t>Term _</a:t>
            </a:r>
            <a:r>
              <a:rPr lang="en-US" b="1" dirty="0" err="1"/>
              <a:t>ConnectionString</a:t>
            </a:r>
            <a:endParaRPr lang="en-US" b="1" dirty="0"/>
          </a:p>
          <a:p>
            <a:pPr marL="342900" indent="-342900">
              <a:buAutoNum type="arabicPeriod" startAt="3"/>
            </a:pPr>
            <a:r>
              <a:rPr lang="en-US" dirty="0"/>
              <a:t>Change the </a:t>
            </a:r>
            <a:r>
              <a:rPr lang="en-US" b="1" dirty="0" err="1"/>
              <a:t>Staging_Dest_ServerName</a:t>
            </a:r>
            <a:r>
              <a:rPr lang="en-US" dirty="0"/>
              <a:t> to your server name.</a:t>
            </a:r>
          </a:p>
          <a:p>
            <a:pPr marL="342900" indent="-342900">
              <a:buAutoNum type="arabicPeriod" startAt="3"/>
            </a:pPr>
            <a:r>
              <a:rPr lang="en-US" dirty="0"/>
              <a:t>The </a:t>
            </a:r>
            <a:r>
              <a:rPr lang="en-US" b="1" dirty="0" err="1"/>
              <a:t>Staging_Dest_Username</a:t>
            </a:r>
            <a:r>
              <a:rPr lang="en-US" dirty="0"/>
              <a:t> and </a:t>
            </a:r>
            <a:r>
              <a:rPr lang="en-US" b="1" dirty="0" err="1"/>
              <a:t>Staging_Dest_PWD</a:t>
            </a:r>
            <a:r>
              <a:rPr lang="en-US" dirty="0"/>
              <a:t> are pre-populated with the correct values for the proxy account created when provisioning the staging database.  The values are </a:t>
            </a:r>
            <a:r>
              <a:rPr lang="en-US" b="1" dirty="0" err="1"/>
              <a:t>HigherEDProxyUser</a:t>
            </a:r>
            <a:r>
              <a:rPr lang="en-US" dirty="0"/>
              <a:t> and </a:t>
            </a:r>
            <a:r>
              <a:rPr lang="en-US" b="1" dirty="0"/>
              <a:t>MakeThisStrong123!</a:t>
            </a:r>
            <a:r>
              <a:rPr lang="en-US" dirty="0"/>
              <a:t> in the event that you have to re-enter them.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05" y="4039253"/>
            <a:ext cx="8568100" cy="26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Right-click the </a:t>
            </a:r>
            <a:r>
              <a:rPr lang="en-US" b="1" dirty="0"/>
              <a:t>Import CSV </a:t>
            </a:r>
            <a:r>
              <a:rPr lang="en-US" b="1" dirty="0" err="1"/>
              <a:t>Files.dtsx</a:t>
            </a:r>
            <a:r>
              <a:rPr lang="en-US" b="1" dirty="0"/>
              <a:t> </a:t>
            </a:r>
            <a:r>
              <a:rPr lang="en-US" dirty="0"/>
              <a:t>SSIS Package and select </a:t>
            </a:r>
            <a:r>
              <a:rPr lang="en-US" b="1" dirty="0"/>
              <a:t>Execute Package </a:t>
            </a:r>
            <a:r>
              <a:rPr lang="en-US" dirty="0"/>
              <a:t>from the context menu.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739" y="1690688"/>
            <a:ext cx="4521674" cy="39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3272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The package should run successfully and load all of the staging tables.  If the package does not run successfully, debugging may be required.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556" y="2315409"/>
            <a:ext cx="7452004" cy="43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49905" y="1620762"/>
            <a:ext cx="4852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8"/>
              <a:defRPr/>
            </a:pPr>
            <a:r>
              <a:rPr lang="en-US" dirty="0">
                <a:solidFill>
                  <a:prstClr val="black"/>
                </a:solidFill>
              </a:rPr>
              <a:t>Expand the </a:t>
            </a:r>
            <a:r>
              <a:rPr lang="en-US" b="1" dirty="0" err="1">
                <a:solidFill>
                  <a:prstClr val="black"/>
                </a:solidFill>
              </a:rPr>
              <a:t>SQLScripts</a:t>
            </a:r>
            <a:r>
              <a:rPr lang="en-US" dirty="0">
                <a:solidFill>
                  <a:prstClr val="black"/>
                </a:solidFill>
              </a:rPr>
              <a:t> folder in the Solution Explorer.  Double click on the </a:t>
            </a:r>
            <a:r>
              <a:rPr lang="en-US" b="1" dirty="0" err="1">
                <a:solidFill>
                  <a:prstClr val="black"/>
                </a:solidFill>
              </a:rPr>
              <a:t>RunViews.sql</a:t>
            </a:r>
            <a:r>
              <a:rPr lang="en-US" dirty="0">
                <a:solidFill>
                  <a:prstClr val="black"/>
                </a:solidFill>
              </a:rPr>
              <a:t> query to open the SQL Editor.</a:t>
            </a:r>
          </a:p>
          <a:p>
            <a:pPr marL="342900" lvl="0" indent="-342900">
              <a:buFont typeface="+mj-lt"/>
              <a:buAutoNum type="arabicPeriod" startAt="8"/>
              <a:defRPr/>
            </a:pPr>
            <a:r>
              <a:rPr lang="en-US" dirty="0">
                <a:solidFill>
                  <a:prstClr val="black"/>
                </a:solidFill>
              </a:rPr>
              <a:t>Right click in the SQL Editor and select </a:t>
            </a:r>
            <a:r>
              <a:rPr lang="en-US" b="1" dirty="0">
                <a:solidFill>
                  <a:prstClr val="black"/>
                </a:solidFill>
              </a:rPr>
              <a:t>Execute.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37" y="1497263"/>
            <a:ext cx="2901519" cy="2711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39" y="3525113"/>
            <a:ext cx="4728802" cy="3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49905" y="1620761"/>
            <a:ext cx="4121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>
                <a:solidFill>
                  <a:prstClr val="black"/>
                </a:solidFill>
              </a:rPr>
              <a:t>Enter the name of the Azure SQL Database server, select </a:t>
            </a:r>
            <a:r>
              <a:rPr lang="en-US" b="1" dirty="0">
                <a:solidFill>
                  <a:prstClr val="black"/>
                </a:solidFill>
              </a:rPr>
              <a:t>SQL Server Authentication</a:t>
            </a:r>
            <a:r>
              <a:rPr lang="en-US" dirty="0">
                <a:solidFill>
                  <a:prstClr val="black"/>
                </a:solidFill>
              </a:rPr>
              <a:t>, enter </a:t>
            </a:r>
            <a:r>
              <a:rPr lang="en-US" b="1" dirty="0" err="1">
                <a:solidFill>
                  <a:prstClr val="black"/>
                </a:solidFill>
              </a:rPr>
              <a:t>HigherEDProxyUser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as the user name, </a:t>
            </a:r>
            <a:r>
              <a:rPr lang="en-US" b="1" dirty="0">
                <a:solidFill>
                  <a:prstClr val="black"/>
                </a:solidFill>
              </a:rPr>
              <a:t>MakeThisStrong123</a:t>
            </a:r>
            <a:r>
              <a:rPr lang="en-US" dirty="0">
                <a:solidFill>
                  <a:prstClr val="black"/>
                </a:solidFill>
              </a:rPr>
              <a:t>! for the password and </a:t>
            </a:r>
            <a:r>
              <a:rPr lang="en-US" b="1" dirty="0" err="1">
                <a:solidFill>
                  <a:prstClr val="black"/>
                </a:solidFill>
              </a:rPr>
              <a:t>HigherED_Staging</a:t>
            </a:r>
            <a:r>
              <a:rPr lang="en-US" dirty="0">
                <a:solidFill>
                  <a:prstClr val="black"/>
                </a:solidFill>
              </a:rPr>
              <a:t> for the Database Name.  Click </a:t>
            </a:r>
            <a:r>
              <a:rPr lang="en-US" b="1" dirty="0">
                <a:solidFill>
                  <a:prstClr val="black"/>
                </a:solidFill>
              </a:rPr>
              <a:t>Connect</a:t>
            </a:r>
            <a:r>
              <a:rPr lang="en-US" dirty="0">
                <a:solidFill>
                  <a:prstClr val="black"/>
                </a:solidFill>
              </a:rPr>
              <a:t> to run the script which will query the staging database tables. 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dirty="0"/>
              <a:t>Execute the script.  If any tables  are empty are errors appear you should reach out to you Microsoft Contact to help resolve.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53" y="1403442"/>
            <a:ext cx="3708937" cy="448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85" y="3267242"/>
            <a:ext cx="4241509" cy="33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Populate the .csv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F8861-7D01-4977-866C-8854949F611E}"/>
              </a:ext>
            </a:extLst>
          </p:cNvPr>
          <p:cNvSpPr txBox="1"/>
          <p:nvPr/>
        </p:nvSpPr>
        <p:spPr>
          <a:xfrm>
            <a:off x="749905" y="1620762"/>
            <a:ext cx="485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b="1" dirty="0"/>
              <a:t>01 - Data Validation &gt; Data</a:t>
            </a:r>
            <a:r>
              <a:rPr lang="en-US" dirty="0"/>
              <a:t>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and review each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Populate each file with your schools data or leave as is and go to next step.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40" y="3359439"/>
            <a:ext cx="7103767" cy="17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421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Open the </a:t>
            </a:r>
            <a:r>
              <a:rPr lang="en-US" b="1" dirty="0" err="1"/>
              <a:t>HigherED</a:t>
            </a:r>
            <a:r>
              <a:rPr lang="en-US" b="1" dirty="0"/>
              <a:t> Solution </a:t>
            </a:r>
            <a:r>
              <a:rPr lang="en-US" dirty="0"/>
              <a:t>located in the </a:t>
            </a:r>
            <a:r>
              <a:rPr lang="en-US" b="1" dirty="0"/>
              <a:t>01 - Data Validation </a:t>
            </a:r>
            <a:r>
              <a:rPr lang="en-US" dirty="0"/>
              <a:t>folder.  The some of the project files may be password protected.  The password for the project files is: </a:t>
            </a:r>
            <a:r>
              <a:rPr lang="en-US" b="1" dirty="0"/>
              <a:t>pass@word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dirty="0"/>
              <a:t>is the number one)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47" y="1549833"/>
            <a:ext cx="2886162" cy="2615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80" y="3784196"/>
            <a:ext cx="3537451" cy="1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421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SQLScripts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 in the Solution Explorer.  Double click on the </a:t>
            </a:r>
            <a:r>
              <a:rPr kumimoji="0" lang="en-US" sz="1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CreateProxyUser.sql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query to open the SQL Editor.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Right click in the SQL Editor and select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Execute.</a:t>
            </a:r>
            <a:endParaRPr kumimoji="0" lang="en-US" sz="180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42" y="1394691"/>
            <a:ext cx="2676310" cy="1753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62" y="3042653"/>
            <a:ext cx="5441793" cy="32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55183" y="1620762"/>
            <a:ext cx="4421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Enter the name of the Azure SQL Database server, select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SQL Server Authentication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enter the user name for the Azure SQL Admin, password for the Azure SQL Admin and check the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Remember Password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box to save the connection information.  Click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Connect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run the script which will create a proxy user for use in working with the staging and data warehouse databases.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Review the query execution results to make sure that the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HigherEDProxyUser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user account was created. </a:t>
            </a:r>
            <a:endParaRPr kumimoji="0" lang="en-US" sz="180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82" y="1333194"/>
            <a:ext cx="3375376" cy="4070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36" y="3789434"/>
            <a:ext cx="3826168" cy="28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Build from the context menu.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10" y="1690688"/>
            <a:ext cx="3938561" cy="34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/>
              <a:t>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Publish from the context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0762"/>
            <a:ext cx="4214669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42" y="384003"/>
            <a:ext cx="4466569" cy="2501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/>
              <a:t>Click the button labeled Edit.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Click Show Connection Properties towards the bottom of the window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Enter your Azure SQL Server Name in the textbox labeled Server Name.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Choose </a:t>
            </a:r>
            <a:r>
              <a:rPr lang="en-US" b="1" dirty="0"/>
              <a:t>SQL Server Authentication</a:t>
            </a:r>
            <a:endParaRPr lang="en-US" dirty="0"/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Enter the Admin user name and password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Click the button labeled </a:t>
            </a:r>
            <a:r>
              <a:rPr lang="en-US" b="1" dirty="0"/>
              <a:t>Test Connection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If you see </a:t>
            </a:r>
            <a:r>
              <a:rPr lang="en-US" b="1" dirty="0"/>
              <a:t>Test connection succeeded</a:t>
            </a:r>
            <a:r>
              <a:rPr lang="en-US" dirty="0"/>
              <a:t>, then click OK and click OK on the to complete the connection.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65" y="1934773"/>
            <a:ext cx="3911504" cy="4710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27" y="2885482"/>
            <a:ext cx="2054893" cy="14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838200" y="1800871"/>
            <a:ext cx="426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8"/>
            </a:pPr>
            <a:r>
              <a:rPr lang="en-US" dirty="0"/>
              <a:t>Enter </a:t>
            </a:r>
            <a:r>
              <a:rPr lang="en-US" b="1" dirty="0" err="1"/>
              <a:t>HigherED_Staging</a:t>
            </a:r>
            <a:r>
              <a:rPr lang="en-US" dirty="0"/>
              <a:t> for the Database name and click </a:t>
            </a:r>
            <a:r>
              <a:rPr lang="en-US" b="1" dirty="0"/>
              <a:t>Publish</a:t>
            </a:r>
            <a:r>
              <a:rPr lang="en-US" dirty="0"/>
              <a:t>.  The Data Tools Operations window will show the results of the deployment.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0A41E-D937-42FF-82DF-8B02D7F0FDB0}"/>
              </a:ext>
            </a:extLst>
          </p:cNvPr>
          <p:cNvSpPr/>
          <p:nvPr/>
        </p:nvSpPr>
        <p:spPr>
          <a:xfrm>
            <a:off x="9647162" y="4946952"/>
            <a:ext cx="9821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67" y="1414496"/>
            <a:ext cx="5636352" cy="317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04" y="4507466"/>
            <a:ext cx="4031673" cy="1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620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Configuring and Deploying the Staging Environment</vt:lpstr>
      <vt:lpstr>Populate the .csv Files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SSIS Packages</vt:lpstr>
      <vt:lpstr>Deploy Staging SSIS Packages</vt:lpstr>
      <vt:lpstr>Deploy Staging SSIS Packages</vt:lpstr>
      <vt:lpstr>Deploy Staging SSIS Packages</vt:lpstr>
      <vt:lpstr>Deploy Staging SSIS Packages</vt:lpstr>
      <vt:lpstr>Deploy Staging SSIS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LeBlanc</dc:creator>
  <cp:lastModifiedBy>Steven Pontello</cp:lastModifiedBy>
  <cp:revision>40</cp:revision>
  <dcterms:created xsi:type="dcterms:W3CDTF">2017-04-27T21:02:54Z</dcterms:created>
  <dcterms:modified xsi:type="dcterms:W3CDTF">2017-05-31T21:47:01Z</dcterms:modified>
</cp:coreProperties>
</file>