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4630400" cy="8229600"/>
  <p:notesSz cx="8229600" cy="14630400"/>
  <p:embeddedFontLst>
    <p:embeddedFont>
      <p:font typeface="Fraunces Extra Bold" panose="020B0604020202020204" charset="0"/>
      <p:regular r:id="rId17"/>
    </p:embeddedFont>
    <p:embeddedFont>
      <p:font typeface="Nobile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2" d="100"/>
          <a:sy n="52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47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8C3EA-1B21-A1D7-F168-CFABC210B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F00506-F19C-D4E1-A256-D6DEAB927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2579B-7BBF-6B20-5206-FE0C589DA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86FEA-4550-B181-1B1F-450B8042B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8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9A22A-36D3-6367-ACA0-06C161F0E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A1302-9734-D8BC-D9EF-ECD569A1C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65957-E848-78B9-4CCB-A78FFF2D5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408A2-4EC4-CB61-314C-A7A9DE1DD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1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oom with a large window&#10;&#10;Description automatically generated">
            <a:extLst>
              <a:ext uri="{FF2B5EF4-FFF2-40B4-BE49-F238E27FC236}">
                <a16:creationId xmlns:a16="http://schemas.microsoft.com/office/drawing/2014/main" id="{DC9A44A4-9464-C680-0B54-5288A8263E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2865444" y="277426"/>
            <a:ext cx="11524830" cy="75679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2975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7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Smart Home Environmental Monitoring System</a:t>
            </a:r>
            <a:endParaRPr lang="en-US" sz="7200" dirty="0"/>
          </a:p>
        </p:txBody>
      </p:sp>
      <p:sp>
        <p:nvSpPr>
          <p:cNvPr id="4" name="Text 1"/>
          <p:cNvSpPr/>
          <p:nvPr/>
        </p:nvSpPr>
        <p:spPr>
          <a:xfrm>
            <a:off x="793790" y="5219887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Izabela </a:t>
            </a:r>
            <a:r>
              <a:rPr lang="en-US" sz="36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Zelek</a:t>
            </a:r>
            <a:r>
              <a:rPr lang="en-US" sz="3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&amp; Chris Leivon</a:t>
            </a:r>
            <a:endParaRPr lang="en-US" sz="3600" dirty="0"/>
          </a:p>
        </p:txBody>
      </p:sp>
      <p:sp>
        <p:nvSpPr>
          <p:cNvPr id="5" name="Shape 2"/>
          <p:cNvSpPr/>
          <p:nvPr/>
        </p:nvSpPr>
        <p:spPr>
          <a:xfrm>
            <a:off x="793790" y="60199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00868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Legal Implications and Compliance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GDPR Compliance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System adheres to key GDPR principles including data minimization, transparency, and right to erasure.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Potential Liabilities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Measures in place to address risks of data breaches, false alerts, and system failures.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98540" y="568285"/>
            <a:ext cx="7746921" cy="12472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Societal Impact and Accessibility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0" y="2114907"/>
            <a:ext cx="498991" cy="4989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98540" y="2813447"/>
            <a:ext cx="249519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Inclusive Design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698540" y="3245048"/>
            <a:ext cx="7746921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Visual alerts and easy-to-navigate interface cater to diverse user needs.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40" y="4163258"/>
            <a:ext cx="498991" cy="49899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98540" y="4861798"/>
            <a:ext cx="249519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Privacy Protection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698540" y="5293400"/>
            <a:ext cx="7746921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Local data processing and user control over information collection.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40" y="6211610"/>
            <a:ext cx="498991" cy="4989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98540" y="6910149"/>
            <a:ext cx="249519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Sustainability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698540" y="7341751"/>
            <a:ext cx="7746921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Energy-efficient components and features to optimize home energy use.</a:t>
            </a:r>
            <a:endParaRPr lang="en-US" sz="1550" dirty="0"/>
          </a:p>
        </p:txBody>
      </p:sp>
      <p:pic>
        <p:nvPicPr>
          <p:cNvPr id="14" name="Picture 13" descr="A group of people using devices&#10;&#10;Description automatically generated">
            <a:extLst>
              <a:ext uri="{FF2B5EF4-FFF2-40B4-BE49-F238E27FC236}">
                <a16:creationId xmlns:a16="http://schemas.microsoft.com/office/drawing/2014/main" id="{49CC68EF-BD8A-954C-8093-C3827847091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4000"/>
          </a:blip>
          <a:stretch>
            <a:fillRect/>
          </a:stretch>
        </p:blipFill>
        <p:spPr>
          <a:xfrm>
            <a:off x="8390965" y="568285"/>
            <a:ext cx="5471031" cy="7018324"/>
          </a:xfrm>
          <a:prstGeom prst="rect">
            <a:avLst/>
          </a:prstGeom>
          <a:effectLst>
            <a:softEdge rad="7747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2955" y="616625"/>
            <a:ext cx="12784336" cy="699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Key Achievements and Future Improvements</a:t>
            </a:r>
            <a:endParaRPr lang="en-US" sz="4400" dirty="0"/>
          </a:p>
        </p:txBody>
      </p:sp>
      <p:sp>
        <p:nvSpPr>
          <p:cNvPr id="4" name="Text 2"/>
          <p:cNvSpPr/>
          <p:nvPr/>
        </p:nvSpPr>
        <p:spPr>
          <a:xfrm>
            <a:off x="1006673" y="2183963"/>
            <a:ext cx="139541" cy="447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2739627" y="1986915"/>
            <a:ext cx="2796421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Working Prototype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2739627" y="2470666"/>
            <a:ext cx="9378196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Successful integration of real-time monitoring, user adjustments, and hazard detection.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627708" y="3037046"/>
            <a:ext cx="11207829" cy="15240"/>
          </a:xfrm>
          <a:prstGeom prst="roundRect">
            <a:avLst>
              <a:gd name="adj" fmla="val 132118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1006673" y="3584853"/>
            <a:ext cx="182761" cy="447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2735996" y="3387804"/>
            <a:ext cx="3492818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Machine Learning Model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2735996" y="3871555"/>
            <a:ext cx="8847296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Implemented Random Forest for predicting ideal temperature and light conditions.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624077" y="4437936"/>
            <a:ext cx="9574768" cy="15240"/>
          </a:xfrm>
          <a:prstGeom prst="roundRect">
            <a:avLst>
              <a:gd name="adj" fmla="val 132118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1006673" y="4985742"/>
            <a:ext cx="168950" cy="447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2732365" y="4788694"/>
            <a:ext cx="2865477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User-Centric Design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2732365" y="5272445"/>
            <a:ext cx="6308169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Developed accessible web dashboard with privacy controls.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2620446" y="5838825"/>
            <a:ext cx="7941707" cy="15240"/>
          </a:xfrm>
          <a:prstGeom prst="roundRect">
            <a:avLst>
              <a:gd name="adj" fmla="val 132118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Text 17"/>
          <p:cNvSpPr/>
          <p:nvPr/>
        </p:nvSpPr>
        <p:spPr>
          <a:xfrm>
            <a:off x="1006673" y="6565583"/>
            <a:ext cx="190024" cy="447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2767154" y="6189583"/>
            <a:ext cx="3135987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2767154" y="6673334"/>
            <a:ext cx="6084808" cy="7158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Addition of more sensors and integration with smart appliances.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465421"/>
            <a:ext cx="75513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Conclusion and Reflection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69513"/>
            <a:ext cx="396835" cy="396835"/>
          </a:xfrm>
          <a:prstGeom prst="roundRect">
            <a:avLst>
              <a:gd name="adj" fmla="val 51443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417439" y="27695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Technical Growth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259931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Gained insights into IoT, machine learning, and edge computing challenges.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362739" y="2769513"/>
            <a:ext cx="396835" cy="396835"/>
          </a:xfrm>
          <a:prstGeom prst="roundRect">
            <a:avLst>
              <a:gd name="adj" fmla="val 51443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986388" y="2769513"/>
            <a:ext cx="30412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Collaborative Problem-Solving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86388" y="3614261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Strengthened teamwork skills in integrating hardware, software, and user interface design.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547836"/>
            <a:ext cx="396835" cy="396835"/>
          </a:xfrm>
          <a:prstGeom prst="roundRect">
            <a:avLst>
              <a:gd name="adj" fmla="val 51443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417439" y="5547836"/>
            <a:ext cx="32752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Ethical Considerations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6038255"/>
            <a:ext cx="693277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Deepened understanding of responsible technology development and social impact.</a:t>
            </a:r>
            <a:endParaRPr lang="en-US" sz="1750" dirty="0"/>
          </a:p>
        </p:txBody>
      </p:sp>
      <p:pic>
        <p:nvPicPr>
          <p:cNvPr id="14" name="Picture 13" descr="A cube with blue lights&#10;&#10;Description automatically generated">
            <a:extLst>
              <a:ext uri="{FF2B5EF4-FFF2-40B4-BE49-F238E27FC236}">
                <a16:creationId xmlns:a16="http://schemas.microsoft.com/office/drawing/2014/main" id="{B8539740-5066-CC51-01ED-C80AD3C153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3709" y="701964"/>
            <a:ext cx="5726545" cy="6816436"/>
          </a:xfrm>
          <a:prstGeom prst="rect">
            <a:avLst/>
          </a:prstGeom>
          <a:effectLst>
            <a:softEdge rad="12700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E34DC-81BE-993F-F95A-E9325EF49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person with a red question mark&#10;&#10;Description automatically generated">
            <a:extLst>
              <a:ext uri="{FF2B5EF4-FFF2-40B4-BE49-F238E27FC236}">
                <a16:creationId xmlns:a16="http://schemas.microsoft.com/office/drawing/2014/main" id="{E224ED3B-88BA-6BA6-63C5-4BA242C941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090" y="347668"/>
            <a:ext cx="8229600" cy="8229600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4E0C0731-6DE4-8303-DC04-634FBF76A6A8}"/>
              </a:ext>
            </a:extLst>
          </p:cNvPr>
          <p:cNvSpPr/>
          <p:nvPr/>
        </p:nvSpPr>
        <p:spPr>
          <a:xfrm>
            <a:off x="442808" y="517236"/>
            <a:ext cx="13771955" cy="42949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endParaRPr lang="en-US" sz="13800" b="1" dirty="0">
              <a:solidFill>
                <a:srgbClr val="3B4540"/>
              </a:solidFill>
              <a:latin typeface="Fraunces Extra Bold" pitchFamily="34" charset="0"/>
              <a:ea typeface="Fraunces Extra Bold" pitchFamily="34" charset="-122"/>
              <a:cs typeface="Fraunces Extra Bold" pitchFamily="34" charset="-120"/>
            </a:endParaRPr>
          </a:p>
          <a:p>
            <a:pPr marL="0" indent="0" algn="ctr">
              <a:lnSpc>
                <a:spcPts val="5550"/>
              </a:lnSpc>
              <a:buNone/>
            </a:pPr>
            <a:endParaRPr lang="en-US" sz="13800" b="1" dirty="0">
              <a:solidFill>
                <a:srgbClr val="3B4540"/>
              </a:solidFill>
              <a:latin typeface="Fraunces Extra Bold" pitchFamily="34" charset="0"/>
              <a:ea typeface="Fraunces Extra Bold" pitchFamily="34" charset="-122"/>
              <a:cs typeface="Fraunces Extra Bold" pitchFamily="34" charset="-120"/>
            </a:endParaRPr>
          </a:p>
          <a:p>
            <a:pPr marL="0" indent="0" algn="ctr">
              <a:lnSpc>
                <a:spcPts val="5550"/>
              </a:lnSpc>
              <a:buNone/>
            </a:pPr>
            <a:r>
              <a:rPr lang="en-US" sz="138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	</a:t>
            </a:r>
          </a:p>
          <a:p>
            <a:pPr marL="0" indent="0" algn="ctr">
              <a:lnSpc>
                <a:spcPts val="5550"/>
              </a:lnSpc>
              <a:buNone/>
            </a:pPr>
            <a:endParaRPr lang="en-US" sz="13800" b="1" dirty="0">
              <a:solidFill>
                <a:srgbClr val="3B4540"/>
              </a:solidFill>
              <a:latin typeface="Fraunces Extra Bold" pitchFamily="34" charset="0"/>
              <a:ea typeface="Fraunces Extra Bold" pitchFamily="34" charset="-122"/>
              <a:cs typeface="Fraunces Extra Bold" pitchFamily="34" charset="-120"/>
            </a:endParaRPr>
          </a:p>
          <a:p>
            <a:pPr marL="0" indent="0" algn="ctr">
              <a:lnSpc>
                <a:spcPts val="5550"/>
              </a:lnSpc>
              <a:buNone/>
            </a:pPr>
            <a:endParaRPr lang="en-US" sz="13800" b="1" dirty="0">
              <a:solidFill>
                <a:srgbClr val="3B4540"/>
              </a:solidFill>
              <a:latin typeface="Fraunces Extra Bold" pitchFamily="34" charset="0"/>
              <a:ea typeface="Fraunces Extra Bold" pitchFamily="34" charset="-122"/>
              <a:cs typeface="Fraunces Extra Bold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r>
              <a:rPr lang="en-US" sz="138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THANK           YOU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				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9269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4654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7" name="Text 4"/>
          <p:cNvSpPr/>
          <p:nvPr/>
        </p:nvSpPr>
        <p:spPr>
          <a:xfrm>
            <a:off x="1530906" y="3614261"/>
            <a:ext cx="11654896" cy="34781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 rtl="0" eaLnBrk="1" latinLnBrk="0" hangingPunct="1">
              <a:lnSpc>
                <a:spcPts val="2850"/>
              </a:lnSpc>
            </a:pPr>
            <a:r>
              <a:rPr lang="en-US" sz="2400" kern="1200" dirty="0">
                <a:solidFill>
                  <a:srgbClr val="405449"/>
                </a:solidFill>
                <a:effectLst/>
                <a:latin typeface="Nobile" panose="020B0604020202020204" charset="0"/>
                <a:ea typeface="Nobile" panose="020B0604020202020204" charset="0"/>
                <a:cs typeface="Nobile" panose="020B0604020202020204" charset="0"/>
              </a:rPr>
              <a:t>Introducing a cutting-edge smart home safety system that combines real-time monitoring with AI-driven automation. This project utilizes ubiquitous computing and machine learning to create a safer, more efficient home environment. The goal is to create a system that enhances home security by combining real-time monitoring with smart home automation</a:t>
            </a:r>
            <a:endParaRPr lang="en-IN" sz="20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24FB1-13B0-DA8C-F0B5-1734E2085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196EBDB4-2BE7-6122-6C35-B94C434FBEB1}"/>
              </a:ext>
            </a:extLst>
          </p:cNvPr>
          <p:cNvSpPr/>
          <p:nvPr/>
        </p:nvSpPr>
        <p:spPr>
          <a:xfrm>
            <a:off x="793790" y="14654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System Overview</a:t>
            </a: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319D3F93-C906-6501-CECD-8D773B7CC9F4}"/>
              </a:ext>
            </a:extLst>
          </p:cNvPr>
          <p:cNvSpPr/>
          <p:nvPr/>
        </p:nvSpPr>
        <p:spPr>
          <a:xfrm>
            <a:off x="793790" y="276951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50C6C7C-C6DE-88C5-871F-7446939CFDFD}"/>
              </a:ext>
            </a:extLst>
          </p:cNvPr>
          <p:cNvSpPr/>
          <p:nvPr/>
        </p:nvSpPr>
        <p:spPr>
          <a:xfrm>
            <a:off x="964049" y="2854523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1ADD8B9-E294-0359-C148-BB52C66F85BC}"/>
              </a:ext>
            </a:extLst>
          </p:cNvPr>
          <p:cNvSpPr/>
          <p:nvPr/>
        </p:nvSpPr>
        <p:spPr>
          <a:xfrm>
            <a:off x="1530906" y="2769513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Environmental Monitoring</a:t>
            </a:r>
            <a:endParaRPr lang="en-US" sz="2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29E1C06D-79E1-5E71-8306-2B5D5A933B28}"/>
              </a:ext>
            </a:extLst>
          </p:cNvPr>
          <p:cNvSpPr/>
          <p:nvPr/>
        </p:nvSpPr>
        <p:spPr>
          <a:xfrm>
            <a:off x="1530906" y="3614261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Collect real-world data using the Sense Hat sensors on Raspberry Pi.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80A977AA-FB7F-A8F1-6CFE-A20220CCEA0B}"/>
              </a:ext>
            </a:extLst>
          </p:cNvPr>
          <p:cNvSpPr/>
          <p:nvPr/>
        </p:nvSpPr>
        <p:spPr>
          <a:xfrm>
            <a:off x="4685467" y="276951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96A66932-F1E7-9853-3E12-FF4103D86818}"/>
              </a:ext>
            </a:extLst>
          </p:cNvPr>
          <p:cNvSpPr/>
          <p:nvPr/>
        </p:nvSpPr>
        <p:spPr>
          <a:xfrm>
            <a:off x="4829413" y="2854523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475A5974-14DF-5C7D-B5EF-233A9006B60E}"/>
              </a:ext>
            </a:extLst>
          </p:cNvPr>
          <p:cNvSpPr/>
          <p:nvPr/>
        </p:nvSpPr>
        <p:spPr>
          <a:xfrm>
            <a:off x="5422583" y="2769513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Machine Learning Integration</a:t>
            </a:r>
            <a:endParaRPr lang="en-US" sz="22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0759AF-A358-E717-EBA5-0C8B78D89F9B}"/>
              </a:ext>
            </a:extLst>
          </p:cNvPr>
          <p:cNvSpPr/>
          <p:nvPr/>
        </p:nvSpPr>
        <p:spPr>
          <a:xfrm>
            <a:off x="5422583" y="3614261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 AI to adjust home conditions based on user’s preferences.</a:t>
            </a:r>
            <a:endParaRPr lang="en-US" sz="1750" dirty="0"/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3B69070F-BF1E-E75C-9C02-C5277952018C}"/>
              </a:ext>
            </a:extLst>
          </p:cNvPr>
          <p:cNvSpPr/>
          <p:nvPr/>
        </p:nvSpPr>
        <p:spPr>
          <a:xfrm>
            <a:off x="793790" y="518493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1E6DDC0A-0D70-42BF-D9F3-52A835722D7C}"/>
              </a:ext>
            </a:extLst>
          </p:cNvPr>
          <p:cNvSpPr/>
          <p:nvPr/>
        </p:nvSpPr>
        <p:spPr>
          <a:xfrm>
            <a:off x="946190" y="5269944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51D3E024-9B7B-6CD0-8550-43759AD2807D}"/>
              </a:ext>
            </a:extLst>
          </p:cNvPr>
          <p:cNvSpPr/>
          <p:nvPr/>
        </p:nvSpPr>
        <p:spPr>
          <a:xfrm>
            <a:off x="1530906" y="51849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User Interface</a:t>
            </a:r>
            <a:endParaRPr lang="en-US" sz="22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311DF2BA-C36E-2DAE-1226-DA78F8AE09BB}"/>
              </a:ext>
            </a:extLst>
          </p:cNvPr>
          <p:cNvSpPr/>
          <p:nvPr/>
        </p:nvSpPr>
        <p:spPr>
          <a:xfrm>
            <a:off x="1530906" y="5675352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Web app displays data from the database and allows user interaction.</a:t>
            </a:r>
            <a:endParaRPr lang="en-US" sz="1750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274ABE76-C201-EDB2-95CC-BCC65AF64729}"/>
              </a:ext>
            </a:extLst>
          </p:cNvPr>
          <p:cNvSpPr/>
          <p:nvPr/>
        </p:nvSpPr>
        <p:spPr>
          <a:xfrm>
            <a:off x="4685467" y="518493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C1B2403D-92C5-2FA3-C38B-073C4BC026A8}"/>
              </a:ext>
            </a:extLst>
          </p:cNvPr>
          <p:cNvSpPr/>
          <p:nvPr/>
        </p:nvSpPr>
        <p:spPr>
          <a:xfrm>
            <a:off x="4825008" y="5269944"/>
            <a:ext cx="23121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49486E9C-D4A3-21F5-84FD-66196F9DB486}"/>
              </a:ext>
            </a:extLst>
          </p:cNvPr>
          <p:cNvSpPr/>
          <p:nvPr/>
        </p:nvSpPr>
        <p:spPr>
          <a:xfrm>
            <a:off x="5422583" y="51849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Alert System</a:t>
            </a:r>
            <a:endParaRPr lang="en-US" sz="2200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386B97D4-85C5-4BB5-2E55-392EB68779FC}"/>
              </a:ext>
            </a:extLst>
          </p:cNvPr>
          <p:cNvSpPr/>
          <p:nvPr/>
        </p:nvSpPr>
        <p:spPr>
          <a:xfrm>
            <a:off x="5422583" y="5675352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Color-coded LED alerts and email notifications for safety hazards.</a:t>
            </a:r>
            <a:endParaRPr lang="en-US" sz="17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473447-D729-60B9-CEC2-8DC883EA5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883" y="2251423"/>
            <a:ext cx="5729605" cy="4295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03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00656" y="644366"/>
            <a:ext cx="5102543" cy="637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Sensor Integration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56" y="1588294"/>
            <a:ext cx="510183" cy="51018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00656" y="2302550"/>
            <a:ext cx="2657475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Temperature Sensor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6200656" y="2743795"/>
            <a:ext cx="7715488" cy="652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Measures ambient temperature with recalibration to account for Raspberry Pi heat.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656" y="4008953"/>
            <a:ext cx="510183" cy="51018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00656" y="4723209"/>
            <a:ext cx="2551271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Humidity Sensor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6231205" y="5164455"/>
            <a:ext cx="771548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Detects environmental humidity levels for optimal comfort and safety.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656" y="6103144"/>
            <a:ext cx="510183" cy="51018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00656" y="6817400"/>
            <a:ext cx="2551271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Pressure Sensor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6200656" y="7258645"/>
            <a:ext cx="771548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Monitors atmospheric pressure for weather-related insights and predictions.</a:t>
            </a:r>
            <a:endParaRPr lang="en-US" sz="1600" dirty="0"/>
          </a:p>
        </p:txBody>
      </p:sp>
      <p:pic>
        <p:nvPicPr>
          <p:cNvPr id="1026" name="Picture 2" descr="Sense HAT">
            <a:extLst>
              <a:ext uri="{FF2B5EF4-FFF2-40B4-BE49-F238E27FC236}">
                <a16:creationId xmlns:a16="http://schemas.microsoft.com/office/drawing/2014/main" id="{F37DB5A0-4006-48C7-5F4C-0A6D9CC43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6" y="66722"/>
            <a:ext cx="5816814" cy="4776668"/>
          </a:xfrm>
          <a:prstGeom prst="rect">
            <a:avLst/>
          </a:prstGeom>
          <a:noFill/>
          <a:effectLst>
            <a:softEdge rad="469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3D2A03-D1D3-3BDA-8616-38997E8EB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5" y="4723209"/>
            <a:ext cx="5724525" cy="253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266944"/>
            <a:ext cx="67620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AI and Edge Computing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315885"/>
            <a:ext cx="3664863" cy="2749987"/>
          </a:xfrm>
          <a:prstGeom prst="roundRect">
            <a:avLst>
              <a:gd name="adj" fmla="val 7424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020604" y="2542699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Random Forest Algorithm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387447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Predicts user preferences for temperature and light intensity based on historical data.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315885"/>
            <a:ext cx="3664863" cy="2749987"/>
          </a:xfrm>
          <a:prstGeom prst="roundRect">
            <a:avLst>
              <a:gd name="adj" fmla="val 7424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912281" y="25426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Edge Processing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033117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Data processing on Raspberry Pi for real-time hazard detection and quick responses.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92685"/>
            <a:ext cx="7556421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020604" y="5519499"/>
            <a:ext cx="34290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Optimization Strategies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009918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Lightweight models and feature selection to meet computational limitations of Raspberry Pi.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C15466-6475-DAC9-822B-1E01B71E2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025" y="2315885"/>
            <a:ext cx="5729605" cy="4646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91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81003" y="537329"/>
            <a:ext cx="7291983" cy="610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Communication Architecture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003" y="1440894"/>
            <a:ext cx="977027" cy="156317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651043" y="1636276"/>
            <a:ext cx="281594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Sensor Data Collection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4651043" y="2058829"/>
            <a:ext cx="6506170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Sense HAT sensors gather environmental data.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003" y="3004066"/>
            <a:ext cx="977027" cy="156317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651043" y="3199448"/>
            <a:ext cx="244256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MQTT Protocol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4651043" y="3622000"/>
            <a:ext cx="6506170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Lightweight messaging protocol for IoT device communication.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003" y="4567238"/>
            <a:ext cx="977027" cy="156317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651043" y="4762619"/>
            <a:ext cx="244256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Database Storage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4651043" y="5185172"/>
            <a:ext cx="6506170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MySQL database stores sensor data and user preferences.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003" y="6130409"/>
            <a:ext cx="977027" cy="156317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651043" y="6325791"/>
            <a:ext cx="244256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User Interface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4651043" y="6748343"/>
            <a:ext cx="6506170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Web dashboard displays real-time data and alerts.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8857"/>
            <a:ext cx="62506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User Interface Design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321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Dashboard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811917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Displays current environmental conditions, historical trends, and recent hazard alerts.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5254704" y="5321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Preferences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5812036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Allows users to set temperature and light intensity preferences.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9715738" y="5321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 Management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581191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Users can view and delete stored data, enhancing privacy control.</a:t>
            </a:r>
            <a:endParaRPr lang="en-US" sz="1750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3881697-CF76-2AFA-BA47-835DDA468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91264"/>
            <a:ext cx="4120753" cy="2371773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8CE058F0-3CCB-5CED-6789-6C7A92BE5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491264"/>
            <a:ext cx="4120753" cy="237243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8FBFA79A-E29D-D6FD-C4E8-4A7431004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2417684"/>
            <a:ext cx="4120753" cy="2446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91622" y="2579489"/>
            <a:ext cx="4640104" cy="528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Development Process</a:t>
            </a:r>
            <a:endParaRPr lang="en-US" sz="3300" dirty="0"/>
          </a:p>
        </p:txBody>
      </p:sp>
      <p:sp>
        <p:nvSpPr>
          <p:cNvPr id="4" name="Shape 1"/>
          <p:cNvSpPr/>
          <p:nvPr/>
        </p:nvSpPr>
        <p:spPr>
          <a:xfrm>
            <a:off x="833676" y="3361253"/>
            <a:ext cx="22860" cy="4402098"/>
          </a:xfrm>
          <a:prstGeom prst="roundRect">
            <a:avLst>
              <a:gd name="adj" fmla="val 66560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1012388" y="3730109"/>
            <a:ext cx="591622" cy="22860"/>
          </a:xfrm>
          <a:prstGeom prst="roundRect">
            <a:avLst>
              <a:gd name="adj" fmla="val 66560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654963" y="3551396"/>
            <a:ext cx="380286" cy="380286"/>
          </a:xfrm>
          <a:prstGeom prst="roundRect">
            <a:avLst>
              <a:gd name="adj" fmla="val 40011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781764" y="3614738"/>
            <a:ext cx="126563" cy="25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1774865" y="3530203"/>
            <a:ext cx="2113240" cy="264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Sensor Integration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1774865" y="3895606"/>
            <a:ext cx="12263914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Integrated and calibrated Sense HAT sensors with Raspberry Pi.</a:t>
            </a:r>
            <a:endParaRPr lang="en-US" sz="1300" dirty="0"/>
          </a:p>
        </p:txBody>
      </p:sp>
      <p:sp>
        <p:nvSpPr>
          <p:cNvPr id="10" name="Shape 7"/>
          <p:cNvSpPr/>
          <p:nvPr/>
        </p:nvSpPr>
        <p:spPr>
          <a:xfrm>
            <a:off x="1012388" y="4872871"/>
            <a:ext cx="591622" cy="22860"/>
          </a:xfrm>
          <a:prstGeom prst="roundRect">
            <a:avLst>
              <a:gd name="adj" fmla="val 66560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654963" y="4694158"/>
            <a:ext cx="380286" cy="380286"/>
          </a:xfrm>
          <a:prstGeom prst="roundRect">
            <a:avLst>
              <a:gd name="adj" fmla="val 40011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762238" y="4757499"/>
            <a:ext cx="165735" cy="25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1774865" y="4672965"/>
            <a:ext cx="2113240" cy="264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Database Creation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1774865" y="5038368"/>
            <a:ext cx="12263914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Set up MySQL database for efficient data storage and retrieval.</a:t>
            </a:r>
            <a:endParaRPr lang="en-US" sz="1300" dirty="0"/>
          </a:p>
        </p:txBody>
      </p:sp>
      <p:sp>
        <p:nvSpPr>
          <p:cNvPr id="15" name="Shape 12"/>
          <p:cNvSpPr/>
          <p:nvPr/>
        </p:nvSpPr>
        <p:spPr>
          <a:xfrm>
            <a:off x="1012388" y="6015633"/>
            <a:ext cx="591622" cy="22860"/>
          </a:xfrm>
          <a:prstGeom prst="roundRect">
            <a:avLst>
              <a:gd name="adj" fmla="val 66560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654963" y="5836920"/>
            <a:ext cx="380286" cy="380286"/>
          </a:xfrm>
          <a:prstGeom prst="roundRect">
            <a:avLst>
              <a:gd name="adj" fmla="val 40011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768548" y="5900261"/>
            <a:ext cx="153114" cy="25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1950" dirty="0"/>
          </a:p>
        </p:txBody>
      </p:sp>
      <p:sp>
        <p:nvSpPr>
          <p:cNvPr id="18" name="Text 15"/>
          <p:cNvSpPr/>
          <p:nvPr/>
        </p:nvSpPr>
        <p:spPr>
          <a:xfrm>
            <a:off x="1774865" y="5815727"/>
            <a:ext cx="2889647" cy="264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AI Algorithm Development</a:t>
            </a:r>
            <a:endParaRPr lang="en-US" sz="1650" dirty="0"/>
          </a:p>
        </p:txBody>
      </p:sp>
      <p:sp>
        <p:nvSpPr>
          <p:cNvPr id="19" name="Text 16"/>
          <p:cNvSpPr/>
          <p:nvPr/>
        </p:nvSpPr>
        <p:spPr>
          <a:xfrm>
            <a:off x="1774865" y="6181130"/>
            <a:ext cx="12263914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Tested and implemented Random Forest for user preference predictions.</a:t>
            </a:r>
            <a:endParaRPr lang="en-US" sz="1300" dirty="0"/>
          </a:p>
        </p:txBody>
      </p:sp>
      <p:sp>
        <p:nvSpPr>
          <p:cNvPr id="20" name="Shape 17"/>
          <p:cNvSpPr/>
          <p:nvPr/>
        </p:nvSpPr>
        <p:spPr>
          <a:xfrm>
            <a:off x="1012388" y="7158395"/>
            <a:ext cx="591622" cy="22860"/>
          </a:xfrm>
          <a:prstGeom prst="roundRect">
            <a:avLst>
              <a:gd name="adj" fmla="val 66560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1" name="Shape 18"/>
          <p:cNvSpPr/>
          <p:nvPr/>
        </p:nvSpPr>
        <p:spPr>
          <a:xfrm>
            <a:off x="654963" y="6979682"/>
            <a:ext cx="380286" cy="380286"/>
          </a:xfrm>
          <a:prstGeom prst="roundRect">
            <a:avLst>
              <a:gd name="adj" fmla="val 40011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Text 19"/>
          <p:cNvSpPr/>
          <p:nvPr/>
        </p:nvSpPr>
        <p:spPr>
          <a:xfrm>
            <a:off x="758904" y="7043023"/>
            <a:ext cx="172283" cy="25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1950" dirty="0"/>
          </a:p>
        </p:txBody>
      </p:sp>
      <p:sp>
        <p:nvSpPr>
          <p:cNvPr id="23" name="Text 20"/>
          <p:cNvSpPr/>
          <p:nvPr/>
        </p:nvSpPr>
        <p:spPr>
          <a:xfrm>
            <a:off x="1774865" y="6958489"/>
            <a:ext cx="3012877" cy="264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User Interface Development</a:t>
            </a:r>
            <a:endParaRPr lang="en-US" sz="1650" dirty="0"/>
          </a:p>
        </p:txBody>
      </p:sp>
      <p:sp>
        <p:nvSpPr>
          <p:cNvPr id="24" name="Text 21"/>
          <p:cNvSpPr/>
          <p:nvPr/>
        </p:nvSpPr>
        <p:spPr>
          <a:xfrm>
            <a:off x="1774865" y="7323892"/>
            <a:ext cx="12263914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Created web dashboard for remote monitoring and user interaction.</a:t>
            </a:r>
            <a:endParaRPr lang="en-US" sz="1300" dirty="0"/>
          </a:p>
        </p:txBody>
      </p:sp>
      <p:pic>
        <p:nvPicPr>
          <p:cNvPr id="28" name="Picture 27" descr="A group of gears with light bulb">
            <a:extLst>
              <a:ext uri="{FF2B5EF4-FFF2-40B4-BE49-F238E27FC236}">
                <a16:creationId xmlns:a16="http://schemas.microsoft.com/office/drawing/2014/main" id="{C953CDAE-635A-6EB7-485F-0B19DBF30B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591621" y="283629"/>
            <a:ext cx="13522854" cy="77649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5683" y="1199436"/>
            <a:ext cx="6629043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 Security and Privacy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23" y="2232660"/>
            <a:ext cx="1635800" cy="116157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47398" y="2755702"/>
            <a:ext cx="125730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5029795" y="2434233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 Encryption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5029795" y="2870240"/>
            <a:ext cx="7033379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STARTTLS encryption for email alerts and TLS for MQTT communication.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4878586" y="3409831"/>
            <a:ext cx="8995767" cy="11430"/>
          </a:xfrm>
          <a:prstGeom prst="roundRect">
            <a:avLst>
              <a:gd name="adj" fmla="val 1587600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83" y="3444597"/>
            <a:ext cx="3271599" cy="116157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27991" y="3823692"/>
            <a:ext cx="164663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5847755" y="3646170"/>
            <a:ext cx="2636877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 Anonymization</a:t>
            </a:r>
            <a:endParaRPr lang="en-US" sz="1950" dirty="0"/>
          </a:p>
        </p:txBody>
      </p:sp>
      <p:sp>
        <p:nvSpPr>
          <p:cNvPr id="11" name="Text 7"/>
          <p:cNvSpPr/>
          <p:nvPr/>
        </p:nvSpPr>
        <p:spPr>
          <a:xfrm>
            <a:off x="5847755" y="4082177"/>
            <a:ext cx="6123384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Only first names stored, other identifying information removed.</a:t>
            </a:r>
            <a:endParaRPr lang="en-US" sz="1550" dirty="0"/>
          </a:p>
        </p:txBody>
      </p:sp>
      <p:sp>
        <p:nvSpPr>
          <p:cNvPr id="12" name="Shape 8"/>
          <p:cNvSpPr/>
          <p:nvPr/>
        </p:nvSpPr>
        <p:spPr>
          <a:xfrm>
            <a:off x="5696545" y="4621768"/>
            <a:ext cx="8177808" cy="11430"/>
          </a:xfrm>
          <a:prstGeom prst="roundRect">
            <a:avLst>
              <a:gd name="adj" fmla="val 1587600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623" y="4656534"/>
            <a:ext cx="4907518" cy="116157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34182" y="5035629"/>
            <a:ext cx="152281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1950" dirty="0"/>
          </a:p>
        </p:txBody>
      </p:sp>
      <p:sp>
        <p:nvSpPr>
          <p:cNvPr id="15" name="Text 10"/>
          <p:cNvSpPr/>
          <p:nvPr/>
        </p:nvSpPr>
        <p:spPr>
          <a:xfrm>
            <a:off x="6665714" y="4858107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Local Processing</a:t>
            </a:r>
            <a:endParaRPr lang="en-US" sz="1950" dirty="0"/>
          </a:p>
        </p:txBody>
      </p:sp>
      <p:sp>
        <p:nvSpPr>
          <p:cNvPr id="16" name="Text 11"/>
          <p:cNvSpPr/>
          <p:nvPr/>
        </p:nvSpPr>
        <p:spPr>
          <a:xfrm>
            <a:off x="6665714" y="5294114"/>
            <a:ext cx="6919674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Data processed on Raspberry Pi to minimize external network exposure.</a:t>
            </a:r>
            <a:endParaRPr lang="en-US" sz="1550" dirty="0"/>
          </a:p>
        </p:txBody>
      </p:sp>
      <p:sp>
        <p:nvSpPr>
          <p:cNvPr id="17" name="Shape 12"/>
          <p:cNvSpPr/>
          <p:nvPr/>
        </p:nvSpPr>
        <p:spPr>
          <a:xfrm>
            <a:off x="6514505" y="5833705"/>
            <a:ext cx="7359848" cy="11430"/>
          </a:xfrm>
          <a:prstGeom prst="roundRect">
            <a:avLst>
              <a:gd name="adj" fmla="val 1587600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64" y="5868472"/>
            <a:ext cx="6543318" cy="1161574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24657" y="6247567"/>
            <a:ext cx="171212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1950" dirty="0"/>
          </a:p>
        </p:txBody>
      </p:sp>
      <p:sp>
        <p:nvSpPr>
          <p:cNvPr id="20" name="Text 14"/>
          <p:cNvSpPr/>
          <p:nvPr/>
        </p:nvSpPr>
        <p:spPr>
          <a:xfrm>
            <a:off x="7483554" y="6070044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User Control</a:t>
            </a:r>
            <a:endParaRPr lang="en-US" sz="1950" dirty="0"/>
          </a:p>
        </p:txBody>
      </p:sp>
      <p:sp>
        <p:nvSpPr>
          <p:cNvPr id="21" name="Text 15"/>
          <p:cNvSpPr/>
          <p:nvPr/>
        </p:nvSpPr>
        <p:spPr>
          <a:xfrm>
            <a:off x="7483554" y="6506051"/>
            <a:ext cx="5270540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Options to view, delete, and opt-out of data collection.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626</Words>
  <Application>Microsoft Office PowerPoint</Application>
  <PresentationFormat>Custom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Fraunces Extra Bold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(Student  C00313626) Chris Leivon</cp:lastModifiedBy>
  <cp:revision>2</cp:revision>
  <dcterms:created xsi:type="dcterms:W3CDTF">2024-12-11T02:47:33Z</dcterms:created>
  <dcterms:modified xsi:type="dcterms:W3CDTF">2024-12-11T03:31:32Z</dcterms:modified>
</cp:coreProperties>
</file>