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57" r:id="rId3"/>
    <p:sldId id="298" r:id="rId4"/>
    <p:sldId id="26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B33F6E-25B6-4DD5-A215-8379C7C59A23}">
  <a:tblStyle styleId="{2BB33F6E-25B6-4DD5-A215-8379C7C59A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88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4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6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56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3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76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96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41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08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8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2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3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1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19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2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4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5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mstefanini/junior-datascience-challen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55950" y="3121216"/>
            <a:ext cx="5073712" cy="529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 seletivo: Cientista de Dados Junior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Izabella Giffoni Mazzinghy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-130394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IHM STEFANINI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6954888" y="3539254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001401" y="2855992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86D0BD-BE15-46E7-BE07-745A7C2651FE}"/>
              </a:ext>
            </a:extLst>
          </p:cNvPr>
          <p:cNvSpPr txBox="1"/>
          <p:nvPr/>
        </p:nvSpPr>
        <p:spPr>
          <a:xfrm>
            <a:off x="2055664" y="2312166"/>
            <a:ext cx="53132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Quality Prediction in a Mining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Process</a:t>
            </a:r>
            <a:endParaRPr lang="en-US" sz="2000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endParaRPr lang="pt-BR" sz="20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3212014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ANALISE DE SAZONALIDADE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E34D83-F4B9-41A2-8577-05C0B4DD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44" y="1930362"/>
            <a:ext cx="4702686" cy="24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3180117" y="1062999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CORRELAÇÃO ENTRE AS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A9637-ED90-4B46-9872-969A4A4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96" y="1429363"/>
            <a:ext cx="5613548" cy="34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0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2675007" y="1169710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CORRELAÇÃO DA COLUNA % SILICA CONCENTRATE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6D43A1-31AA-4AC3-96AE-6AAECDA8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619808"/>
            <a:ext cx="2552700" cy="3228975"/>
          </a:xfrm>
          <a:prstGeom prst="rect">
            <a:avLst/>
          </a:prstGeom>
        </p:spPr>
      </p:pic>
      <p:sp>
        <p:nvSpPr>
          <p:cNvPr id="7" name="Google Shape;465;p26">
            <a:extLst>
              <a:ext uri="{FF2B5EF4-FFF2-40B4-BE49-F238E27FC236}">
                <a16:creationId xmlns:a16="http://schemas.microsoft.com/office/drawing/2014/main" id="{7AA89413-D0FA-44BB-B15E-CB1E2FFEA5C8}"/>
              </a:ext>
            </a:extLst>
          </p:cNvPr>
          <p:cNvSpPr txBox="1">
            <a:spLocks/>
          </p:cNvSpPr>
          <p:nvPr/>
        </p:nvSpPr>
        <p:spPr>
          <a:xfrm>
            <a:off x="6567647" y="4132880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+1 = Forte correlação positiva</a:t>
            </a:r>
          </a:p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  0 = Não há correlação</a:t>
            </a:r>
          </a:p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-1 = Forte correlação negativa</a:t>
            </a:r>
            <a:endParaRPr lang="en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1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2179248" y="1463473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HISTOGRAMA DA CORRELAÇÃO DA COLUNA % SILICA CONCENTRATE</a:t>
            </a:r>
          </a:p>
        </p:txBody>
      </p:sp>
      <p:sp>
        <p:nvSpPr>
          <p:cNvPr id="7" name="Google Shape;465;p26">
            <a:extLst>
              <a:ext uri="{FF2B5EF4-FFF2-40B4-BE49-F238E27FC236}">
                <a16:creationId xmlns:a16="http://schemas.microsoft.com/office/drawing/2014/main" id="{7AA89413-D0FA-44BB-B15E-CB1E2FFEA5C8}"/>
              </a:ext>
            </a:extLst>
          </p:cNvPr>
          <p:cNvSpPr txBox="1">
            <a:spLocks/>
          </p:cNvSpPr>
          <p:nvPr/>
        </p:nvSpPr>
        <p:spPr>
          <a:xfrm>
            <a:off x="6567647" y="4132880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+1 = Forte correlação positiva</a:t>
            </a:r>
          </a:p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  0 = Não há correlação</a:t>
            </a:r>
          </a:p>
          <a:p>
            <a:pPr marL="152400" indent="0" algn="just">
              <a:buSzPts val="1200"/>
              <a:buFont typeface="Livvic Light"/>
              <a:buNone/>
            </a:pPr>
            <a:r>
              <a:rPr lang="pt-BR" sz="1100" dirty="0">
                <a:solidFill>
                  <a:schemeClr val="accent2"/>
                </a:solidFill>
              </a:rPr>
              <a:t>-1 = Forte correlação negativa</a:t>
            </a:r>
            <a:endParaRPr lang="en" sz="1100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53412B-041B-4C73-9D19-7985A7DC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78" y="1951658"/>
            <a:ext cx="3663243" cy="2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TREINAMENTO DO MODELO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3C1FDDB9-F0AE-4FA5-861F-BD5851F2A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434" y="1467562"/>
            <a:ext cx="6409480" cy="3061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SELEÇÃO DE VARIÁVEIS PREDITORAS (FEATURE SELECTION)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VARIÁVEL A SER PREVISTA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DEFINIÇÃO DA TAXA DE SPLIT</a:t>
            </a:r>
          </a:p>
        </p:txBody>
      </p:sp>
    </p:spTree>
    <p:extLst>
      <p:ext uri="{BB962C8B-B14F-4D97-AF65-F5344CB8AC3E}">
        <p14:creationId xmlns:p14="http://schemas.microsoft.com/office/powerpoint/2010/main" val="1384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TREINAMENTO DO MODELO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8CD35A-D473-41C2-925A-922A43C6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85" y="1788264"/>
            <a:ext cx="7610475" cy="2800350"/>
          </a:xfrm>
          <a:prstGeom prst="rect">
            <a:avLst/>
          </a:prstGeom>
        </p:spPr>
      </p:pic>
      <p:sp>
        <p:nvSpPr>
          <p:cNvPr id="8" name="Google Shape;465;p26">
            <a:extLst>
              <a:ext uri="{FF2B5EF4-FFF2-40B4-BE49-F238E27FC236}">
                <a16:creationId xmlns:a16="http://schemas.microsoft.com/office/drawing/2014/main" id="{8AA40DEE-E620-497F-BC1A-F952CAE37433}"/>
              </a:ext>
            </a:extLst>
          </p:cNvPr>
          <p:cNvSpPr txBox="1">
            <a:spLocks/>
          </p:cNvSpPr>
          <p:nvPr/>
        </p:nvSpPr>
        <p:spPr>
          <a:xfrm>
            <a:off x="682769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X_train</a:t>
            </a:r>
          </a:p>
        </p:txBody>
      </p:sp>
    </p:spTree>
    <p:extLst>
      <p:ext uri="{BB962C8B-B14F-4D97-AF65-F5344CB8AC3E}">
        <p14:creationId xmlns:p14="http://schemas.microsoft.com/office/powerpoint/2010/main" val="406552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TREINAMENTO DO MODELO</a:t>
            </a:r>
            <a:endParaRPr dirty="0"/>
          </a:p>
        </p:txBody>
      </p:sp>
      <p:sp>
        <p:nvSpPr>
          <p:cNvPr id="8" name="Google Shape;465;p26">
            <a:extLst>
              <a:ext uri="{FF2B5EF4-FFF2-40B4-BE49-F238E27FC236}">
                <a16:creationId xmlns:a16="http://schemas.microsoft.com/office/drawing/2014/main" id="{8AA40DEE-E620-497F-BC1A-F952CAE37433}"/>
              </a:ext>
            </a:extLst>
          </p:cNvPr>
          <p:cNvSpPr txBox="1">
            <a:spLocks/>
          </p:cNvSpPr>
          <p:nvPr/>
        </p:nvSpPr>
        <p:spPr>
          <a:xfrm>
            <a:off x="682769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Y_train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0A4C1E-A781-4C43-B9DA-411EC3B9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7" y="1755146"/>
            <a:ext cx="4633345" cy="21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E AVALIAÇÃO DO MODELO</a:t>
            </a:r>
            <a:endParaRPr dirty="0"/>
          </a:p>
        </p:txBody>
      </p:sp>
      <p:sp>
        <p:nvSpPr>
          <p:cNvPr id="8" name="Google Shape;465;p26">
            <a:extLst>
              <a:ext uri="{FF2B5EF4-FFF2-40B4-BE49-F238E27FC236}">
                <a16:creationId xmlns:a16="http://schemas.microsoft.com/office/drawing/2014/main" id="{8AA40DEE-E620-497F-BC1A-F952CAE37433}"/>
              </a:ext>
            </a:extLst>
          </p:cNvPr>
          <p:cNvSpPr txBox="1">
            <a:spLocks/>
          </p:cNvSpPr>
          <p:nvPr/>
        </p:nvSpPr>
        <p:spPr>
          <a:xfrm>
            <a:off x="682769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MODELO DE REGRESSÃO LINEAR MÚLTIPLA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8CAD35-FA94-4FA1-8681-6D201405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41" y="1745953"/>
            <a:ext cx="4888837" cy="11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E AVALIAÇÃO DO MODELO</a:t>
            </a:r>
            <a:endParaRPr dirty="0"/>
          </a:p>
        </p:txBody>
      </p:sp>
      <p:sp>
        <p:nvSpPr>
          <p:cNvPr id="8" name="Google Shape;465;p26">
            <a:extLst>
              <a:ext uri="{FF2B5EF4-FFF2-40B4-BE49-F238E27FC236}">
                <a16:creationId xmlns:a16="http://schemas.microsoft.com/office/drawing/2014/main" id="{8AA40DEE-E620-497F-BC1A-F952CAE37433}"/>
              </a:ext>
            </a:extLst>
          </p:cNvPr>
          <p:cNvSpPr txBox="1">
            <a:spLocks/>
          </p:cNvSpPr>
          <p:nvPr/>
        </p:nvSpPr>
        <p:spPr>
          <a:xfrm>
            <a:off x="682769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MODELO RANDOM FOREST REGRESSOR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62DFAA-376E-4124-BDE3-F7124ABB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23" y="1905774"/>
            <a:ext cx="4823815" cy="13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 E AVALIAÇÃO DO MODELO</a:t>
            </a:r>
            <a:endParaRPr dirty="0"/>
          </a:p>
        </p:txBody>
      </p:sp>
      <p:sp>
        <p:nvSpPr>
          <p:cNvPr id="5" name="Google Shape;465;p26">
            <a:extLst>
              <a:ext uri="{FF2B5EF4-FFF2-40B4-BE49-F238E27FC236}">
                <a16:creationId xmlns:a16="http://schemas.microsoft.com/office/drawing/2014/main" id="{1FBE8744-B37A-483A-B06E-541886B01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434" y="1467562"/>
            <a:ext cx="6409480" cy="3061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PREVISÕES COM O MODELO TREINADO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SALVANDO O MODELO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RESULTADO 1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RESULTADO 2</a:t>
            </a:r>
          </a:p>
        </p:txBody>
      </p:sp>
    </p:spTree>
    <p:extLst>
      <p:ext uri="{BB962C8B-B14F-4D97-AF65-F5344CB8AC3E}">
        <p14:creationId xmlns:p14="http://schemas.microsoft.com/office/powerpoint/2010/main" val="318739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INFORMAÇÕES SOBRE O DESAFIO: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https://github.com/ihmstefanini/junior-datascience-challenge</a:t>
            </a:r>
            <a:endParaRPr lang="en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pt-BR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pt-BR" dirty="0">
              <a:solidFill>
                <a:schemeClr val="accent2"/>
              </a:solidFill>
            </a:endParaRPr>
          </a:p>
          <a:p>
            <a:pPr marL="152400" indent="0">
              <a:buSzPts val="1200"/>
              <a:buNone/>
            </a:pPr>
            <a:r>
              <a:rPr lang="pt-BR" dirty="0"/>
              <a:t>2.    </a:t>
            </a:r>
            <a:r>
              <a:rPr lang="pt-BR" dirty="0">
                <a:solidFill>
                  <a:schemeClr val="accent2"/>
                </a:solidFill>
              </a:rPr>
              <a:t>CONJUNTO DE DADOS DE MACHINE LEARNING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pt-BR" dirty="0">
              <a:solidFill>
                <a:schemeClr val="accent2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pt-BR" u="sng" dirty="0">
                <a:solidFill>
                  <a:schemeClr val="bg1"/>
                </a:solidFill>
                <a:latin typeface="Helvetica Neue"/>
              </a:rPr>
              <a:t>https://www.kaggle.com/edumagalhaes/quality-prediction-in-a-mining-process</a:t>
            </a:r>
            <a:endParaRPr u="sng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REPOSITÓRIOS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34365" y="60464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OBRIGADA!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6954888" y="3539254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001401" y="2855992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287" y="3612152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167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414401"/>
            <a:ext cx="5580141" cy="300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>
                <a:solidFill>
                  <a:schemeClr val="accent2"/>
                </a:solidFill>
              </a:rPr>
              <a:t>DISPONIBILIZADO UM BANCO DE DADOS DE UMA FÁBRICA DE MINERAÇÃO DE UM DOS PROCESSOS MAIS SIGNIFICATIVOS, UMA PLANTA DE FLOTAÇÃO. </a:t>
            </a: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>
                <a:solidFill>
                  <a:schemeClr val="accent2"/>
                </a:solidFill>
              </a:rPr>
              <a:t>TEMOS COMO OBJETIVO PREVER A QUANTIDADE DE SILICA QUE HÁ NO CONCENTRADO DE MINÉRIO , FAZENDO COM QUE, OS RESPONSÁVEIS TOMEM AÇÕES CORRETIVAS COM ANTECEDÊNCIA, E CONSEQUENTEMENTE FAVORECENDO O MEIO AMBIENTE.</a:t>
            </a: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dirty="0">
              <a:solidFill>
                <a:schemeClr val="accent2"/>
              </a:solidFill>
            </a:endParaRP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2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610439" y="1794499"/>
            <a:ext cx="1881297" cy="514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PROBLEMA DE NEGÓCIO</a:t>
            </a:r>
            <a:br>
              <a:rPr lang="en" sz="1800" dirty="0">
                <a:solidFill>
                  <a:schemeClr val="accent2"/>
                </a:solidFill>
              </a:rPr>
            </a:br>
            <a:r>
              <a:rPr lang="en" sz="1800" dirty="0">
                <a:solidFill>
                  <a:schemeClr val="accent2"/>
                </a:solidFill>
              </a:rPr>
              <a:t>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02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 03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04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32" name="Google Shape;1110;p38">
            <a:extLst>
              <a:ext uri="{FF2B5EF4-FFF2-40B4-BE49-F238E27FC236}">
                <a16:creationId xmlns:a16="http://schemas.microsoft.com/office/drawing/2014/main" id="{BA793BE1-A177-4280-BBE1-408BDED57BA6}"/>
              </a:ext>
            </a:extLst>
          </p:cNvPr>
          <p:cNvSpPr txBox="1">
            <a:spLocks/>
          </p:cNvSpPr>
          <p:nvPr/>
        </p:nvSpPr>
        <p:spPr>
          <a:xfrm>
            <a:off x="667745" y="3444306"/>
            <a:ext cx="1881297" cy="51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BR" sz="2400" dirty="0">
                <a:solidFill>
                  <a:schemeClr val="accent2"/>
                </a:solidFill>
              </a:rPr>
              <a:t>01</a:t>
            </a:r>
            <a:br>
              <a:rPr lang="pt-BR" sz="2400" dirty="0">
                <a:solidFill>
                  <a:schemeClr val="accent2"/>
                </a:solidFill>
              </a:rPr>
            </a:br>
            <a:r>
              <a:rPr lang="pt-B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3" name="Google Shape;1111;p38">
            <a:extLst>
              <a:ext uri="{FF2B5EF4-FFF2-40B4-BE49-F238E27FC236}">
                <a16:creationId xmlns:a16="http://schemas.microsoft.com/office/drawing/2014/main" id="{79B59BC1-52CC-4A86-B805-5D0CF8159E7D}"/>
              </a:ext>
            </a:extLst>
          </p:cNvPr>
          <p:cNvSpPr txBox="1">
            <a:spLocks/>
          </p:cNvSpPr>
          <p:nvPr/>
        </p:nvSpPr>
        <p:spPr>
          <a:xfrm>
            <a:off x="2485517" y="3599018"/>
            <a:ext cx="2441762" cy="54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BR" sz="1800" dirty="0">
                <a:solidFill>
                  <a:schemeClr val="accent1"/>
                </a:solidFill>
              </a:rPr>
              <a:t>PREPARAÇÃO E EXPLORAÇÃO DOS DADOS</a:t>
            </a:r>
          </a:p>
        </p:txBody>
      </p:sp>
      <p:sp>
        <p:nvSpPr>
          <p:cNvPr id="34" name="Google Shape;1112;p38">
            <a:extLst>
              <a:ext uri="{FF2B5EF4-FFF2-40B4-BE49-F238E27FC236}">
                <a16:creationId xmlns:a16="http://schemas.microsoft.com/office/drawing/2014/main" id="{B57AB0AE-F2B0-4439-A35E-E1391815A105}"/>
              </a:ext>
            </a:extLst>
          </p:cNvPr>
          <p:cNvSpPr txBox="1">
            <a:spLocks/>
          </p:cNvSpPr>
          <p:nvPr/>
        </p:nvSpPr>
        <p:spPr>
          <a:xfrm>
            <a:off x="4883818" y="1770050"/>
            <a:ext cx="1481539" cy="44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 sz="1800" dirty="0">
                <a:solidFill>
                  <a:schemeClr val="accent3"/>
                </a:solidFill>
              </a:rPr>
              <a:t> TREINAMENTO DO MODELO</a:t>
            </a:r>
          </a:p>
        </p:txBody>
      </p:sp>
      <p:sp>
        <p:nvSpPr>
          <p:cNvPr id="35" name="Google Shape;1113;p38">
            <a:extLst>
              <a:ext uri="{FF2B5EF4-FFF2-40B4-BE49-F238E27FC236}">
                <a16:creationId xmlns:a16="http://schemas.microsoft.com/office/drawing/2014/main" id="{896722A2-1AD7-43DA-A847-4EDF8B579E50}"/>
              </a:ext>
            </a:extLst>
          </p:cNvPr>
          <p:cNvSpPr txBox="1">
            <a:spLocks/>
          </p:cNvSpPr>
          <p:nvPr/>
        </p:nvSpPr>
        <p:spPr>
          <a:xfrm>
            <a:off x="6706298" y="3618400"/>
            <a:ext cx="1876530" cy="42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BR" sz="1800" dirty="0">
                <a:solidFill>
                  <a:schemeClr val="accent4"/>
                </a:solidFill>
              </a:rPr>
              <a:t>TESTE E AVALIAÇÃO DO MODELO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65544"/>
            <a:ext cx="4749150" cy="3040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600" dirty="0">
                <a:solidFill>
                  <a:schemeClr val="accent2"/>
                </a:solidFill>
              </a:rPr>
              <a:t>PREVER A QUANTIDADE DE SILICA QUE HÁ NO CONCENTRADO DE MINÉRIO.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DE NEGÓCIO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89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86741" y="1350605"/>
            <a:ext cx="5197369" cy="299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IMPORTAÇÃO DOS MÓDULOS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UPLOAD DO DATASET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VERIFICAÇÃO DO FORMATO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VERIFICAÇÃO DAS INFORMAÇÕES VERIFICAÇÃO DAS PRIMEIRAS LINHAS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VERIFICAÇÃO DAS ÚLTIMAS LINHAS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REMOÇÃO DAS FILAS DUPLICADAS</a:t>
            </a:r>
          </a:p>
          <a:p>
            <a:pPr marL="438150" indent="-285750" algn="just">
              <a:buClr>
                <a:schemeClr val="accent2">
                  <a:lumMod val="60000"/>
                  <a:lumOff val="40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2"/>
                </a:solidFill>
              </a:rPr>
              <a:t>DADOS ESTATÍSTICOS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38071" y="167395"/>
            <a:ext cx="6217910" cy="896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4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536933" y="1386353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900" dirty="0">
                <a:solidFill>
                  <a:schemeClr val="accent2"/>
                </a:solidFill>
              </a:rPr>
              <a:t>DADOS ESTATÍSTICOS DA COLUNA % SILICA CONCENTRATE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13356C-A72C-4F51-918D-B2469E2F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7" y="1964591"/>
            <a:ext cx="4037260" cy="19282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940021-175B-45A2-BAFE-A086A799B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88" y="1964591"/>
            <a:ext cx="3856490" cy="1928245"/>
          </a:xfrm>
          <a:prstGeom prst="rect">
            <a:avLst/>
          </a:prstGeom>
        </p:spPr>
      </p:pic>
      <p:sp>
        <p:nvSpPr>
          <p:cNvPr id="9" name="Google Shape;465;p26">
            <a:extLst>
              <a:ext uri="{FF2B5EF4-FFF2-40B4-BE49-F238E27FC236}">
                <a16:creationId xmlns:a16="http://schemas.microsoft.com/office/drawing/2014/main" id="{51397A12-5F57-4AEE-9CF6-EAC5FA2061A7}"/>
              </a:ext>
            </a:extLst>
          </p:cNvPr>
          <p:cNvSpPr txBox="1">
            <a:spLocks/>
          </p:cNvSpPr>
          <p:nvPr/>
        </p:nvSpPr>
        <p:spPr>
          <a:xfrm>
            <a:off x="4742311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900" dirty="0">
                <a:solidFill>
                  <a:schemeClr val="accent2"/>
                </a:solidFill>
              </a:rPr>
              <a:t>HISTOGRAMA DOS DADOS ESTATÍSTICOS DA COLUNA % SILICA CONCENTRATE</a:t>
            </a:r>
          </a:p>
        </p:txBody>
      </p:sp>
    </p:spTree>
    <p:extLst>
      <p:ext uri="{BB962C8B-B14F-4D97-AF65-F5344CB8AC3E}">
        <p14:creationId xmlns:p14="http://schemas.microsoft.com/office/powerpoint/2010/main" val="47977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3212014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ANALISE DE TENDÊNCIAS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344EA-238F-4601-8E63-253FF8DC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845038"/>
            <a:ext cx="4772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01865" y="294717"/>
            <a:ext cx="6590049" cy="651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 E EXPLORAÇÃO DOS DADOS</a:t>
            </a:r>
            <a:endParaRPr dirty="0"/>
          </a:p>
        </p:txBody>
      </p:sp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DB79F2AB-B55D-4370-9FBC-0876F9963646}"/>
              </a:ext>
            </a:extLst>
          </p:cNvPr>
          <p:cNvSpPr txBox="1">
            <a:spLocks/>
          </p:cNvSpPr>
          <p:nvPr/>
        </p:nvSpPr>
        <p:spPr>
          <a:xfrm>
            <a:off x="2308630" y="1386354"/>
            <a:ext cx="7153760" cy="23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just">
              <a:buSzPts val="1200"/>
              <a:buFont typeface="Livvic Light"/>
              <a:buNone/>
            </a:pPr>
            <a:r>
              <a:rPr lang="en" sz="1100" dirty="0">
                <a:solidFill>
                  <a:schemeClr val="accent2"/>
                </a:solidFill>
              </a:rPr>
              <a:t>ELIMINANDO RUÍDOS UTILIZANDO MÉDIA MÓVEL SIMPLES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403C72-2286-414E-A67C-F8BC0D6C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30" y="1901614"/>
            <a:ext cx="4667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667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369</Words>
  <Application>Microsoft Office PowerPoint</Application>
  <PresentationFormat>Apresentação na tela (16:9)</PresentationFormat>
  <Paragraphs>74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Helvetica Neue</vt:lpstr>
      <vt:lpstr>Livvic Light</vt:lpstr>
      <vt:lpstr>Maven Pro</vt:lpstr>
      <vt:lpstr>Share Tech</vt:lpstr>
      <vt:lpstr>Nunito Light</vt:lpstr>
      <vt:lpstr>Arial</vt:lpstr>
      <vt:lpstr>Data Science Consulting by Slidesgo</vt:lpstr>
      <vt:lpstr>IHM STEFANINI</vt:lpstr>
      <vt:lpstr>REPOSITÓRIOS</vt:lpstr>
      <vt:lpstr>INTRODUÇÃO</vt:lpstr>
      <vt:lpstr>ETAPAS</vt:lpstr>
      <vt:lpstr>PROBLEMA DE NEGÓCIO</vt:lpstr>
      <vt:lpstr>PREPARAÇÃO E EXPLORAÇÃO DOS DADOS</vt:lpstr>
      <vt:lpstr>PREPARAÇÃO E EXPLORAÇÃO DOS DADOS</vt:lpstr>
      <vt:lpstr>PREPARAÇÃO E EXPLORAÇÃO DOS DADOS</vt:lpstr>
      <vt:lpstr>PREPARAÇÃO E EXPLORAÇÃO DOS DADOS</vt:lpstr>
      <vt:lpstr>PREPARAÇÃO E EXPLORAÇÃO DOS DADOS</vt:lpstr>
      <vt:lpstr>PREPARAÇÃO E EXPLORAÇÃO DOS DADOS</vt:lpstr>
      <vt:lpstr>PREPARAÇÃO E EXPLORAÇÃO DOS DADOS</vt:lpstr>
      <vt:lpstr>PREPARAÇÃO E EXPLORAÇÃO DOS DADOS</vt:lpstr>
      <vt:lpstr>TREINAMENTO DO MODELO</vt:lpstr>
      <vt:lpstr>TREINAMENTO DO MODELO</vt:lpstr>
      <vt:lpstr>TREINAMENTO DO MODELO</vt:lpstr>
      <vt:lpstr>TESTE E AVALIAÇÃO DO MODELO</vt:lpstr>
      <vt:lpstr>TESTE E AVALIAÇÃO DO MODELO</vt:lpstr>
      <vt:lpstr>TESTE E AVALIAÇÃO DO MODELO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IHM STEFANINI</dc:title>
  <cp:lastModifiedBy>Izabella Giffoni Mazzinghy</cp:lastModifiedBy>
  <cp:revision>2</cp:revision>
  <dcterms:modified xsi:type="dcterms:W3CDTF">2021-12-02T03:45:47Z</dcterms:modified>
</cp:coreProperties>
</file>