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8" r:id="rId4"/>
    <p:sldId id="257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45C"/>
    <a:srgbClr val="0071AA"/>
    <a:srgbClr val="F3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6692" autoAdjust="0"/>
  </p:normalViewPr>
  <p:slideViewPr>
    <p:cSldViewPr snapToGrid="0">
      <p:cViewPr varScale="1">
        <p:scale>
          <a:sx n="109" d="100"/>
          <a:sy n="109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349774-DAD8-4EF0-B622-36E847997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5EC6588-9B5A-483E-90AD-D30CE354A57B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P</a:t>
            </a:r>
            <a:r>
              <a:rPr lang="fr-FR" sz="5400" dirty="0"/>
              <a:t>résentation du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12F55A-533E-49EA-8E5A-45118EF283E6}"/>
              </a:ext>
            </a:extLst>
          </p:cNvPr>
          <p:cNvSpPr txBox="1"/>
          <p:nvPr/>
        </p:nvSpPr>
        <p:spPr>
          <a:xfrm>
            <a:off x="719300" y="1884728"/>
            <a:ext cx="728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Beaucoup d’éolienne de différentes formes en France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879B07-9A78-495B-9478-4E0A12611F74}"/>
              </a:ext>
            </a:extLst>
          </p:cNvPr>
          <p:cNvSpPr/>
          <p:nvPr/>
        </p:nvSpPr>
        <p:spPr>
          <a:xfrm rot="5400000">
            <a:off x="3974385" y="2460989"/>
            <a:ext cx="383059" cy="179515"/>
          </a:xfrm>
          <a:prstGeom prst="rightArrow">
            <a:avLst/>
          </a:prstGeom>
          <a:solidFill>
            <a:srgbClr val="7FC45C"/>
          </a:solidFill>
          <a:ln>
            <a:solidFill>
              <a:srgbClr val="7F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7FC45C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FA3764-61F2-434F-A474-BF8BA0F3C06F}"/>
              </a:ext>
            </a:extLst>
          </p:cNvPr>
          <p:cNvSpPr txBox="1"/>
          <p:nvPr/>
        </p:nvSpPr>
        <p:spPr>
          <a:xfrm>
            <a:off x="1682205" y="2867342"/>
            <a:ext cx="496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Production d’éléctricité par éolienne en milieu urbain 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ACD77BA-3D39-4927-B426-E894BB2D493D}"/>
              </a:ext>
            </a:extLst>
          </p:cNvPr>
          <p:cNvSpPr/>
          <p:nvPr/>
        </p:nvSpPr>
        <p:spPr>
          <a:xfrm rot="5400000">
            <a:off x="3974384" y="3689181"/>
            <a:ext cx="383059" cy="179515"/>
          </a:xfrm>
          <a:prstGeom prst="rightArrow">
            <a:avLst/>
          </a:prstGeom>
          <a:solidFill>
            <a:srgbClr val="7FC45C"/>
          </a:solidFill>
          <a:ln>
            <a:solidFill>
              <a:srgbClr val="7F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6B5A9A-955F-4D5B-9F74-05737F5FF0C1}"/>
              </a:ext>
            </a:extLst>
          </p:cNvPr>
          <p:cNvSpPr txBox="1"/>
          <p:nvPr/>
        </p:nvSpPr>
        <p:spPr>
          <a:xfrm>
            <a:off x="1682205" y="4045961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Eolienne à axe vertical </a:t>
            </a:r>
          </a:p>
        </p:txBody>
      </p:sp>
      <p:pic>
        <p:nvPicPr>
          <p:cNvPr id="1028" name="Picture 4" descr="Résultat de recherche d'images pour &quot;eolienne icon&quot;">
            <a:extLst>
              <a:ext uri="{FF2B5EF4-FFF2-40B4-BE49-F238E27FC236}">
                <a16:creationId xmlns:a16="http://schemas.microsoft.com/office/drawing/2014/main" id="{255D7D0F-DD38-4A5B-A1E9-19BA4A0D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361" y="3134487"/>
            <a:ext cx="2325511" cy="232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eolienne icon&quot;">
            <a:extLst>
              <a:ext uri="{FF2B5EF4-FFF2-40B4-BE49-F238E27FC236}">
                <a16:creationId xmlns:a16="http://schemas.microsoft.com/office/drawing/2014/main" id="{ECA928A8-A1DE-4BC8-A81A-D4EC0BD0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362" y="572796"/>
            <a:ext cx="2325511" cy="232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5F764DB-9039-4D99-934B-5D82D845C8B5}"/>
              </a:ext>
            </a:extLst>
          </p:cNvPr>
          <p:cNvSpPr/>
          <p:nvPr/>
        </p:nvSpPr>
        <p:spPr>
          <a:xfrm rot="5400000">
            <a:off x="3974383" y="4696909"/>
            <a:ext cx="383059" cy="179515"/>
          </a:xfrm>
          <a:prstGeom prst="rightArrow">
            <a:avLst/>
          </a:prstGeom>
          <a:solidFill>
            <a:srgbClr val="7FC45C"/>
          </a:solidFill>
          <a:ln>
            <a:solidFill>
              <a:srgbClr val="7F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8FC313-BAD1-492F-B58C-FC21948C139B}"/>
              </a:ext>
            </a:extLst>
          </p:cNvPr>
          <p:cNvSpPr txBox="1"/>
          <p:nvPr/>
        </p:nvSpPr>
        <p:spPr>
          <a:xfrm>
            <a:off x="2612607" y="5158040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 de performances de différents modèles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4DB968C-B475-47BE-9FFE-809ABE246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EB66D42-D899-43B8-9B70-6077992F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41" y="1697731"/>
            <a:ext cx="9905998" cy="41353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24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Simplifier la mise en </a:t>
            </a:r>
            <a:r>
              <a:rPr lang="fr-FR" sz="2800" dirty="0">
                <a:effectLst/>
              </a:rPr>
              <a:t>œuvre</a:t>
            </a:r>
            <a:r>
              <a:rPr lang="en-US" sz="2800" dirty="0">
                <a:effectLst/>
              </a:rPr>
              <a:t> du banc par la création d'un logiciel de commande et de supervision</a:t>
            </a:r>
            <a:endParaRPr lang="fr-FR" sz="28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Rendre possible la </a:t>
            </a:r>
            <a:r>
              <a:rPr lang="fr-FR" sz="2800" noProof="1">
                <a:effectLst/>
              </a:rPr>
              <a:t>création</a:t>
            </a:r>
            <a:r>
              <a:rPr lang="en-US" sz="2800" dirty="0">
                <a:effectLst/>
              </a:rPr>
              <a:t> de séquences de test, et ainsi évaluer les différences de performances d'éoliennes selon des scénarios définis.</a:t>
            </a:r>
            <a:endParaRPr lang="fr-FR" sz="28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Stocker l'information (données de performances éoliennes), afin de consulter des données mesurées.</a:t>
            </a:r>
            <a:endParaRPr lang="fr-FR" sz="28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Simplifier la consultation des relevés (instantanés ou passés) via un appareil connecté au réseau local.</a:t>
            </a:r>
            <a:endParaRPr lang="fr-FR" sz="28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Sécuriser l'accès à la soufflerie.</a:t>
            </a:r>
            <a:endParaRPr lang="fr-FR" sz="2800" dirty="0">
              <a:effectLst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7FC895-D550-47CE-B72E-81F766869FAA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O</a:t>
            </a:r>
            <a:r>
              <a:rPr lang="fr-FR" sz="5400" dirty="0"/>
              <a:t>bjectifs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754748-BF74-4888-8EF6-C753164B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983" y="2651977"/>
            <a:ext cx="2732809" cy="1408380"/>
          </a:xfrm>
        </p:spPr>
        <p:txBody>
          <a:bodyPr>
            <a:normAutofit/>
          </a:bodyPr>
          <a:lstStyle/>
          <a:p>
            <a:r>
              <a:rPr lang="fr-FR" sz="2400" dirty="0"/>
              <a:t>Alan Carrer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1951993" y="4060357"/>
            <a:ext cx="3086900" cy="45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sz="2400" dirty="0"/>
          </a:p>
          <a:p>
            <a:r>
              <a:rPr lang="fr-FR" sz="2400" dirty="0"/>
              <a:t>Killian Labattut</a:t>
            </a: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AB5550-9F62-4906-BC3D-011FC3AE75B1}"/>
              </a:ext>
            </a:extLst>
          </p:cNvPr>
          <p:cNvSpPr txBox="1"/>
          <p:nvPr/>
        </p:nvSpPr>
        <p:spPr>
          <a:xfrm>
            <a:off x="886707" y="494029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P</a:t>
            </a:r>
            <a:r>
              <a:rPr lang="fr-FR" sz="5400" dirty="0"/>
              <a:t>résentation de l’équipe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B38779-69B2-48FB-86C1-86B6C3AD5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42" y="2512874"/>
            <a:ext cx="588751" cy="5887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06CF87-0BB0-4137-892B-65EF2227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71" y="2583214"/>
            <a:ext cx="588751" cy="5887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A267D7-B275-43A8-97F7-3439E826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62" y="3899287"/>
            <a:ext cx="588751" cy="588751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E755F6B-AE37-44F7-B24A-31AC98CE32E7}"/>
              </a:ext>
            </a:extLst>
          </p:cNvPr>
          <p:cNvSpPr txBox="1">
            <a:spLocks/>
          </p:cNvSpPr>
          <p:nvPr/>
        </p:nvSpPr>
        <p:spPr>
          <a:xfrm>
            <a:off x="7364012" y="2510370"/>
            <a:ext cx="3086900" cy="1683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Arnaud Jullien</a:t>
            </a:r>
          </a:p>
          <a:p>
            <a:pPr marL="0" indent="0">
              <a:buFont typeface="Arial"/>
              <a:buNone/>
            </a:pPr>
            <a:endParaRPr lang="fr-FR" sz="2400" dirty="0"/>
          </a:p>
          <a:p>
            <a:pPr marL="0" indent="0">
              <a:buFont typeface="Arial"/>
              <a:buNone/>
            </a:pPr>
            <a:endParaRPr lang="fr-FR" sz="2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D8FE0E-D633-4847-A778-6E6DA853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61" y="3859618"/>
            <a:ext cx="588751" cy="588751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1EBA8FB-57B2-471F-83B8-21C1BE9BD6A1}"/>
              </a:ext>
            </a:extLst>
          </p:cNvPr>
          <p:cNvSpPr txBox="1">
            <a:spLocks/>
          </p:cNvSpPr>
          <p:nvPr/>
        </p:nvSpPr>
        <p:spPr>
          <a:xfrm>
            <a:off x="7364012" y="4037593"/>
            <a:ext cx="3086900" cy="45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sz="2400" dirty="0"/>
          </a:p>
          <a:p>
            <a:r>
              <a:rPr lang="fr-FR" sz="2400" dirty="0"/>
              <a:t>Manon morille</a:t>
            </a: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AE25B5-03AE-43B1-975F-A76B171A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43" y="659423"/>
            <a:ext cx="4763833" cy="4270308"/>
          </a:xfrm>
        </p:spPr>
        <p:txBody>
          <a:bodyPr>
            <a:noAutofit/>
          </a:bodyPr>
          <a:lstStyle/>
          <a:p>
            <a:r>
              <a:rPr lang="fr-FR" sz="3200" dirty="0"/>
              <a:t>Alan Carrer</a:t>
            </a:r>
          </a:p>
          <a:p>
            <a:pPr marL="0" indent="0">
              <a:buNone/>
            </a:pPr>
            <a:r>
              <a:rPr lang="fr-FR" dirty="0">
                <a:solidFill>
                  <a:srgbClr val="7FC45C"/>
                </a:solidFill>
              </a:rPr>
              <a:t>Développement de l’application</a:t>
            </a:r>
          </a:p>
          <a:p>
            <a:pPr marL="0" indent="0">
              <a:buNone/>
            </a:pPr>
            <a:r>
              <a:rPr lang="fr-FR" sz="1600" b="1" dirty="0"/>
              <a:t>Interface :</a:t>
            </a:r>
          </a:p>
          <a:p>
            <a:pPr marL="0" indent="0">
              <a:buNone/>
            </a:pPr>
            <a:r>
              <a:rPr lang="fr-FR" sz="1400" dirty="0"/>
              <a:t>création de scénarios </a:t>
            </a:r>
            <a:endParaRPr lang="fr-FR" sz="1400" dirty="0">
              <a:solidFill>
                <a:srgbClr val="7FC45C"/>
              </a:solidFill>
            </a:endParaRPr>
          </a:p>
          <a:p>
            <a:pPr marL="0" indent="0">
              <a:buNone/>
            </a:pPr>
            <a:r>
              <a:rPr lang="fr-FR" sz="1400" dirty="0"/>
              <a:t>exécution de tests</a:t>
            </a:r>
          </a:p>
          <a:p>
            <a:pPr marL="0" indent="0">
              <a:buNone/>
            </a:pPr>
            <a:r>
              <a:rPr lang="fr-FR" sz="1400" dirty="0"/>
              <a:t>commande directe de la soufflerie</a:t>
            </a:r>
            <a:endParaRPr lang="fr-FR" sz="1400" dirty="0">
              <a:solidFill>
                <a:srgbClr val="7FC45C"/>
              </a:solidFill>
            </a:endParaRPr>
          </a:p>
          <a:p>
            <a:pPr marL="0" indent="0">
              <a:buNone/>
            </a:pPr>
            <a:r>
              <a:rPr lang="fr-FR" sz="1600" b="1" dirty="0"/>
              <a:t>Communication :</a:t>
            </a:r>
          </a:p>
          <a:p>
            <a:pPr marL="0" indent="0">
              <a:buNone/>
            </a:pPr>
            <a:r>
              <a:rPr lang="fr-FR" sz="1400" dirty="0"/>
              <a:t> socket client TCP</a:t>
            </a:r>
          </a:p>
          <a:p>
            <a:pPr marL="0" indent="0">
              <a:buNone/>
            </a:pPr>
            <a:r>
              <a:rPr lang="fr-FR" sz="1400" dirty="0"/>
              <a:t>la base de données MySQL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D8A4B02-D333-4614-A640-0530CF2DBFE8}"/>
              </a:ext>
            </a:extLst>
          </p:cNvPr>
          <p:cNvSpPr txBox="1">
            <a:spLocks/>
          </p:cNvSpPr>
          <p:nvPr/>
        </p:nvSpPr>
        <p:spPr>
          <a:xfrm>
            <a:off x="4329674" y="224204"/>
            <a:ext cx="3532651" cy="7715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Arnaud Jullien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7FC45C"/>
                </a:solidFill>
              </a:rPr>
              <a:t>Système embarqué</a:t>
            </a:r>
          </a:p>
          <a:p>
            <a:pPr marL="0" indent="0">
              <a:buNone/>
            </a:pPr>
            <a:r>
              <a:rPr lang="fr-FR" sz="1600" b="1" dirty="0"/>
              <a:t>Développement :</a:t>
            </a:r>
          </a:p>
          <a:p>
            <a:pPr marL="0" indent="0">
              <a:buNone/>
            </a:pPr>
            <a:r>
              <a:rPr lang="fr-FR" sz="1400" dirty="0"/>
              <a:t>Commande de consigne 0-10V </a:t>
            </a:r>
          </a:p>
          <a:p>
            <a:pPr marL="0" indent="0">
              <a:buNone/>
            </a:pPr>
            <a:r>
              <a:rPr lang="fr-FR" sz="1400" dirty="0"/>
              <a:t>Mesure de puissance instantanée éolienne </a:t>
            </a:r>
          </a:p>
          <a:p>
            <a:pPr marL="0" indent="0">
              <a:buNone/>
            </a:pPr>
            <a:r>
              <a:rPr lang="fr-FR" sz="1400" dirty="0"/>
              <a:t>Acquisition force du vent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acquisition de trames RS2322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décodage de la trame capteur</a:t>
            </a:r>
          </a:p>
          <a:p>
            <a:pPr marL="0" indent="0">
              <a:buNone/>
            </a:pPr>
            <a:r>
              <a:rPr lang="fr-FR" sz="1400" dirty="0"/>
              <a:t>serveur socket TCP </a:t>
            </a:r>
          </a:p>
          <a:p>
            <a:pPr marL="0" indent="0">
              <a:buNone/>
            </a:pPr>
            <a:r>
              <a:rPr lang="fr-FR" sz="1400" dirty="0"/>
              <a:t>Archivage en base de données des relevés </a:t>
            </a:r>
          </a:p>
          <a:p>
            <a:pPr marL="0" indent="0">
              <a:buNone/>
            </a:pPr>
            <a:r>
              <a:rPr lang="fr-FR" sz="1400" dirty="0"/>
              <a:t>Communication avec la carte d'interface</a:t>
            </a:r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r>
              <a:rPr lang="fr-FR" sz="1600" b="1" dirty="0"/>
              <a:t>Création et implémentation </a:t>
            </a:r>
          </a:p>
          <a:p>
            <a:pPr marL="0" indent="0">
              <a:buNone/>
            </a:pPr>
            <a:r>
              <a:rPr lang="fr-FR" sz="1600" dirty="0"/>
              <a:t>de la base de données Définition du modèle </a:t>
            </a:r>
          </a:p>
          <a:p>
            <a:pPr marL="0" indent="0">
              <a:buNone/>
            </a:pPr>
            <a:r>
              <a:rPr lang="fr-FR" sz="1600" dirty="0"/>
              <a:t>Déploiement sur le serveur MySQL</a:t>
            </a:r>
          </a:p>
          <a:p>
            <a:pPr marL="0" indent="0">
              <a:buFont typeface="Arial"/>
              <a:buNone/>
            </a:pPr>
            <a:endParaRPr lang="fr-FR" sz="2400" dirty="0"/>
          </a:p>
          <a:p>
            <a:pPr marL="0" indent="0">
              <a:buFont typeface="Arial"/>
              <a:buNone/>
            </a:pPr>
            <a:endParaRPr lang="fr-FR" sz="24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E6C01C6-8643-4A0D-877B-4296E8BAB76B}"/>
              </a:ext>
            </a:extLst>
          </p:cNvPr>
          <p:cNvSpPr txBox="1">
            <a:spLocks/>
          </p:cNvSpPr>
          <p:nvPr/>
        </p:nvSpPr>
        <p:spPr>
          <a:xfrm>
            <a:off x="8396331" y="224204"/>
            <a:ext cx="3611625" cy="6761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sz="2400" dirty="0"/>
          </a:p>
          <a:p>
            <a:r>
              <a:rPr lang="fr-FR" sz="3200" dirty="0"/>
              <a:t>Killian Labattut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7FC45C"/>
                </a:solidFill>
              </a:rPr>
              <a:t>Mise en place des capteurs</a:t>
            </a:r>
          </a:p>
          <a:p>
            <a:pPr marL="0" indent="0">
              <a:buNone/>
            </a:pPr>
            <a:r>
              <a:rPr lang="fr-FR" b="1" dirty="0"/>
              <a:t>Développement :</a:t>
            </a:r>
          </a:p>
          <a:p>
            <a:pPr marL="0" indent="0">
              <a:buNone/>
            </a:pPr>
            <a:r>
              <a:rPr lang="fr-FR" sz="1400" dirty="0"/>
              <a:t>programme de sécurisation de la soufflerie </a:t>
            </a:r>
          </a:p>
          <a:p>
            <a:pPr marL="0" indent="0">
              <a:buNone/>
            </a:pPr>
            <a:r>
              <a:rPr lang="fr-FR" sz="1400" dirty="0"/>
              <a:t>lecture de l'état des capteurs</a:t>
            </a:r>
          </a:p>
          <a:p>
            <a:pPr marL="0" indent="0">
              <a:buNone/>
            </a:pPr>
            <a:r>
              <a:rPr lang="fr-FR" sz="1400" dirty="0"/>
              <a:t>interaction avec l'application embarquée de commande de la soufflerie</a:t>
            </a:r>
          </a:p>
          <a:p>
            <a:pPr marL="0" indent="0">
              <a:buNone/>
            </a:pPr>
            <a:r>
              <a:rPr lang="fr-FR" sz="1400" dirty="0"/>
              <a:t>Archivage des alertes en base de données</a:t>
            </a:r>
          </a:p>
          <a:p>
            <a:pPr marL="0" indent="0">
              <a:buNone/>
            </a:pPr>
            <a:r>
              <a:rPr lang="fr-FR" sz="1400" dirty="0"/>
              <a:t> </a:t>
            </a:r>
            <a:r>
              <a:rPr lang="fr-FR" b="1" dirty="0"/>
              <a:t>Développement logiciel </a:t>
            </a:r>
          </a:p>
          <a:p>
            <a:pPr marL="0" indent="0">
              <a:buNone/>
            </a:pPr>
            <a:r>
              <a:rPr lang="fr-FR" sz="1400" dirty="0"/>
              <a:t>Développement de la page d'affichage des états capteurs </a:t>
            </a:r>
          </a:p>
          <a:p>
            <a:pPr marL="0" indent="0">
              <a:buNone/>
            </a:pPr>
            <a:r>
              <a:rPr lang="fr-FR" sz="1400" dirty="0"/>
              <a:t>Participation au développement de l'interface principale pour l'affichage des alertes</a:t>
            </a:r>
          </a:p>
          <a:p>
            <a:pPr marL="0" indent="0">
              <a:buNone/>
            </a:pPr>
            <a:r>
              <a:rPr lang="fr-FR" sz="1400" dirty="0"/>
              <a:t> </a:t>
            </a:r>
            <a:r>
              <a:rPr lang="fr-FR" dirty="0"/>
              <a:t>Développement Web </a:t>
            </a:r>
          </a:p>
          <a:p>
            <a:pPr marL="0" indent="0">
              <a:buNone/>
            </a:pPr>
            <a:r>
              <a:rPr lang="fr-FR" sz="1400" dirty="0"/>
              <a:t>Création d'une page de consultation des alertes de sécurité</a:t>
            </a:r>
            <a:endParaRPr lang="fr-FR" sz="2400" dirty="0">
              <a:solidFill>
                <a:srgbClr val="7FC45C"/>
              </a:solidFill>
            </a:endParaRP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84346AAB-E626-4C90-BE41-723AE4742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8865" y="1405996"/>
            <a:ext cx="7341799" cy="4704397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0522712-C8E8-47A4-92B2-CEAE9C939C3A}"/>
              </a:ext>
            </a:extLst>
          </p:cNvPr>
          <p:cNvSpPr txBox="1"/>
          <p:nvPr/>
        </p:nvSpPr>
        <p:spPr>
          <a:xfrm>
            <a:off x="1" y="259906"/>
            <a:ext cx="718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S</a:t>
            </a:r>
            <a:r>
              <a:rPr lang="fr-FR" sz="5400" dirty="0"/>
              <a:t>chéma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5FA03A-1EF2-4E6C-8D21-85CF8B41F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9FC78-F5B3-4CFA-A35A-177CD851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829" y="1326039"/>
            <a:ext cx="6734628" cy="5543475"/>
          </a:xfrm>
        </p:spPr>
        <p:txBody>
          <a:bodyPr>
            <a:noAutofit/>
          </a:bodyPr>
          <a:lstStyle/>
          <a:p>
            <a:r>
              <a:rPr lang="en-US" sz="2000" b="1" dirty="0">
                <a:effectLst/>
              </a:rPr>
              <a:t>Développement des pages Web</a:t>
            </a:r>
            <a:br>
              <a:rPr lang="en-US" sz="1800" b="1" dirty="0">
                <a:effectLst/>
              </a:rPr>
            </a:b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– Développement PHP</a:t>
            </a: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Dépôt des pages sur le serveur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000" b="1" dirty="0">
                <a:effectLst/>
              </a:rPr>
              <a:t>Installation du serveur</a:t>
            </a:r>
            <a:br>
              <a:rPr lang="en-US" sz="1800" b="1" dirty="0">
                <a:effectLst/>
              </a:rPr>
            </a:b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Mise en place du serveur Linux du projet </a:t>
            </a:r>
            <a:br>
              <a:rPr lang="fr-FR" sz="1800" dirty="0">
                <a:effectLst/>
              </a:rPr>
            </a:br>
            <a:r>
              <a:rPr lang="en-US" sz="1800" b="1" dirty="0">
                <a:effectLst/>
              </a:rPr>
              <a:t> </a:t>
            </a:r>
            <a:br>
              <a:rPr lang="fr-FR" sz="1800" dirty="0">
                <a:effectLst/>
              </a:rPr>
            </a:br>
            <a:r>
              <a:rPr lang="en-US" sz="2000" b="1" dirty="0">
                <a:effectLst/>
              </a:rPr>
              <a:t>Configuration du réseau</a:t>
            </a:r>
            <a:br>
              <a:rPr lang="en-US" sz="1800" b="1" dirty="0">
                <a:effectLst/>
              </a:rPr>
            </a:b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Ouverture de ports pour les sockets (si besoin)</a:t>
            </a: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Redirection NAT (si besoin)</a:t>
            </a:r>
            <a:br>
              <a:rPr lang="fr-FR" sz="2000" dirty="0">
                <a:effectLst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E82747-49F3-47B6-A898-321191A06C00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M</a:t>
            </a:r>
            <a:r>
              <a:rPr lang="fr-FR" sz="5400" dirty="0"/>
              <a:t>es tâches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B3F88C-6AC4-437F-9561-4E01F2662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6" y="1900926"/>
            <a:ext cx="923330" cy="9233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D6B3BB-3992-404C-A423-9B1436BD4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4" y="3533077"/>
            <a:ext cx="790308" cy="7903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F03297-1CBC-426F-B050-B6E589904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84" y="4957074"/>
            <a:ext cx="790309" cy="7903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2179F9-6E00-4D3A-9CDE-C495EA3AA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E6A7A78A-493A-452C-8A64-45DAC4C4424B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C</a:t>
            </a:r>
            <a:r>
              <a:rPr lang="fr-FR" sz="5400" dirty="0"/>
              <a:t>ontraintes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474CFD-C065-43FC-AF02-ABCCEBAF854F}"/>
              </a:ext>
            </a:extLst>
          </p:cNvPr>
          <p:cNvSpPr txBox="1"/>
          <p:nvPr/>
        </p:nvSpPr>
        <p:spPr>
          <a:xfrm>
            <a:off x="533399" y="1915101"/>
            <a:ext cx="10448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pages Web seront développées en HTML/PHP/CSS sous NetBEANS.</a:t>
            </a:r>
          </a:p>
          <a:p>
            <a:endParaRPr lang="fr-FR" dirty="0"/>
          </a:p>
          <a:p>
            <a:endParaRPr lang="fr-FR" dirty="0"/>
          </a:p>
          <a:p>
            <a:pPr algn="just"/>
            <a:r>
              <a:rPr lang="fr-FR" dirty="0"/>
              <a:t>Les étudiants pourront utiliser Bootstrap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pages Web et la base de données seront hébergées sur serveurs Apache/MySQL. L'équipe de projet devra envisager l'installation d'une machine Linux pour assurer ces fonctions. Pendant la phase de développement, ils pourront utiliser un serveur d'évaluation WampServer sous Windows.</a:t>
            </a:r>
          </a:p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439135C-6B35-4588-A8C1-155276C1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79" y="1791277"/>
            <a:ext cx="568959" cy="56895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EC724BA-007A-48C6-8C6A-6C0BEE492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92" y="1791276"/>
            <a:ext cx="568959" cy="56895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62A3FCB-6C1F-4BF6-9752-60F0C8205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05" y="1791276"/>
            <a:ext cx="568960" cy="568960"/>
          </a:xfrm>
          <a:prstGeom prst="rect">
            <a:avLst/>
          </a:prstGeom>
        </p:spPr>
      </p:pic>
      <p:pic>
        <p:nvPicPr>
          <p:cNvPr id="1026" name="Picture 2" descr="Résultat de recherche d'images pour &quot;bootstrap&quot;">
            <a:extLst>
              <a:ext uri="{FF2B5EF4-FFF2-40B4-BE49-F238E27FC236}">
                <a16:creationId xmlns:a16="http://schemas.microsoft.com/office/drawing/2014/main" id="{D8390982-58F9-4634-BFE5-291934FF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64" y="2592704"/>
            <a:ext cx="866776" cy="69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mysql&quot;">
            <a:extLst>
              <a:ext uri="{FF2B5EF4-FFF2-40B4-BE49-F238E27FC236}">
                <a16:creationId xmlns:a16="http://schemas.microsoft.com/office/drawing/2014/main" id="{9A4E948C-51A2-471D-877E-C07F030E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19" y="4958356"/>
            <a:ext cx="2273117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4AAC2F4-CE4C-4524-A27B-F4C78E707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69" y="5131423"/>
            <a:ext cx="2122284" cy="119378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638CDCC-A896-4274-A969-8EED1316B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5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496</TotalTime>
  <Words>363</Words>
  <Application>Microsoft Office PowerPoint</Application>
  <PresentationFormat>Grand écran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Développement des pages Web  – Développement PHP - Dépôt des pages sur le serveur  Installation du serveur  - Mise en place du serveur Linux du projet    Configuration du réseau  - Ouverture de ports pour les sockets (si besoin) - Redirection NAT (si besoin)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MORILLE Manon</cp:lastModifiedBy>
  <cp:revision>35</cp:revision>
  <dcterms:created xsi:type="dcterms:W3CDTF">2018-01-23T14:59:56Z</dcterms:created>
  <dcterms:modified xsi:type="dcterms:W3CDTF">2018-01-30T12:50:13Z</dcterms:modified>
</cp:coreProperties>
</file>