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2147"/>
    <a:srgbClr val="5686DA"/>
    <a:srgbClr val="216093"/>
    <a:srgbClr val="9DC5E6"/>
    <a:srgbClr val="9DC3E6"/>
    <a:srgbClr val="000060"/>
    <a:srgbClr val="3A7CCB"/>
    <a:srgbClr val="00007A"/>
    <a:srgbClr val="000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8" autoAdjust="0"/>
    <p:restoredTop sz="99637" autoAdjust="0"/>
  </p:normalViewPr>
  <p:slideViewPr>
    <p:cSldViewPr>
      <p:cViewPr>
        <p:scale>
          <a:sx n="50" d="100"/>
          <a:sy n="50" d="100"/>
        </p:scale>
        <p:origin x="36" y="36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an Erez" userId="1cf43d08-ccab-42e2-9c6b-793dab486d76" providerId="ADAL" clId="{84B807DC-B72D-411E-8FC3-25AAC9D07228}"/>
    <pc:docChg chg="custSel modSld">
      <pc:chgData name="Johanan Erez" userId="1cf43d08-ccab-42e2-9c6b-793dab486d76" providerId="ADAL" clId="{84B807DC-B72D-411E-8FC3-25AAC9D07228}" dt="2025-01-07T05:24:32.078" v="7" actId="1036"/>
      <pc:docMkLst>
        <pc:docMk/>
      </pc:docMkLst>
      <pc:sldChg chg="addSp delSp modSp">
        <pc:chgData name="Johanan Erez" userId="1cf43d08-ccab-42e2-9c6b-793dab486d76" providerId="ADAL" clId="{84B807DC-B72D-411E-8FC3-25AAC9D07228}" dt="2025-01-07T05:24:32.078" v="7" actId="1036"/>
        <pc:sldMkLst>
          <pc:docMk/>
          <pc:sldMk cId="0" sldId="256"/>
        </pc:sldMkLst>
        <pc:picChg chg="del">
          <ac:chgData name="Johanan Erez" userId="1cf43d08-ccab-42e2-9c6b-793dab486d76" providerId="ADAL" clId="{84B807DC-B72D-411E-8FC3-25AAC9D07228}" dt="2025-01-07T05:24:14.758" v="0" actId="478"/>
          <ac:picMkLst>
            <pc:docMk/>
            <pc:sldMk cId="0" sldId="256"/>
            <ac:picMk id="5" creationId="{00000000-0000-0000-0000-000000000000}"/>
          </ac:picMkLst>
        </pc:picChg>
        <pc:picChg chg="add mod">
          <ac:chgData name="Johanan Erez" userId="1cf43d08-ccab-42e2-9c6b-793dab486d76" providerId="ADAL" clId="{84B807DC-B72D-411E-8FC3-25AAC9D07228}" dt="2025-01-07T05:24:32.078" v="7" actId="1036"/>
          <ac:picMkLst>
            <pc:docMk/>
            <pc:sldMk cId="0" sldId="256"/>
            <ac:picMk id="135" creationId="{A37F1678-0185-47CF-B5DA-1B963813717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10" Type="http://schemas.openxmlformats.org/officeDocument/2006/relationships/image" Target="../media/image7.jpe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4000">
              <a:srgbClr val="9DC5E6">
                <a:lumMod val="60000"/>
                <a:lumOff val="4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3B3485A8-2656-453C-BF01-F88D7EADE667}"/>
              </a:ext>
            </a:extLst>
          </p:cNvPr>
          <p:cNvSpPr/>
          <p:nvPr/>
        </p:nvSpPr>
        <p:spPr bwMode="auto">
          <a:xfrm>
            <a:off x="20377955" y="9342000"/>
            <a:ext cx="9216000" cy="32443200"/>
          </a:xfrm>
          <a:prstGeom prst="rect">
            <a:avLst/>
          </a:prstGeom>
          <a:solidFill>
            <a:schemeClr val="bg1"/>
          </a:solidFill>
          <a:ln w="114300" cap="flat" cmpd="sng" algn="ctr">
            <a:solidFill>
              <a:srgbClr val="00214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4600" b="1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A9C890E-D8EC-470A-BBE9-AFE8444F1977}"/>
              </a:ext>
            </a:extLst>
          </p:cNvPr>
          <p:cNvSpPr/>
          <p:nvPr/>
        </p:nvSpPr>
        <p:spPr bwMode="auto">
          <a:xfrm>
            <a:off x="10530000" y="9342000"/>
            <a:ext cx="9216000" cy="32443200"/>
          </a:xfrm>
          <a:prstGeom prst="rect">
            <a:avLst/>
          </a:prstGeom>
          <a:solidFill>
            <a:schemeClr val="bg1"/>
          </a:solidFill>
          <a:ln w="114300" cap="flat" cmpd="sng" algn="ctr">
            <a:solidFill>
              <a:srgbClr val="00214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881325-7253-4AA9-8E40-8B17A169E768}"/>
              </a:ext>
            </a:extLst>
          </p:cNvPr>
          <p:cNvSpPr/>
          <p:nvPr/>
        </p:nvSpPr>
        <p:spPr bwMode="auto">
          <a:xfrm>
            <a:off x="630000" y="9342000"/>
            <a:ext cx="9216000" cy="32443200"/>
          </a:xfrm>
          <a:prstGeom prst="rect">
            <a:avLst/>
          </a:prstGeom>
          <a:solidFill>
            <a:schemeClr val="bg1"/>
          </a:solidFill>
          <a:ln w="114300" cap="flat" cmpd="sng" algn="ctr">
            <a:solidFill>
              <a:srgbClr val="00214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4600" b="1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10655999"/>
            <a:ext cx="8820000" cy="548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 Localization and Mapping (SLAM) is a computational process that enables a system to map its environment while simultaneously determining its own location within that map.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Monocular SLAM systems, such as ORB-SLAM3, are limited by their inability to determine absolute scale and true location on the map.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900000" y="21851006"/>
            <a:ext cx="8820000" cy="32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 and 3D map the true location of the camera based on a video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Monocular visual camera provides input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 treatment for varying conditions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Computationally efficient algorithm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900000" y="26468523"/>
            <a:ext cx="8820000" cy="415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Monocular ORB-SLAM3 inability to determine absolute scale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Monocular ORB-SLAM3 inability to determine true location on the map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movement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with low amount of unique features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779828" y="36807442"/>
            <a:ext cx="8641154" cy="439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combining </a:t>
            </a:r>
            <a:r>
              <a:rPr lang="en-US" sz="2990" b="0" dirty="0" err="1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ArUco</a:t>
            </a: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markers with the ORB-SLAM3 algorithm the system addresses the limitations of monocular SLAM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achieving high accuracy in various scenarios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hybrid solution demonstrates the potential of integrating technologies for precise mapping and tracking in </a:t>
            </a:r>
            <a:r>
              <a:rPr lang="en-US" sz="2990" b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environments</a:t>
            </a: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700000" y="10655999"/>
            <a:ext cx="8474400" cy="713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and determine marker ID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Assumption: we know the shape and size of the marker, like in Calibration find matrix M using PnP algorithm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4"/>
              <p:cNvSpPr>
                <a:spLocks noChangeArrowheads="1"/>
              </p:cNvSpPr>
              <p:nvPr/>
            </p:nvSpPr>
            <p:spPr bwMode="auto">
              <a:xfrm>
                <a:off x="20968499" y="19523986"/>
                <a:ext cx="8861157" cy="6306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lvl="2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21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</a:t>
                </a:r>
                <a:r>
                  <a:rPr lang="en-US" sz="2990" b="0" dirty="0" err="1">
                    <a:solidFill>
                      <a:srgbClr val="0021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ArUco</a:t>
                </a:r>
                <a:r>
                  <a:rPr lang="en-US" sz="2990" b="0" dirty="0">
                    <a:solidFill>
                      <a:srgbClr val="0021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we get the green arrow (all known):</a:t>
                </a:r>
              </a:p>
              <a:p>
                <a:pPr marL="425679" lvl="2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214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lvl="2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21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ORB-SLAM3 we get the purple arrow:</a:t>
                </a:r>
                <a:br>
                  <a:rPr lang="en-US" sz="2990" b="0" dirty="0">
                    <a:solidFill>
                      <a:srgbClr val="0021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L" sz="2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𝑐𝑎𝑚𝑒𝑟𝑎</m:t>
                        </m:r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sz="2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𝑺𝑳𝑨𝑴</m:t>
                        </m:r>
                      </m:sub>
                    </m:sSub>
                    <m:r>
                      <a:rPr lang="en-I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𝑎𝑟𝑢𝑐𝑜</m:t>
                        </m:r>
                      </m:sub>
                      <m:sup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r>
                      <a:rPr lang="en-IL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∙</m:t>
                    </m:r>
                    <m:d>
                      <m:dPr>
                        <m:ctrlP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IL" sz="2800" i="1">
                            <a:effectLst/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IL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IL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L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𝑐𝑎𝑚𝑒𝑟</m:t>
                            </m:r>
                            <m:sSub>
                              <m:sSubPr>
                                <m:ctrlPr>
                                  <a:rPr lang="en-IL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IL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L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  <m:sup>
                            <m:r>
                              <a:rPr lang="en-IL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𝑐𝑎𝑚𝑒𝑟</m:t>
                            </m:r>
                            <m:sSub>
                              <m:sSubPr>
                                <m:ctrlPr>
                                  <a:rPr lang="en-IL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IL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L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bSup>
                        <m:r>
                          <a:rPr lang="en-IL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IL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IL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L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IL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IL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𝑎𝑟𝑢𝑐𝑜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25679" lvl="2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21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Equalize and find </a:t>
                </a:r>
                <a14:m>
                  <m:oMath xmlns:m="http://schemas.openxmlformats.org/officeDocument/2006/math">
                    <m:r>
                      <a:rPr lang="en-IL" sz="3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sz="2990" b="0" dirty="0">
                    <a:solidFill>
                      <a:srgbClr val="0021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which is the scale ambiguity</a:t>
                </a:r>
              </a:p>
            </p:txBody>
          </p:sp>
        </mc:Choice>
        <mc:Fallback xmlns="">
          <p:sp>
            <p:nvSpPr>
              <p:cNvPr id="21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68499" y="19523986"/>
                <a:ext cx="8861157" cy="6306152"/>
              </a:xfrm>
              <a:prstGeom prst="rect">
                <a:avLst/>
              </a:prstGeom>
              <a:blipFill>
                <a:blip r:embed="rId2"/>
                <a:stretch>
                  <a:fillRect l="-2065" b="-61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269737" y="32793568"/>
            <a:ext cx="8397053" cy="5954669"/>
            <a:chOff x="1269737" y="32957259"/>
            <a:chExt cx="8397053" cy="5954669"/>
          </a:xfrm>
        </p:grpSpPr>
        <p:sp>
          <p:nvSpPr>
            <p:cNvPr id="347" name="Text Box 50"/>
            <p:cNvSpPr txBox="1"/>
            <p:nvPr/>
          </p:nvSpPr>
          <p:spPr>
            <a:xfrm>
              <a:off x="1269737" y="36619173"/>
              <a:ext cx="1091229" cy="71365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00100" rtl="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Input Frame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Text Box 50"/>
                <p:cNvSpPr txBox="1"/>
                <p:nvPr/>
              </p:nvSpPr>
              <p:spPr>
                <a:xfrm>
                  <a:off x="2822916" y="36195972"/>
                  <a:ext cx="688388" cy="382835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just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9" name="Text 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916" y="36195972"/>
                  <a:ext cx="688388" cy="382835"/>
                </a:xfrm>
                <a:prstGeom prst="rect">
                  <a:avLst/>
                </a:prstGeom>
                <a:blipFill>
                  <a:blip r:embed="rId3"/>
                  <a:stretch>
                    <a:fillRect l="-4425" r="-16814" b="-22222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5" name="Elbow Connector 334"/>
            <p:cNvCxnSpPr>
              <a:endCxn id="333" idx="0"/>
            </p:cNvCxnSpPr>
            <p:nvPr/>
          </p:nvCxnSpPr>
          <p:spPr>
            <a:xfrm rot="16200000" flipH="1">
              <a:off x="7961877" y="33923698"/>
              <a:ext cx="864812" cy="615630"/>
            </a:xfrm>
            <a:prstGeom prst="bentConnector3">
              <a:avLst>
                <a:gd name="adj1" fmla="val -664"/>
              </a:avLst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Elbow Connector 343"/>
            <p:cNvCxnSpPr>
              <a:endCxn id="332" idx="0"/>
            </p:cNvCxnSpPr>
            <p:nvPr/>
          </p:nvCxnSpPr>
          <p:spPr>
            <a:xfrm>
              <a:off x="3303436" y="33760825"/>
              <a:ext cx="1884911" cy="906219"/>
            </a:xfrm>
            <a:prstGeom prst="bentConnector2">
              <a:avLst/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Text Box 50"/>
            <p:cNvSpPr txBox="1"/>
            <p:nvPr/>
          </p:nvSpPr>
          <p:spPr>
            <a:xfrm>
              <a:off x="7212806" y="35967372"/>
              <a:ext cx="1466254" cy="93583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00100" rtl="0">
                <a:spcAft>
                  <a:spcPct val="35000"/>
                </a:spcAft>
              </a:pPr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SLAM’s scale coefficient</a:t>
              </a:r>
            </a:p>
          </p:txBody>
        </p:sp>
        <p:sp>
          <p:nvSpPr>
            <p:cNvPr id="322" name="Text Box 50"/>
            <p:cNvSpPr txBox="1"/>
            <p:nvPr/>
          </p:nvSpPr>
          <p:spPr>
            <a:xfrm>
              <a:off x="5928376" y="37872372"/>
              <a:ext cx="1466254" cy="103955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defTabSz="800100" rtl="0">
                <a:spcAft>
                  <a:spcPct val="35000"/>
                </a:spcAft>
              </a:pPr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3D real world locations</a:t>
              </a:r>
            </a:p>
          </p:txBody>
        </p:sp>
        <p:sp>
          <p:nvSpPr>
            <p:cNvPr id="323" name="Text Box 50"/>
            <p:cNvSpPr txBox="1"/>
            <p:nvPr/>
          </p:nvSpPr>
          <p:spPr>
            <a:xfrm>
              <a:off x="2204657" y="37872372"/>
              <a:ext cx="1371319" cy="89773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00100" rtl="0">
                <a:spcAft>
                  <a:spcPct val="35000"/>
                </a:spcAft>
              </a:pPr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3D Map of trajectory</a:t>
              </a:r>
            </a:p>
          </p:txBody>
        </p:sp>
        <p:cxnSp>
          <p:nvCxnSpPr>
            <p:cNvPr id="324" name="Straight Arrow Connector 323"/>
            <p:cNvCxnSpPr/>
            <p:nvPr/>
          </p:nvCxnSpPr>
          <p:spPr>
            <a:xfrm flipH="1">
              <a:off x="2145252" y="37736792"/>
              <a:ext cx="1483445" cy="1608"/>
            </a:xfrm>
            <a:prstGeom prst="straightConnector1">
              <a:avLst/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 Box 50"/>
            <p:cNvSpPr txBox="1"/>
            <p:nvPr/>
          </p:nvSpPr>
          <p:spPr>
            <a:xfrm>
              <a:off x="8090123" y="32999810"/>
              <a:ext cx="1443213" cy="71365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defTabSz="800100" rtl="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Pose estimation</a:t>
              </a:r>
            </a:p>
          </p:txBody>
        </p:sp>
        <p:sp>
          <p:nvSpPr>
            <p:cNvPr id="326" name="Text Box 50"/>
            <p:cNvSpPr txBox="1"/>
            <p:nvPr/>
          </p:nvSpPr>
          <p:spPr>
            <a:xfrm>
              <a:off x="6125304" y="34408408"/>
              <a:ext cx="1466254" cy="5434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00100" rtl="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Trajectory of movement</a:t>
              </a:r>
            </a:p>
          </p:txBody>
        </p:sp>
        <p:cxnSp>
          <p:nvCxnSpPr>
            <p:cNvPr id="327" name="Elbow Connector 326"/>
            <p:cNvCxnSpPr>
              <a:stCxn id="332" idx="3"/>
              <a:endCxn id="333" idx="1"/>
            </p:cNvCxnSpPr>
            <p:nvPr/>
          </p:nvCxnSpPr>
          <p:spPr>
            <a:xfrm flipV="1">
              <a:off x="6153039" y="35331431"/>
              <a:ext cx="1584367" cy="3125"/>
            </a:xfrm>
            <a:prstGeom prst="bentConnector3">
              <a:avLst>
                <a:gd name="adj1" fmla="val 50000"/>
              </a:avLst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Rectangle 329"/>
            <p:cNvSpPr/>
            <p:nvPr/>
          </p:nvSpPr>
          <p:spPr>
            <a:xfrm>
              <a:off x="2216833" y="33652826"/>
              <a:ext cx="7240270" cy="4267200"/>
            </a:xfrm>
            <a:prstGeom prst="rect">
              <a:avLst/>
            </a:prstGeom>
          </p:spPr>
          <p:txBody>
            <a:bodyPr/>
            <a:lstStyle/>
            <a:p>
              <a:endParaRPr lang="en-IL"/>
            </a:p>
          </p:txBody>
        </p:sp>
        <p:sp>
          <p:nvSpPr>
            <p:cNvPr id="331" name="Flowchart: Alternate Process 330"/>
            <p:cNvSpPr/>
            <p:nvPr/>
          </p:nvSpPr>
          <p:spPr>
            <a:xfrm>
              <a:off x="5892350" y="32957259"/>
              <a:ext cx="1925066" cy="1336390"/>
            </a:xfrm>
            <a:prstGeom prst="flowChartAlternateProcess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Pose estimation using </a:t>
              </a:r>
              <a:r>
                <a:rPr lang="en-US" sz="20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ArUco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2" name="Flowchart: Alternate Process 331"/>
            <p:cNvSpPr/>
            <p:nvPr/>
          </p:nvSpPr>
          <p:spPr>
            <a:xfrm>
              <a:off x="4223655" y="34667044"/>
              <a:ext cx="1929384" cy="1335024"/>
            </a:xfrm>
            <a:prstGeom prst="flowChartAlternateProcess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ORB-SLAM3</a:t>
              </a:r>
            </a:p>
          </p:txBody>
        </p:sp>
        <p:sp>
          <p:nvSpPr>
            <p:cNvPr id="333" name="Flowchart: Alternate Process 332"/>
            <p:cNvSpPr/>
            <p:nvPr/>
          </p:nvSpPr>
          <p:spPr>
            <a:xfrm>
              <a:off x="7737406" y="34663919"/>
              <a:ext cx="1929384" cy="1335024"/>
            </a:xfrm>
            <a:prstGeom prst="flowChartAlternateProcess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Calculating scale coefficient </a:t>
              </a:r>
            </a:p>
          </p:txBody>
        </p:sp>
        <p:cxnSp>
          <p:nvCxnSpPr>
            <p:cNvPr id="334" name="Elbow Connector 333"/>
            <p:cNvCxnSpPr>
              <a:cxnSpLocks/>
              <a:endCxn id="332" idx="1"/>
            </p:cNvCxnSpPr>
            <p:nvPr/>
          </p:nvCxnSpPr>
          <p:spPr>
            <a:xfrm>
              <a:off x="2588879" y="35334556"/>
              <a:ext cx="1634776" cy="12700"/>
            </a:xfrm>
            <a:prstGeom prst="bentConnector3">
              <a:avLst>
                <a:gd name="adj1" fmla="val 50000"/>
              </a:avLst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3240171" y="34745220"/>
                  <a:ext cx="990600" cy="338554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>
                            <a:solidFill>
                              <a:schemeClr val="lt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b="0" i="1">
                            <a:solidFill>
                              <a:schemeClr val="lt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x</m:t>
                        </m:r>
                        <m:r>
                          <a:rPr lang="en-US" sz="1600" b="0">
                            <a:solidFill>
                              <a:schemeClr val="lt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1">
                            <a:solidFill>
                              <a:schemeClr val="lt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y</m:t>
                        </m:r>
                        <m:r>
                          <a:rPr lang="en-US" sz="1600" b="0">
                            <a:solidFill>
                              <a:schemeClr val="lt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he-IL" sz="1600" b="0" dirty="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171" y="34745220"/>
                  <a:ext cx="990600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852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0" name="Flowchart: Alternate Process 339"/>
            <p:cNvSpPr/>
            <p:nvPr/>
          </p:nvSpPr>
          <p:spPr>
            <a:xfrm>
              <a:off x="3628697" y="37044660"/>
              <a:ext cx="1929384" cy="1335024"/>
            </a:xfrm>
            <a:prstGeom prst="flowChartAlternateProcess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3D Mapping</a:t>
              </a:r>
            </a:p>
          </p:txBody>
        </p:sp>
        <p:sp>
          <p:nvSpPr>
            <p:cNvPr id="342" name="Flowchart: Alternate Process 341"/>
            <p:cNvSpPr/>
            <p:nvPr/>
          </p:nvSpPr>
          <p:spPr>
            <a:xfrm>
              <a:off x="7737406" y="37044660"/>
              <a:ext cx="1929384" cy="1335024"/>
            </a:xfrm>
            <a:prstGeom prst="flowChartAlternateProcess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Calculating true Trajectory of movement</a:t>
              </a:r>
            </a:p>
          </p:txBody>
        </p:sp>
        <p:cxnSp>
          <p:nvCxnSpPr>
            <p:cNvPr id="343" name="Straight Arrow Connector 342"/>
            <p:cNvCxnSpPr>
              <a:cxnSpLocks/>
            </p:cNvCxnSpPr>
            <p:nvPr/>
          </p:nvCxnSpPr>
          <p:spPr>
            <a:xfrm>
              <a:off x="5147791" y="33760444"/>
              <a:ext cx="780585" cy="0"/>
            </a:xfrm>
            <a:prstGeom prst="straightConnector1">
              <a:avLst/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333" idx="2"/>
              <a:endCxn id="342" idx="0"/>
            </p:cNvCxnSpPr>
            <p:nvPr/>
          </p:nvCxnSpPr>
          <p:spPr>
            <a:xfrm>
              <a:off x="8702098" y="35998943"/>
              <a:ext cx="0" cy="1045717"/>
            </a:xfrm>
            <a:prstGeom prst="straightConnector1">
              <a:avLst/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>
              <a:stCxn id="342" idx="1"/>
              <a:endCxn id="340" idx="3"/>
            </p:cNvCxnSpPr>
            <p:nvPr/>
          </p:nvCxnSpPr>
          <p:spPr>
            <a:xfrm flipH="1">
              <a:off x="5558081" y="37712172"/>
              <a:ext cx="2179325" cy="0"/>
            </a:xfrm>
            <a:prstGeom prst="straightConnector1">
              <a:avLst/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Text Box 50"/>
            <p:cNvSpPr txBox="1"/>
            <p:nvPr/>
          </p:nvSpPr>
          <p:spPr>
            <a:xfrm>
              <a:off x="1428340" y="33300372"/>
              <a:ext cx="1771022" cy="10668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rgbClr val="003399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defTabSz="800100" rtl="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Calibration- camera parameters</a:t>
              </a:r>
            </a:p>
          </p:txBody>
        </p:sp>
      </p:grpSp>
      <p:sp>
        <p:nvSpPr>
          <p:cNvPr id="366" name="Rectangle 4"/>
          <p:cNvSpPr>
            <a:spLocks noChangeArrowheads="1"/>
          </p:cNvSpPr>
          <p:nvPr/>
        </p:nvSpPr>
        <p:spPr bwMode="auto">
          <a:xfrm>
            <a:off x="10338334" y="41066374"/>
            <a:ext cx="8908221" cy="51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8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Trajectory for two different settings</a:t>
            </a:r>
          </a:p>
        </p:txBody>
      </p:sp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10798856" y="27063706"/>
            <a:ext cx="8820000" cy="25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ORB features for efficient </a:t>
            </a:r>
            <a:r>
              <a:rPr lang="en-US" sz="2990" b="0" dirty="0" err="1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keypoint</a:t>
            </a: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detection and description, ensuring robust tracking under varying conditions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 a sparse map using selected keyframes, balancing computational efficiency and accuracy</a:t>
            </a:r>
          </a:p>
        </p:txBody>
      </p:sp>
      <p:sp>
        <p:nvSpPr>
          <p:cNvPr id="386" name="Rectangle 4"/>
          <p:cNvSpPr>
            <a:spLocks noChangeArrowheads="1"/>
          </p:cNvSpPr>
          <p:nvPr/>
        </p:nvSpPr>
        <p:spPr bwMode="auto">
          <a:xfrm>
            <a:off x="10827651" y="10664730"/>
            <a:ext cx="8820000" cy="1383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Purpose: Camera calibration estimates the intrinsic and extrinsic parameters of a specific camera to correct image distortions and accurately map 3D world points to 2D image points.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K: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b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Assumption: we know the shape and size a chess board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identify the corners of the chessboard by a simple corner detection algorithm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corner of the board to be world center 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of each corner from the other is known, that's how we get the real points 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enough pairs, solve using SVD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not be able to correct non-linear phenomena such as radial distortion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That's why we will also use numerical methods of minimizing the reprojection</a:t>
            </a:r>
            <a:b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Rectangle 4"/>
          <p:cNvSpPr>
            <a:spLocks noChangeArrowheads="1"/>
          </p:cNvSpPr>
          <p:nvPr/>
        </p:nvSpPr>
        <p:spPr bwMode="auto">
          <a:xfrm>
            <a:off x="900000" y="38664722"/>
            <a:ext cx="8820000" cy="25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inputs are: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parameters from calibration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exact locations of the </a:t>
            </a:r>
            <a:r>
              <a:rPr lang="en-US" sz="2990" b="0" dirty="0" err="1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ArUco</a:t>
            </a: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markers, one at start and one at end of track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of moving in an environment</a:t>
            </a:r>
          </a:p>
        </p:txBody>
      </p:sp>
      <p:sp>
        <p:nvSpPr>
          <p:cNvPr id="396" name="Rectangle 4"/>
          <p:cNvSpPr>
            <a:spLocks noChangeArrowheads="1"/>
          </p:cNvSpPr>
          <p:nvPr/>
        </p:nvSpPr>
        <p:spPr bwMode="auto">
          <a:xfrm>
            <a:off x="10767900" y="23815610"/>
            <a:ext cx="8820000" cy="106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659606" y="19936800"/>
            <a:ext cx="9119291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SLAM used on city roads </a:t>
            </a: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6249882" y="41888885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2025</a:t>
            </a: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438" y="599281"/>
            <a:ext cx="4130968" cy="1862120"/>
          </a:xfrm>
          <a:prstGeom prst="rect">
            <a:avLst/>
          </a:prstGeom>
          <a:noFill/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9AB3F6F-DF09-4A5A-A189-F82C77E5ACA7}"/>
              </a:ext>
            </a:extLst>
          </p:cNvPr>
          <p:cNvGrpSpPr/>
          <p:nvPr/>
        </p:nvGrpSpPr>
        <p:grpSpPr>
          <a:xfrm>
            <a:off x="252000" y="9647388"/>
            <a:ext cx="9334800" cy="1111919"/>
            <a:chOff x="205200" y="9647388"/>
            <a:chExt cx="9334800" cy="1111919"/>
          </a:xfrm>
        </p:grpSpPr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947EB825-1BAE-4D15-8236-855DA347AEA9}"/>
                </a:ext>
              </a:extLst>
            </p:cNvPr>
            <p:cNvSpPr/>
            <p:nvPr/>
          </p:nvSpPr>
          <p:spPr>
            <a:xfrm rot="16200000">
              <a:off x="2592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pPr algn="ctr"/>
              <a:endParaRPr lang="en-US" sz="440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A89B3A7-EE3B-4076-98C5-4D519FBC1545}"/>
                </a:ext>
              </a:extLst>
            </p:cNvPr>
            <p:cNvSpPr/>
            <p:nvPr/>
          </p:nvSpPr>
          <p:spPr>
            <a:xfrm>
              <a:off x="208800" y="9647388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l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	     </a:t>
              </a:r>
              <a:r>
                <a:rPr lang="en-US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B5BFA466-96E4-4EEF-9075-9A43E5B786FE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8892000" y="9774000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1CD049-D192-434B-B5B2-08FA3D18475C}"/>
              </a:ext>
            </a:extLst>
          </p:cNvPr>
          <p:cNvGrpSpPr/>
          <p:nvPr/>
        </p:nvGrpSpPr>
        <p:grpSpPr>
          <a:xfrm>
            <a:off x="900000" y="20817846"/>
            <a:ext cx="9334800" cy="1111919"/>
            <a:chOff x="900000" y="20628000"/>
            <a:chExt cx="9334800" cy="1111919"/>
          </a:xfrm>
        </p:grpSpPr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38AEAD6F-F247-4CF5-B573-42FE701936B1}"/>
                </a:ext>
              </a:extLst>
            </p:cNvPr>
            <p:cNvSpPr/>
            <p:nvPr/>
          </p:nvSpPr>
          <p:spPr>
            <a:xfrm rot="5400000" flipH="1">
              <a:off x="9964800" y="21469919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99365FA-693E-4D90-82C2-C990F053257A}"/>
                </a:ext>
              </a:extLst>
            </p:cNvPr>
            <p:cNvSpPr/>
            <p:nvPr/>
          </p:nvSpPr>
          <p:spPr>
            <a:xfrm flipH="1">
              <a:off x="1234711" y="20628000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	     </a:t>
              </a:r>
              <a:r>
                <a:rPr lang="en-US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Goals</a:t>
              </a:r>
            </a:p>
          </p:txBody>
        </p:sp>
        <p:sp>
          <p:nvSpPr>
            <p:cNvPr id="162" name="Right Triangle 161">
              <a:extLst>
                <a:ext uri="{FF2B5EF4-FFF2-40B4-BE49-F238E27FC236}">
                  <a16:creationId xmlns:a16="http://schemas.microsoft.com/office/drawing/2014/main" id="{EBEFA8D7-8D29-4BFE-97A5-1B3D6D4FA57D}"/>
                </a:ext>
              </a:extLst>
            </p:cNvPr>
            <p:cNvSpPr>
              <a:spLocks noChangeAspect="1"/>
            </p:cNvSpPr>
            <p:nvPr/>
          </p:nvSpPr>
          <p:spPr bwMode="auto">
            <a:xfrm rot="18900000" flipH="1">
              <a:off x="900000" y="20754612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6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18313FB-6B2E-43EA-9E9A-760888B499D8}"/>
              </a:ext>
            </a:extLst>
          </p:cNvPr>
          <p:cNvGrpSpPr/>
          <p:nvPr/>
        </p:nvGrpSpPr>
        <p:grpSpPr>
          <a:xfrm>
            <a:off x="252000" y="25426359"/>
            <a:ext cx="9334800" cy="1111919"/>
            <a:chOff x="205200" y="9647388"/>
            <a:chExt cx="9334800" cy="1111919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40DD19DA-2D68-4D54-BFBB-E5800CB8D5CE}"/>
                </a:ext>
              </a:extLst>
            </p:cNvPr>
            <p:cNvSpPr/>
            <p:nvPr/>
          </p:nvSpPr>
          <p:spPr>
            <a:xfrm rot="16200000">
              <a:off x="2592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pPr algn="ctr"/>
              <a:endParaRPr lang="en-US" sz="44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8018632-A7B0-44BF-9613-53ECFF1C8E84}"/>
                </a:ext>
              </a:extLst>
            </p:cNvPr>
            <p:cNvSpPr/>
            <p:nvPr/>
          </p:nvSpPr>
          <p:spPr>
            <a:xfrm>
              <a:off x="205289" y="9647388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l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	     </a:t>
              </a:r>
              <a:r>
                <a:rPr lang="en-US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Challenges</a:t>
              </a:r>
            </a:p>
          </p:txBody>
        </p:sp>
        <p:sp>
          <p:nvSpPr>
            <p:cNvPr id="171" name="Right Triangle 170">
              <a:extLst>
                <a:ext uri="{FF2B5EF4-FFF2-40B4-BE49-F238E27FC236}">
                  <a16:creationId xmlns:a16="http://schemas.microsoft.com/office/drawing/2014/main" id="{79037E00-1226-4F1A-8596-897624E3D1DD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8892000" y="9774000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F2227D-F525-451B-A62A-105FF3A02B0C}"/>
              </a:ext>
            </a:extLst>
          </p:cNvPr>
          <p:cNvGrpSpPr/>
          <p:nvPr/>
        </p:nvGrpSpPr>
        <p:grpSpPr>
          <a:xfrm>
            <a:off x="755243" y="31380134"/>
            <a:ext cx="9136508" cy="969725"/>
            <a:chOff x="1600962" y="30996782"/>
            <a:chExt cx="9381841" cy="1381231"/>
          </a:xfrm>
        </p:grpSpPr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6E573ECA-193A-4E6A-A567-E1D4B75B2A4D}"/>
                </a:ext>
              </a:extLst>
            </p:cNvPr>
            <p:cNvSpPr/>
            <p:nvPr/>
          </p:nvSpPr>
          <p:spPr>
            <a:xfrm rot="5400000" flipH="1">
              <a:off x="9964800" y="32107919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94B155E-3A7F-468F-8B1A-8EB08AC5B7D0}"/>
                </a:ext>
              </a:extLst>
            </p:cNvPr>
            <p:cNvSpPr/>
            <p:nvPr/>
          </p:nvSpPr>
          <p:spPr>
            <a:xfrm flipH="1">
              <a:off x="2012074" y="30996782"/>
              <a:ext cx="8970729" cy="1381231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   3D Mapping the trajectory</a:t>
              </a:r>
            </a:p>
          </p:txBody>
        </p:sp>
        <p:sp>
          <p:nvSpPr>
            <p:cNvPr id="175" name="Right Triangle 174">
              <a:extLst>
                <a:ext uri="{FF2B5EF4-FFF2-40B4-BE49-F238E27FC236}">
                  <a16:creationId xmlns:a16="http://schemas.microsoft.com/office/drawing/2014/main" id="{EE22236F-4027-42FF-B157-AD0484DC1128}"/>
                </a:ext>
              </a:extLst>
            </p:cNvPr>
            <p:cNvSpPr>
              <a:spLocks noChangeAspect="1"/>
            </p:cNvSpPr>
            <p:nvPr/>
          </p:nvSpPr>
          <p:spPr bwMode="auto">
            <a:xfrm rot="18900000" flipH="1">
              <a:off x="1600962" y="31255977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D37DC1-48B5-4D3F-9412-9E362CF01611}"/>
              </a:ext>
            </a:extLst>
          </p:cNvPr>
          <p:cNvGrpSpPr/>
          <p:nvPr/>
        </p:nvGrpSpPr>
        <p:grpSpPr>
          <a:xfrm>
            <a:off x="10152000" y="9647388"/>
            <a:ext cx="9334800" cy="1111919"/>
            <a:chOff x="10152000" y="9647388"/>
            <a:chExt cx="9334800" cy="1111919"/>
          </a:xfrm>
        </p:grpSpPr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BCB59A9E-39B0-4C0D-B9E9-E021DEAE7412}"/>
                </a:ext>
              </a:extLst>
            </p:cNvPr>
            <p:cNvSpPr/>
            <p:nvPr/>
          </p:nvSpPr>
          <p:spPr>
            <a:xfrm rot="16200000">
              <a:off x="102060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ctr"/>
              <a:endParaRPr lang="en-US" sz="44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B84B680-30CA-4A9A-B12B-98624A315420}"/>
                </a:ext>
              </a:extLst>
            </p:cNvPr>
            <p:cNvSpPr/>
            <p:nvPr/>
          </p:nvSpPr>
          <p:spPr>
            <a:xfrm>
              <a:off x="10152089" y="9647388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l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Calibration</a:t>
              </a:r>
              <a:endParaRPr lang="en-US" sz="4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Right Triangle 178">
              <a:extLst>
                <a:ext uri="{FF2B5EF4-FFF2-40B4-BE49-F238E27FC236}">
                  <a16:creationId xmlns:a16="http://schemas.microsoft.com/office/drawing/2014/main" id="{4C80ADA8-A7FF-4F03-BEC0-6888570463D2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18838800" y="9774000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0D5D8E0-F178-4D6F-86EF-C08C6234A37D}"/>
              </a:ext>
            </a:extLst>
          </p:cNvPr>
          <p:cNvGrpSpPr/>
          <p:nvPr/>
        </p:nvGrpSpPr>
        <p:grpSpPr>
          <a:xfrm>
            <a:off x="10773806" y="25100265"/>
            <a:ext cx="9334800" cy="1890182"/>
            <a:chOff x="900000" y="20754612"/>
            <a:chExt cx="9334800" cy="1890182"/>
          </a:xfrm>
        </p:grpSpPr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429C7D62-5C15-4335-AE34-3DD5C61C6994}"/>
                </a:ext>
              </a:extLst>
            </p:cNvPr>
            <p:cNvSpPr/>
            <p:nvPr/>
          </p:nvSpPr>
          <p:spPr>
            <a:xfrm rot="5400000" flipH="1">
              <a:off x="9964800" y="21469919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A0D68E1-5088-47D8-848B-43DED6224FEB}"/>
                </a:ext>
              </a:extLst>
            </p:cNvPr>
            <p:cNvSpPr/>
            <p:nvPr/>
          </p:nvSpPr>
          <p:spPr>
            <a:xfrm flipH="1">
              <a:off x="1214194" y="21744794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     </a:t>
              </a:r>
              <a:r>
                <a:rPr lang="en-US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ORB-SLAM3</a:t>
              </a:r>
            </a:p>
          </p:txBody>
        </p:sp>
        <p:sp>
          <p:nvSpPr>
            <p:cNvPr id="185" name="Right Triangle 184">
              <a:extLst>
                <a:ext uri="{FF2B5EF4-FFF2-40B4-BE49-F238E27FC236}">
                  <a16:creationId xmlns:a16="http://schemas.microsoft.com/office/drawing/2014/main" id="{8A368720-698A-4ABC-9FB5-8608906BF98A}"/>
                </a:ext>
              </a:extLst>
            </p:cNvPr>
            <p:cNvSpPr>
              <a:spLocks noChangeAspect="1"/>
            </p:cNvSpPr>
            <p:nvPr/>
          </p:nvSpPr>
          <p:spPr bwMode="auto">
            <a:xfrm rot="18900000" flipH="1">
              <a:off x="900000" y="20754612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6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6879F83-97F1-4871-8CD3-3D4164687433}"/>
              </a:ext>
            </a:extLst>
          </p:cNvPr>
          <p:cNvGrpSpPr/>
          <p:nvPr/>
        </p:nvGrpSpPr>
        <p:grpSpPr>
          <a:xfrm>
            <a:off x="20624006" y="16827160"/>
            <a:ext cx="9334800" cy="1111919"/>
            <a:chOff x="900000" y="20628000"/>
            <a:chExt cx="9334800" cy="1111919"/>
          </a:xfrm>
        </p:grpSpPr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9198256F-77C6-417A-9CAB-7E5B612FFAE4}"/>
                </a:ext>
              </a:extLst>
            </p:cNvPr>
            <p:cNvSpPr/>
            <p:nvPr/>
          </p:nvSpPr>
          <p:spPr>
            <a:xfrm rot="5400000" flipH="1">
              <a:off x="9964800" y="21469919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3F3424A5-3D4B-4ED4-B9E2-3B2E5E8E082D}"/>
                </a:ext>
              </a:extLst>
            </p:cNvPr>
            <p:cNvSpPr/>
            <p:nvPr/>
          </p:nvSpPr>
          <p:spPr>
            <a:xfrm flipH="1">
              <a:off x="1234711" y="20628000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Finding Scale Coefficient </a:t>
              </a:r>
              <a:endParaRPr lang="en-US" sz="4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Right Triangle 196">
              <a:extLst>
                <a:ext uri="{FF2B5EF4-FFF2-40B4-BE49-F238E27FC236}">
                  <a16:creationId xmlns:a16="http://schemas.microsoft.com/office/drawing/2014/main" id="{3E145396-DD3C-471B-A505-9AE44179DC8F}"/>
                </a:ext>
              </a:extLst>
            </p:cNvPr>
            <p:cNvSpPr>
              <a:spLocks noChangeAspect="1"/>
            </p:cNvSpPr>
            <p:nvPr/>
          </p:nvSpPr>
          <p:spPr bwMode="auto">
            <a:xfrm rot="18900000" flipH="1">
              <a:off x="900000" y="20754612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6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05A53271-E53B-4DF9-B718-1968CA627834}"/>
              </a:ext>
            </a:extLst>
          </p:cNvPr>
          <p:cNvGrpSpPr/>
          <p:nvPr/>
        </p:nvGrpSpPr>
        <p:grpSpPr>
          <a:xfrm>
            <a:off x="20700000" y="35848800"/>
            <a:ext cx="9334800" cy="1111919"/>
            <a:chOff x="900000" y="20628000"/>
            <a:chExt cx="9334800" cy="1111919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B10EF063-9657-4310-AF1A-7F8307414355}"/>
                </a:ext>
              </a:extLst>
            </p:cNvPr>
            <p:cNvSpPr/>
            <p:nvPr/>
          </p:nvSpPr>
          <p:spPr>
            <a:xfrm rot="5400000" flipH="1">
              <a:off x="9964800" y="21469919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05552D13-28B0-47C4-B499-1DF4DDFF6186}"/>
                </a:ext>
              </a:extLst>
            </p:cNvPr>
            <p:cNvSpPr/>
            <p:nvPr/>
          </p:nvSpPr>
          <p:spPr>
            <a:xfrm flipH="1">
              <a:off x="1234711" y="20628000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	     Conclusions</a:t>
              </a:r>
              <a:endParaRPr lang="en-US" sz="4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Right Triangle 204">
              <a:extLst>
                <a:ext uri="{FF2B5EF4-FFF2-40B4-BE49-F238E27FC236}">
                  <a16:creationId xmlns:a16="http://schemas.microsoft.com/office/drawing/2014/main" id="{6C490C56-888A-4006-B1DB-9D66E22D4471}"/>
                </a:ext>
              </a:extLst>
            </p:cNvPr>
            <p:cNvSpPr>
              <a:spLocks noChangeAspect="1"/>
            </p:cNvSpPr>
            <p:nvPr/>
          </p:nvSpPr>
          <p:spPr bwMode="auto">
            <a:xfrm rot="18900000" flipH="1">
              <a:off x="900000" y="20754612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6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66379B6-D05D-45DC-80F7-371C7EA57647}"/>
              </a:ext>
            </a:extLst>
          </p:cNvPr>
          <p:cNvGrpSpPr/>
          <p:nvPr/>
        </p:nvGrpSpPr>
        <p:grpSpPr>
          <a:xfrm>
            <a:off x="20052000" y="9648000"/>
            <a:ext cx="9334800" cy="1111919"/>
            <a:chOff x="10152000" y="9647388"/>
            <a:chExt cx="9334800" cy="1111919"/>
          </a:xfrm>
        </p:grpSpPr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498D1A8C-B8B5-490E-95A7-9EA5571E9E6F}"/>
                </a:ext>
              </a:extLst>
            </p:cNvPr>
            <p:cNvSpPr/>
            <p:nvPr/>
          </p:nvSpPr>
          <p:spPr>
            <a:xfrm rot="16200000">
              <a:off x="102060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pPr algn="ctr"/>
              <a:endParaRPr lang="en-US" sz="440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398566D-9C10-4732-93CC-A891BD7D6F79}"/>
                </a:ext>
              </a:extLst>
            </p:cNvPr>
            <p:cNvSpPr/>
            <p:nvPr/>
          </p:nvSpPr>
          <p:spPr>
            <a:xfrm>
              <a:off x="10152089" y="9647388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/>
            <a:p>
              <a:pPr algn="l"/>
              <a:r>
                <a:rPr lang="en-US" sz="4400" b="1" dirty="0">
                  <a:latin typeface="Arial" panose="020B0604020202020204" pitchFamily="34" charset="0"/>
                  <a:cs typeface="Arial" panose="020B0604020202020204" pitchFamily="34" charset="0"/>
                </a:rPr>
                <a:t>Pose </a:t>
              </a:r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Estimation by </a:t>
              </a:r>
              <a:r>
                <a:rPr lang="en-US" sz="4400" dirty="0" err="1">
                  <a:latin typeface="Arial" panose="020B0604020202020204" pitchFamily="34" charset="0"/>
                  <a:cs typeface="Arial" panose="020B0604020202020204" pitchFamily="34" charset="0"/>
                </a:rPr>
                <a:t>ArUco</a:t>
              </a:r>
              <a:endParaRPr lang="en-US" sz="4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Right Triangle 162">
              <a:extLst>
                <a:ext uri="{FF2B5EF4-FFF2-40B4-BE49-F238E27FC236}">
                  <a16:creationId xmlns:a16="http://schemas.microsoft.com/office/drawing/2014/main" id="{8BCCCF1D-CE44-4282-935B-98E9B0B7229B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18838800" y="9774000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5D37DC1-48B5-4D3F-9412-9E362CF01611}"/>
              </a:ext>
            </a:extLst>
          </p:cNvPr>
          <p:cNvGrpSpPr/>
          <p:nvPr/>
        </p:nvGrpSpPr>
        <p:grpSpPr>
          <a:xfrm>
            <a:off x="20052000" y="25897681"/>
            <a:ext cx="9334800" cy="1111919"/>
            <a:chOff x="10152000" y="9647388"/>
            <a:chExt cx="9334800" cy="1111919"/>
          </a:xfrm>
        </p:grpSpPr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BCB59A9E-39B0-4C0D-B9E9-E021DEAE7412}"/>
                </a:ext>
              </a:extLst>
            </p:cNvPr>
            <p:cNvSpPr/>
            <p:nvPr/>
          </p:nvSpPr>
          <p:spPr>
            <a:xfrm rot="16200000">
              <a:off x="10206000" y="10489307"/>
              <a:ext cx="216000" cy="324000"/>
            </a:xfrm>
            <a:prstGeom prst="triangle">
              <a:avLst>
                <a:gd name="adj" fmla="val 100000"/>
              </a:avLst>
            </a:prstGeom>
            <a:solidFill>
              <a:srgbClr val="0021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41884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83768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25651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67535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09419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651303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093187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535070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4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B84B680-30CA-4A9A-B12B-98624A315420}"/>
                </a:ext>
              </a:extLst>
            </p:cNvPr>
            <p:cNvSpPr/>
            <p:nvPr/>
          </p:nvSpPr>
          <p:spPr>
            <a:xfrm>
              <a:off x="10152089" y="9647388"/>
              <a:ext cx="9000000" cy="900000"/>
            </a:xfrm>
            <a:prstGeom prst="rect">
              <a:avLst/>
            </a:prstGeom>
            <a:solidFill>
              <a:srgbClr val="5686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Ins="0" rtlCol="0" anchor="ctr"/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41884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83768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25651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67535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09419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651303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093187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535070" algn="r" defTabSz="883768" rtl="1" eaLnBrk="1" latinLnBrk="0" hangingPunct="1">
                <a:defRPr sz="4446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4400" dirty="0">
                  <a:latin typeface="Arial" panose="020B0604020202020204" pitchFamily="34" charset="0"/>
                  <a:cs typeface="Arial" panose="020B0604020202020204" pitchFamily="34" charset="0"/>
                </a:rPr>
                <a:t>		     Results</a:t>
              </a:r>
              <a:endParaRPr lang="en-US" sz="4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Right Triangle 171">
              <a:extLst>
                <a:ext uri="{FF2B5EF4-FFF2-40B4-BE49-F238E27FC236}">
                  <a16:creationId xmlns:a16="http://schemas.microsoft.com/office/drawing/2014/main" id="{4C80ADA8-A7FF-4F03-BEC0-6888570463D2}"/>
                </a:ext>
              </a:extLst>
            </p:cNvPr>
            <p:cNvSpPr>
              <a:spLocks noChangeAspect="1"/>
            </p:cNvSpPr>
            <p:nvPr/>
          </p:nvSpPr>
          <p:spPr bwMode="auto">
            <a:xfrm rot="2700000">
              <a:off x="18838800" y="9774000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8000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41884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883768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25651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767535" algn="r" rtl="1" fontAlgn="base">
                <a:spcBef>
                  <a:spcPct val="0"/>
                </a:spcBef>
                <a:spcAft>
                  <a:spcPct val="0"/>
                </a:spcAft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09419" algn="r" defTabSz="883768" rtl="1" eaLnBrk="1" latinLnBrk="0" hangingPunct="1"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651303" algn="r" defTabSz="883768" rtl="1" eaLnBrk="1" latinLnBrk="0" hangingPunct="1"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093187" algn="r" defTabSz="883768" rtl="1" eaLnBrk="1" latinLnBrk="0" hangingPunct="1"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535070" algn="r" defTabSz="883768" rtl="1" eaLnBrk="1" latinLnBrk="0" hangingPunct="1">
                <a:defRPr sz="4446" b="1" kern="1200">
                  <a:solidFill>
                    <a:srgbClr val="003399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4400" b="1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80" name="Picture 179">
            <a:extLst>
              <a:ext uri="{FF2B5EF4-FFF2-40B4-BE49-F238E27FC236}">
                <a16:creationId xmlns:a16="http://schemas.microsoft.com/office/drawing/2014/main" id="{597EE364-CE95-4A96-BA29-ABC4C50B6E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904" y="437025"/>
            <a:ext cx="11477625" cy="2305050"/>
          </a:xfrm>
          <a:prstGeom prst="rect">
            <a:avLst/>
          </a:prstGeom>
        </p:spPr>
      </p:pic>
      <p:sp>
        <p:nvSpPr>
          <p:cNvPr id="187" name="Text Box 8">
            <a:extLst>
              <a:ext uri="{FF2B5EF4-FFF2-40B4-BE49-F238E27FC236}">
                <a16:creationId xmlns:a16="http://schemas.microsoft.com/office/drawing/2014/main" id="{64E9ABE4-7E4D-4B38-8060-51836FCA1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406" y="3644544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Indoor Navigation with Camera</a:t>
            </a:r>
            <a:endParaRPr lang="en-US" sz="10000" kern="0" baseline="3000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3">
            <a:extLst>
              <a:ext uri="{FF2B5EF4-FFF2-40B4-BE49-F238E27FC236}">
                <a16:creationId xmlns:a16="http://schemas.microsoft.com/office/drawing/2014/main" id="{32E899CA-B487-4C71-B1FC-819FEB33F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124" y="75004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2060"/>
                </a:solidFill>
              </a:rPr>
              <a:t>Izar Hasson </a:t>
            </a:r>
            <a:r>
              <a:rPr lang="en-US" sz="600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6000" dirty="0">
                <a:solidFill>
                  <a:srgbClr val="002060"/>
                </a:solidFill>
              </a:rPr>
              <a:t>Raz Shemesh</a:t>
            </a:r>
            <a:r>
              <a:rPr lang="en-US" sz="600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Supervised by </a:t>
            </a:r>
            <a:r>
              <a:rPr lang="en-US" sz="6000" dirty="0">
                <a:solidFill>
                  <a:srgbClr val="002060"/>
                </a:solidFill>
              </a:rPr>
              <a:t>Chen Katz</a:t>
            </a:r>
          </a:p>
        </p:txBody>
      </p:sp>
      <p:pic>
        <p:nvPicPr>
          <p:cNvPr id="1028" name="Picture 4" descr="LiDAR SLAM : spotlight on Kitware's open source library">
            <a:extLst>
              <a:ext uri="{FF2B5EF4-FFF2-40B4-BE49-F238E27FC236}">
                <a16:creationId xmlns:a16="http://schemas.microsoft.com/office/drawing/2014/main" id="{928A7317-FE6D-5DE1-395C-3F1D4F070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87" y="14636043"/>
            <a:ext cx="7180343" cy="512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white tile floor with a blue pen on it&#10;&#10;Description automatically generated">
            <a:extLst>
              <a:ext uri="{FF2B5EF4-FFF2-40B4-BE49-F238E27FC236}">
                <a16:creationId xmlns:a16="http://schemas.microsoft.com/office/drawing/2014/main" id="{C799EE24-1C56-A7E2-099A-71F78DD5ED4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36"/>
          <a:stretch/>
        </p:blipFill>
        <p:spPr>
          <a:xfrm>
            <a:off x="1020124" y="34412462"/>
            <a:ext cx="1568755" cy="2043020"/>
          </a:xfrm>
          <a:prstGeom prst="rect">
            <a:avLst/>
          </a:prstGeom>
        </p:spPr>
      </p:pic>
      <p:pic>
        <p:nvPicPr>
          <p:cNvPr id="28" name="מציין מיקום תוכן 4">
            <a:extLst>
              <a:ext uri="{FF2B5EF4-FFF2-40B4-BE49-F238E27FC236}">
                <a16:creationId xmlns:a16="http://schemas.microsoft.com/office/drawing/2014/main" id="{27D72274-9BF7-96C3-BCB3-5C8B1C9368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45378" y="30053488"/>
            <a:ext cx="9065044" cy="7623647"/>
          </a:xfrm>
          <a:prstGeom prst="rect">
            <a:avLst/>
          </a:prstGeom>
        </p:spPr>
      </p:pic>
      <p:pic>
        <p:nvPicPr>
          <p:cNvPr id="29" name="Picture 28" descr="A graph of a line&#10;&#10;Description automatically generated">
            <a:extLst>
              <a:ext uri="{FF2B5EF4-FFF2-40B4-BE49-F238E27FC236}">
                <a16:creationId xmlns:a16="http://schemas.microsoft.com/office/drawing/2014/main" id="{4282F764-3151-C1C4-CBFE-81A5E5AFE4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017" y="37430190"/>
            <a:ext cx="4848246" cy="3636184"/>
          </a:xfrm>
          <a:prstGeom prst="rect">
            <a:avLst/>
          </a:prstGeom>
        </p:spPr>
      </p:pic>
      <p:pic>
        <p:nvPicPr>
          <p:cNvPr id="33" name="Picture 32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CD50C14E-E378-5ECB-229C-D8CF054D36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092" y="37392619"/>
            <a:ext cx="4631667" cy="34737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73CFEE-8AD3-4253-AF82-6BD13E2331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51633" y="13679067"/>
            <a:ext cx="6339099" cy="265179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DFD1AD-B59B-38B5-72FC-2337DC676E7D}"/>
              </a:ext>
            </a:extLst>
          </p:cNvPr>
          <p:cNvCxnSpPr/>
          <p:nvPr/>
        </p:nvCxnSpPr>
        <p:spPr>
          <a:xfrm flipH="1">
            <a:off x="18044605" y="13889311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84ED383-B200-907A-365D-07AC0A3CC87C}"/>
              </a:ext>
            </a:extLst>
          </p:cNvPr>
          <p:cNvCxnSpPr/>
          <p:nvPr/>
        </p:nvCxnSpPr>
        <p:spPr>
          <a:xfrm flipH="1">
            <a:off x="18190732" y="13716380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F9510D-7D68-DA86-C5C5-71676BD27984}"/>
              </a:ext>
            </a:extLst>
          </p:cNvPr>
          <p:cNvSpPr/>
          <p:nvPr/>
        </p:nvSpPr>
        <p:spPr>
          <a:xfrm>
            <a:off x="18190732" y="13640180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CF1BE0C-1242-A131-78CF-4420F856FF58}"/>
              </a:ext>
            </a:extLst>
          </p:cNvPr>
          <p:cNvSpPr/>
          <p:nvPr/>
        </p:nvSpPr>
        <p:spPr>
          <a:xfrm>
            <a:off x="18638407" y="13659384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8CCEB62-6211-6AF5-AAD7-953B86EB0652}"/>
              </a:ext>
            </a:extLst>
          </p:cNvPr>
          <p:cNvSpPr/>
          <p:nvPr/>
        </p:nvSpPr>
        <p:spPr>
          <a:xfrm>
            <a:off x="19125111" y="13644055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91CFB8-788A-BC32-099B-C372770CBD66}"/>
              </a:ext>
            </a:extLst>
          </p:cNvPr>
          <p:cNvCxnSpPr/>
          <p:nvPr/>
        </p:nvCxnSpPr>
        <p:spPr>
          <a:xfrm flipH="1">
            <a:off x="18044605" y="13896241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0A16C10-4464-8059-F3DC-216454CE7EC0}"/>
              </a:ext>
            </a:extLst>
          </p:cNvPr>
          <p:cNvSpPr/>
          <p:nvPr/>
        </p:nvSpPr>
        <p:spPr>
          <a:xfrm>
            <a:off x="18044605" y="13820041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422BCA-C918-7252-FE64-C37F50A958C6}"/>
              </a:ext>
            </a:extLst>
          </p:cNvPr>
          <p:cNvSpPr/>
          <p:nvPr/>
        </p:nvSpPr>
        <p:spPr>
          <a:xfrm>
            <a:off x="18492280" y="13839245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279C27E-8B81-5DDD-4FBE-D6A831461324}"/>
              </a:ext>
            </a:extLst>
          </p:cNvPr>
          <p:cNvSpPr/>
          <p:nvPr/>
        </p:nvSpPr>
        <p:spPr>
          <a:xfrm>
            <a:off x="18978984" y="13823916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1C16FC-2C9D-01F8-36CE-DB0D452DB16D}"/>
              </a:ext>
            </a:extLst>
          </p:cNvPr>
          <p:cNvCxnSpPr/>
          <p:nvPr/>
        </p:nvCxnSpPr>
        <p:spPr>
          <a:xfrm flipH="1">
            <a:off x="17897780" y="14072939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E74587C-0BEB-AA2D-72F4-827F32FC7AA3}"/>
              </a:ext>
            </a:extLst>
          </p:cNvPr>
          <p:cNvCxnSpPr>
            <a:cxnSpLocks/>
          </p:cNvCxnSpPr>
          <p:nvPr/>
        </p:nvCxnSpPr>
        <p:spPr>
          <a:xfrm flipH="1">
            <a:off x="15976983" y="13691873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E920A9-5232-8E63-CF0D-A8B05907A06E}"/>
              </a:ext>
            </a:extLst>
          </p:cNvPr>
          <p:cNvCxnSpPr>
            <a:cxnSpLocks/>
          </p:cNvCxnSpPr>
          <p:nvPr/>
        </p:nvCxnSpPr>
        <p:spPr>
          <a:xfrm flipH="1">
            <a:off x="15971408" y="13394894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002BBE2-51AD-33F0-DD68-5803C50BB716}"/>
              </a:ext>
            </a:extLst>
          </p:cNvPr>
          <p:cNvSpPr/>
          <p:nvPr/>
        </p:nvSpPr>
        <p:spPr>
          <a:xfrm>
            <a:off x="15971408" y="13318694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3D84F76-A1BC-CA76-06B0-2D10E99846C1}"/>
              </a:ext>
            </a:extLst>
          </p:cNvPr>
          <p:cNvSpPr/>
          <p:nvPr/>
        </p:nvSpPr>
        <p:spPr>
          <a:xfrm>
            <a:off x="16419083" y="13337898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EC3B75-C957-4491-A5A2-4ED38A1BC201}"/>
              </a:ext>
            </a:extLst>
          </p:cNvPr>
          <p:cNvSpPr/>
          <p:nvPr/>
        </p:nvSpPr>
        <p:spPr>
          <a:xfrm>
            <a:off x="16905787" y="13322569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A7FFF3-C530-03B4-0F6A-6E24BC167919}"/>
              </a:ext>
            </a:extLst>
          </p:cNvPr>
          <p:cNvCxnSpPr>
            <a:cxnSpLocks/>
          </p:cNvCxnSpPr>
          <p:nvPr/>
        </p:nvCxnSpPr>
        <p:spPr>
          <a:xfrm flipH="1">
            <a:off x="15976983" y="13698803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9C479CF-2199-8464-9BF8-05E92C7A09D7}"/>
              </a:ext>
            </a:extLst>
          </p:cNvPr>
          <p:cNvSpPr/>
          <p:nvPr/>
        </p:nvSpPr>
        <p:spPr>
          <a:xfrm>
            <a:off x="15976983" y="13622603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B2A1BAF-DA69-5F02-274E-9B74121039D4}"/>
              </a:ext>
            </a:extLst>
          </p:cNvPr>
          <p:cNvSpPr/>
          <p:nvPr/>
        </p:nvSpPr>
        <p:spPr>
          <a:xfrm>
            <a:off x="16424658" y="13641807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66BF54-317D-DA9B-D5AC-9F2237522757}"/>
              </a:ext>
            </a:extLst>
          </p:cNvPr>
          <p:cNvSpPr/>
          <p:nvPr/>
        </p:nvSpPr>
        <p:spPr>
          <a:xfrm>
            <a:off x="16911362" y="13626478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E4B4A1C-2221-3D2E-CB72-73E2FA67A96E}"/>
              </a:ext>
            </a:extLst>
          </p:cNvPr>
          <p:cNvCxnSpPr>
            <a:cxnSpLocks/>
          </p:cNvCxnSpPr>
          <p:nvPr/>
        </p:nvCxnSpPr>
        <p:spPr>
          <a:xfrm flipH="1">
            <a:off x="15976983" y="14006666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9AF632-E3EB-1C89-0ADD-2328DB2A3410}"/>
              </a:ext>
            </a:extLst>
          </p:cNvPr>
          <p:cNvSpPr/>
          <p:nvPr/>
        </p:nvSpPr>
        <p:spPr>
          <a:xfrm>
            <a:off x="15976983" y="13930466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75BE3E5-B52A-5509-6EB1-48346BD59565}"/>
              </a:ext>
            </a:extLst>
          </p:cNvPr>
          <p:cNvSpPr/>
          <p:nvPr/>
        </p:nvSpPr>
        <p:spPr>
          <a:xfrm>
            <a:off x="16424658" y="13949670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895B832-6ABE-450F-3868-88EE007AF0B5}"/>
              </a:ext>
            </a:extLst>
          </p:cNvPr>
          <p:cNvSpPr/>
          <p:nvPr/>
        </p:nvSpPr>
        <p:spPr>
          <a:xfrm>
            <a:off x="16911362" y="13934341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7DA8F8AA-B4D7-5BDB-01E3-B2A6F4945A69}"/>
              </a:ext>
            </a:extLst>
          </p:cNvPr>
          <p:cNvCxnSpPr>
            <a:cxnSpLocks/>
          </p:cNvCxnSpPr>
          <p:nvPr/>
        </p:nvCxnSpPr>
        <p:spPr>
          <a:xfrm>
            <a:off x="17092635" y="13537772"/>
            <a:ext cx="713863" cy="411898"/>
          </a:xfrm>
          <a:prstGeom prst="curvedConnector3">
            <a:avLst>
              <a:gd name="adj1" fmla="val 43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F288455-DE93-0B68-6A76-F20B5172C120}"/>
              </a:ext>
            </a:extLst>
          </p:cNvPr>
          <p:cNvSpPr txBox="1"/>
          <p:nvPr/>
        </p:nvSpPr>
        <p:spPr>
          <a:xfrm>
            <a:off x="17456037" y="12987059"/>
            <a:ext cx="53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FC70BF-1D90-D2E5-381E-FCB457BA23A4}"/>
              </a:ext>
            </a:extLst>
          </p:cNvPr>
          <p:cNvSpPr txBox="1"/>
          <p:nvPr/>
        </p:nvSpPr>
        <p:spPr>
          <a:xfrm>
            <a:off x="14778199" y="13593557"/>
            <a:ext cx="53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IL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8892DD-788F-9959-959C-C10F61B70F31}"/>
              </a:ext>
            </a:extLst>
          </p:cNvPr>
          <p:cNvCxnSpPr>
            <a:cxnSpLocks/>
          </p:cNvCxnSpPr>
          <p:nvPr/>
        </p:nvCxnSpPr>
        <p:spPr>
          <a:xfrm flipH="1" flipV="1">
            <a:off x="13936584" y="14228650"/>
            <a:ext cx="2154913" cy="1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B76EB61-AC0F-F510-A62E-4AED87B4B24A}"/>
              </a:ext>
            </a:extLst>
          </p:cNvPr>
          <p:cNvCxnSpPr>
            <a:cxnSpLocks/>
          </p:cNvCxnSpPr>
          <p:nvPr/>
        </p:nvCxnSpPr>
        <p:spPr>
          <a:xfrm flipV="1">
            <a:off x="13936584" y="14194126"/>
            <a:ext cx="0" cy="3086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884A16E-101E-9010-348E-A26DC46804C2}"/>
              </a:ext>
            </a:extLst>
          </p:cNvPr>
          <p:cNvSpPr/>
          <p:nvPr/>
        </p:nvSpPr>
        <p:spPr>
          <a:xfrm>
            <a:off x="17968405" y="14011717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49DBC3D-FFCB-127A-5BDD-7FFDABFA6079}"/>
              </a:ext>
            </a:extLst>
          </p:cNvPr>
          <p:cNvSpPr/>
          <p:nvPr/>
        </p:nvSpPr>
        <p:spPr>
          <a:xfrm>
            <a:off x="18416080" y="14030921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D59BDB2-FB0C-608C-6CA6-7C01786BB07B}"/>
              </a:ext>
            </a:extLst>
          </p:cNvPr>
          <p:cNvSpPr/>
          <p:nvPr/>
        </p:nvSpPr>
        <p:spPr>
          <a:xfrm>
            <a:off x="18902784" y="14015592"/>
            <a:ext cx="152400" cy="163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87076303-307B-D702-1C25-924288DCAB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53011" y="23571710"/>
            <a:ext cx="5435027" cy="251184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6A20E6BF-688C-BFFC-F2F4-25E06073722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303325" y="23258783"/>
            <a:ext cx="3333750" cy="1681538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985541C-E00E-1FFD-7EBD-752712114DD6}"/>
              </a:ext>
            </a:extLst>
          </p:cNvPr>
          <p:cNvCxnSpPr>
            <a:cxnSpLocks/>
          </p:cNvCxnSpPr>
          <p:nvPr/>
        </p:nvCxnSpPr>
        <p:spPr>
          <a:xfrm flipV="1">
            <a:off x="16123808" y="14112523"/>
            <a:ext cx="0" cy="3086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ng ArUco markers with OpenCV and Python - PyImageSearch">
            <a:extLst>
              <a:ext uri="{FF2B5EF4-FFF2-40B4-BE49-F238E27FC236}">
                <a16:creationId xmlns:a16="http://schemas.microsoft.com/office/drawing/2014/main" id="{BC7FC211-E999-3B08-2D65-6F861CD1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929" y="11126582"/>
            <a:ext cx="5983474" cy="442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E11BCC0-D436-D724-D13D-1853DF4B4CE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976172" y="17727796"/>
            <a:ext cx="8316113" cy="4949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2A81A4D-D284-648A-71E2-C02833A1E761}"/>
                  </a:ext>
                </a:extLst>
              </p:cNvPr>
              <p:cNvSpPr txBox="1"/>
              <p:nvPr/>
            </p:nvSpPr>
            <p:spPr>
              <a:xfrm>
                <a:off x="21546565" y="23395800"/>
                <a:ext cx="7723746" cy="675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L" sz="2800" i="1">
                              <a:latin typeface="Cambria Math" panose="02040503050406030204" pitchFamily="18" charset="0"/>
                            </a:rPr>
                            <m:t>𝑐𝑎𝑚𝑒𝑟𝑎</m:t>
                          </m:r>
                          <m:r>
                            <m:rPr>
                              <m:lit/>
                            </m:rPr>
                            <a:rPr lang="en-IL" sz="2800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IL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lit/>
                            </m:rPr>
                            <a:rPr lang="en-IL" sz="2800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𝑨𝒓𝑼𝒄𝒐</m:t>
                          </m:r>
                        </m:sub>
                      </m:sSub>
                      <m:r>
                        <a:rPr lang="en-IL" sz="2800" i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I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𝑤𝑜𝑟𝑙𝑑</m:t>
                              </m:r>
                            </m:sub>
                            <m:sup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𝑎𝑟𝑢𝑐</m:t>
                              </m:r>
                              <m:sSub>
                                <m:sSubPr>
                                  <m:ctrlPr>
                                    <a:rPr lang="en-IL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L" sz="28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IL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bSup>
                        </m:e>
                        <m:sup>
                          <m:r>
                            <a:rPr lang="en-IL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I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L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L" sz="2800" i="1">
                              <a:latin typeface="Cambria Math" panose="02040503050406030204" pitchFamily="18" charset="0"/>
                            </a:rPr>
                            <m:t>𝑤𝑜𝑟𝑙𝑑</m:t>
                          </m:r>
                        </m:sub>
                        <m:sup>
                          <m:r>
                            <a:rPr lang="en-IL" sz="2800" i="1">
                              <a:latin typeface="Cambria Math" panose="02040503050406030204" pitchFamily="18" charset="0"/>
                            </a:rPr>
                            <m:t>𝑎𝑟𝑢𝑐</m:t>
                          </m:r>
                          <m:sSub>
                            <m:sSubPr>
                              <m:ctrlPr>
                                <a:rPr lang="en-I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bSup>
                      <m:r>
                        <a:rPr lang="en-IL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L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L" sz="2800" i="1">
                              <a:latin typeface="Cambria Math" panose="02040503050406030204" pitchFamily="18" charset="0"/>
                            </a:rPr>
                            <m:t>𝑚𝑎𝑟𝑘𝑒𝑟</m:t>
                          </m:r>
                          <m:r>
                            <a:rPr lang="en-IL" sz="2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L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2A81A4D-D284-648A-71E2-C02833A1E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565" y="23395800"/>
                <a:ext cx="7723746" cy="67537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" name="Picture 103" descr="A graph of a line and a graph&#10;&#10;Description automatically generated with medium confidence">
            <a:extLst>
              <a:ext uri="{FF2B5EF4-FFF2-40B4-BE49-F238E27FC236}">
                <a16:creationId xmlns:a16="http://schemas.microsoft.com/office/drawing/2014/main" id="{A614980D-6684-1AA4-95A1-CE16C841DF82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7" t="17175" r="18707" b="8538"/>
          <a:stretch/>
        </p:blipFill>
        <p:spPr bwMode="auto">
          <a:xfrm>
            <a:off x="23104797" y="28737826"/>
            <a:ext cx="3597957" cy="32292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5" name="Rectangle 4">
            <a:extLst>
              <a:ext uri="{FF2B5EF4-FFF2-40B4-BE49-F238E27FC236}">
                <a16:creationId xmlns:a16="http://schemas.microsoft.com/office/drawing/2014/main" id="{F8135E2F-4052-E459-44B4-E6C86BA15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1759" y="29785365"/>
            <a:ext cx="3876507" cy="116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0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Markers marked with X</a:t>
            </a:r>
          </a:p>
        </p:txBody>
      </p:sp>
      <p:pic>
        <p:nvPicPr>
          <p:cNvPr id="106" name="Picture 105" descr="A graph of a curve&#10;&#10;Description automatically generated">
            <a:extLst>
              <a:ext uri="{FF2B5EF4-FFF2-40B4-BE49-F238E27FC236}">
                <a16:creationId xmlns:a16="http://schemas.microsoft.com/office/drawing/2014/main" id="{AC9ED599-5026-5070-0883-6F3C398CCF22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8" t="11604" r="21000" b="6217"/>
          <a:stretch/>
        </p:blipFill>
        <p:spPr bwMode="auto">
          <a:xfrm>
            <a:off x="22875687" y="32185174"/>
            <a:ext cx="3597957" cy="36632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897028" y="27108944"/>
            <a:ext cx="8474400" cy="215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experiments: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First: high number of unique features:</a:t>
            </a:r>
          </a:p>
          <a:p>
            <a:pPr algn="l" rtl="0">
              <a:spcBef>
                <a:spcPts val="1682"/>
              </a:spcBef>
            </a:pPr>
            <a:r>
              <a:rPr lang="en-US" sz="2990" b="0" dirty="0" err="1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ArUco</a:t>
            </a: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orange color	ORBSLAM3:blue color</a:t>
            </a: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spcBef>
                <a:spcPts val="1682"/>
              </a:spcBef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Second: low number of unique features:</a:t>
            </a: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21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Picture 134" descr="A picture containing text, outdoor, sign&#10;&#10;Description automatically generated">
            <a:extLst>
              <a:ext uri="{FF2B5EF4-FFF2-40B4-BE49-F238E27FC236}">
                <a16:creationId xmlns:a16="http://schemas.microsoft.com/office/drawing/2014/main" id="{A37F1678-0185-47CF-B5DA-1B963813717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76000" y="794042"/>
            <a:ext cx="8836256" cy="17102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427</TotalTime>
  <Words>533</Words>
  <Application>Microsoft Office PowerPoint</Application>
  <PresentationFormat>Custom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Times New Roman</vt:lpstr>
      <vt:lpstr>Wingdings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SIPL Poster Template #4 with big title</dc:title>
  <dc:creator>yair@ee.technion.ac.il</dc:creator>
  <cp:lastModifiedBy>Johanan Erez</cp:lastModifiedBy>
  <cp:revision>54</cp:revision>
  <dcterms:created xsi:type="dcterms:W3CDTF">2016-09-01T09:00:45Z</dcterms:created>
  <dcterms:modified xsi:type="dcterms:W3CDTF">2025-01-07T05:24:40Z</dcterms:modified>
</cp:coreProperties>
</file>