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8"/>
    <a:srgbClr val="002147"/>
    <a:srgbClr val="00007A"/>
    <a:srgbClr val="00002A"/>
    <a:srgbClr val="CFE4FE"/>
    <a:srgbClr val="003399"/>
    <a:srgbClr val="2C5D98"/>
    <a:srgbClr val="00FE2A"/>
    <a:srgbClr val="3A7CCB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08" autoAdjust="0"/>
    <p:restoredTop sz="99637" autoAdjust="0"/>
  </p:normalViewPr>
  <p:slideViewPr>
    <p:cSldViewPr>
      <p:cViewPr>
        <p:scale>
          <a:sx n="64" d="100"/>
          <a:sy n="64" d="100"/>
        </p:scale>
        <p:origin x="-4266" y="-10644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3:42:14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3:42:25.1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 24575,'13'0'0,"21"-1"0,1 2 0,-1 1 0,0 1 0,53 13 0,-39-5 0,0-2 0,0-2 0,79 1 0,-174-9 0,-8-2 0,0 2 0,0 3 0,1 2 0,-62 13 0,49 3 0,67-20 0,0 0 0,0 0 0,0 0 0,-1 0 0,1 0 0,0 0 0,0 0 0,0 0 0,0 0 0,0 0 0,0 0 0,-1 0 0,1 0 0,0 1 0,0-1 0,0 0 0,0 0 0,0 0 0,0 0 0,-1 0 0,1 0 0,0 0 0,0 0 0,0 0 0,0 0 0,0 1 0,0-1 0,0 0 0,0 0 0,0 0 0,0 0 0,0 0 0,0 0 0,0 1 0,0-1 0,0 0 0,-1 0 0,1 0 0,0 0 0,0 0 0,0 0 0,0 1 0,1-1 0,-1 0 0,0 0 0,0 0 0,0 0 0,0 0 0,0 0 0,0 1 0,0-1 0,0 0 0,0 0 0,0 0 0,0 0 0,0 0 0,0 0 0,0 0 0,1 1 0,-1-1 0,0 0 0,13 4 0,18-1 0,563-1 0,-281-5 0,-283 3 0,-1-1 0,0-1 0,0-1 0,45-12 0,-28 4 0,1 2 0,1 2 0,60-2 0,147 11 0,-104 1 0,-127-3 0,10-1 0,1 2 0,0 1 0,-1 1 0,48 12 0,-34-3 9,-1-3 1,1-2-1,59 1 0,149-9-184,-107-2-1052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Arial" panose="020B0604020202020204" pitchFamily="34" charset="0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Arial" panose="020B0604020202020204" pitchFamily="34" charset="0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Arial" panose="020B0604020202020204" pitchFamily="34" charset="0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Arial" panose="020B0604020202020204" pitchFamily="34" charset="0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8.png"/><Relationship Id="rId18" Type="http://schemas.openxmlformats.org/officeDocument/2006/relationships/customXml" Target="../ink/ink1.xml"/><Relationship Id="rId80" Type="http://schemas.openxmlformats.org/officeDocument/2006/relationships/image" Target="../media/image13.jpeg"/><Relationship Id="rId84" Type="http://schemas.openxmlformats.org/officeDocument/2006/relationships/image" Target="../media/image19.png"/><Relationship Id="rId7" Type="http://schemas.openxmlformats.org/officeDocument/2006/relationships/image" Target="../media/image1.png"/><Relationship Id="rId12" Type="http://schemas.openxmlformats.org/officeDocument/2006/relationships/image" Target="../media/image7.jpeg"/><Relationship Id="rId17" Type="http://schemas.openxmlformats.org/officeDocument/2006/relationships/image" Target="../media/image12.png"/><Relationship Id="rId16" Type="http://schemas.openxmlformats.org/officeDocument/2006/relationships/image" Target="../media/image11.png"/><Relationship Id="rId83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79" Type="http://schemas.openxmlformats.org/officeDocument/2006/relationships/image" Target="../media/image18.png"/><Relationship Id="rId15" Type="http://schemas.openxmlformats.org/officeDocument/2006/relationships/image" Target="../media/image10.jpeg"/><Relationship Id="rId82" Type="http://schemas.openxmlformats.org/officeDocument/2006/relationships/image" Target="../media/image15.png"/><Relationship Id="rId10" Type="http://schemas.openxmlformats.org/officeDocument/2006/relationships/image" Target="../media/image4.png"/><Relationship Id="rId78" Type="http://schemas.openxmlformats.org/officeDocument/2006/relationships/customXml" Target="../ink/ink2.xml"/><Relationship Id="rId81" Type="http://schemas.openxmlformats.org/officeDocument/2006/relationships/image" Target="../media/image14.png"/><Relationship Id="rId9" Type="http://schemas.openxmlformats.org/officeDocument/2006/relationships/image" Target="../media/image3.png"/><Relationship Id="rId14" Type="http://schemas.openxmlformats.org/officeDocument/2006/relationships/image" Target="../media/image9.png"/><Relationship Id="rId77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6" name="Rectangle 922"/>
          <p:cNvSpPr>
            <a:spLocks noChangeArrowheads="1"/>
          </p:cNvSpPr>
          <p:nvPr/>
        </p:nvSpPr>
        <p:spPr bwMode="auto">
          <a:xfrm>
            <a:off x="3045023" y="23296871"/>
            <a:ext cx="5766707" cy="172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rtl="0" eaLnBrk="0" hangingPunct="0"/>
            <a:r>
              <a:rPr lang="en-US" sz="22703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0" y="0"/>
            <a:ext cx="30275212" cy="3168129"/>
          </a:xfrm>
          <a:prstGeom prst="rect">
            <a:avLst/>
          </a:prstGeom>
          <a:solidFill>
            <a:srgbClr val="00007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solidFill>
                <a:srgbClr val="0000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29999" y="9342000"/>
            <a:ext cx="9360000" cy="21067200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9547200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10656000"/>
            <a:ext cx="8820000" cy="378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source separation involves isolating individual components (e.g., vocals, drums, bass) from a mixed audio signal.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technology has applications in music production, audio restoration, and more.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21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learning-based approaches, have proven effective, but challenges remain in improving accuracy and handling diverse audio conditions.</a:t>
            </a: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28850" y="20184222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750353" y="21229406"/>
            <a:ext cx="8820000" cy="32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a deep learning model for audio source separation.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Leverage spectral information and advanced neural network architectures.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 high separation accuracy across varied audio tracks.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770649" y="25636534"/>
            <a:ext cx="8820000" cy="477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Overlapping Frequencies: Sources share similar spectral components.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fr-FR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 Noise: </a:t>
            </a:r>
            <a:r>
              <a:rPr lang="fr-FR" sz="2990" b="0" dirty="0" err="1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fr-FR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noise </a:t>
            </a:r>
            <a:r>
              <a:rPr lang="fr-FR" sz="2990" b="0" dirty="0" err="1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complicates</a:t>
            </a:r>
            <a:r>
              <a:rPr lang="fr-FR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990" b="0" dirty="0" err="1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separation</a:t>
            </a:r>
            <a:r>
              <a:rPr lang="fr-FR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Variability: Diverse genres, recording conditions, instruments, and sound quality.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Complexity: Balancing accuracy and computational efficiency.</a:t>
            </a: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20864891" y="33707995"/>
            <a:ext cx="8478682" cy="222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Vocals vs. Ground Truth Vocals</a:t>
            </a:r>
          </a:p>
          <a:p>
            <a:pPr marL="342900" indent="-342900" algn="l" rtl="0">
              <a:spcBef>
                <a:spcPts val="1682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differences are in the high frequencies, which the human       ear can’t notice </a:t>
            </a:r>
          </a:p>
          <a:p>
            <a:pPr marL="342900" indent="-342900" algn="l" rtl="0">
              <a:spcBef>
                <a:spcPts val="1682"/>
              </a:spcBef>
              <a:buFont typeface="Arial" panose="020B0604020202020204" pitchFamily="34" charset="0"/>
              <a:buChar char="•"/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results are mostly pleasing to the human ear</a:t>
            </a: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00000" y="24470173"/>
            <a:ext cx="768894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20592000" y="9547200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Mask Estimation</a:t>
            </a:r>
          </a:p>
        </p:txBody>
      </p:sp>
      <p:sp>
        <p:nvSpPr>
          <p:cNvPr id="130" name="Rounded Rectangle 171"/>
          <p:cNvSpPr/>
          <p:nvPr/>
        </p:nvSpPr>
        <p:spPr>
          <a:xfrm>
            <a:off x="10458000" y="9342000"/>
            <a:ext cx="9360000" cy="13291200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936000" y="31166772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Vocal Separation</a:t>
            </a:r>
          </a:p>
        </p:txBody>
      </p:sp>
      <p:sp>
        <p:nvSpPr>
          <p:cNvPr id="136" name="Rounded Rectangle 145"/>
          <p:cNvSpPr/>
          <p:nvPr/>
        </p:nvSpPr>
        <p:spPr>
          <a:xfrm>
            <a:off x="629999" y="30877090"/>
            <a:ext cx="9360000" cy="10906411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592000" y="25908972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2" name="Rounded Rectangle 193"/>
          <p:cNvSpPr/>
          <p:nvPr/>
        </p:nvSpPr>
        <p:spPr>
          <a:xfrm>
            <a:off x="20285999" y="35917091"/>
            <a:ext cx="9360000" cy="5866410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0592000" y="36118691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508944" y="37221643"/>
            <a:ext cx="8995620" cy="4398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Successfully separated audio sources with pleasing accuracy using deep learning techniques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Effective band-splitting and sequential modeling frequency representation</a:t>
            </a:r>
          </a:p>
          <a:p>
            <a:pPr marL="867563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 err="1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BiLSTM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-based sequence modeling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Feasible for practical applications in music processing and source separation tasks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9547200"/>
            <a:ext cx="881952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 Band Splitting</a:t>
            </a:r>
          </a:p>
        </p:txBody>
      </p:sp>
      <p:sp>
        <p:nvSpPr>
          <p:cNvPr id="146" name="Rounded Rectangle 199"/>
          <p:cNvSpPr/>
          <p:nvPr/>
        </p:nvSpPr>
        <p:spPr>
          <a:xfrm>
            <a:off x="20285999" y="9341999"/>
            <a:ext cx="9360000" cy="8995771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556000" y="10656000"/>
            <a:ext cx="8474400" cy="168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a spectral mask that highlights the target source while suppressing unwanted components.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refined feature maps provide a better representation of the audio for our task.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mask estimation module then applies a learned transformation to predict the optimal mask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494881"/>
            <a:ext cx="28290682" cy="327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Karaoke Maker Using Deep Learning</a:t>
            </a:r>
            <a:endParaRPr lang="en-US" sz="10000" kern="0" baseline="30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1020124" y="7152481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 dirty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Izar Hasson, Supervised by Hadas Ofir</a:t>
            </a:r>
          </a:p>
        </p:txBody>
      </p:sp>
      <p:sp>
        <p:nvSpPr>
          <p:cNvPr id="212" name="Rounded Rectangle 199"/>
          <p:cNvSpPr/>
          <p:nvPr/>
        </p:nvSpPr>
        <p:spPr>
          <a:xfrm>
            <a:off x="20285441" y="18539370"/>
            <a:ext cx="9360000" cy="6725430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2"/>
          <p:cNvSpPr>
            <a:spLocks noChangeArrowheads="1"/>
          </p:cNvSpPr>
          <p:nvPr/>
        </p:nvSpPr>
        <p:spPr bwMode="auto">
          <a:xfrm>
            <a:off x="20475564" y="18519848"/>
            <a:ext cx="8802025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of the Mask</a:t>
            </a: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20449649" y="19170102"/>
            <a:ext cx="8861157" cy="5508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lvl="1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5679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Element-wise multiplication of the predicted spectral masks with the original spectrogram. </a:t>
            </a:r>
          </a:p>
          <a:p>
            <a:pPr marL="425679" lvl="2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masked spectrogram is then used to produce a clean extraction of individual instruments or vocals from the mixture.</a:t>
            </a:r>
          </a:p>
        </p:txBody>
      </p:sp>
      <p:sp>
        <p:nvSpPr>
          <p:cNvPr id="252" name="Rounded Rectangle 172"/>
          <p:cNvSpPr/>
          <p:nvPr/>
        </p:nvSpPr>
        <p:spPr>
          <a:xfrm>
            <a:off x="10458000" y="23101200"/>
            <a:ext cx="9360000" cy="18684000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64000" y="23385600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400" dirty="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 and Sequence Modeling Module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1309" y="32494965"/>
            <a:ext cx="9093092" cy="5405158"/>
            <a:chOff x="1563919" y="32766462"/>
            <a:chExt cx="8220272" cy="5153564"/>
          </a:xfrm>
        </p:grpSpPr>
        <p:sp>
          <p:nvSpPr>
            <p:cNvPr id="347" name="Text Box 50"/>
            <p:cNvSpPr txBox="1"/>
            <p:nvPr/>
          </p:nvSpPr>
          <p:spPr>
            <a:xfrm>
              <a:off x="1942623" y="32766462"/>
              <a:ext cx="1091229" cy="70819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00100" rtl="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Input Audio</a:t>
              </a:r>
            </a:p>
          </p:txBody>
        </p:sp>
        <p:cxnSp>
          <p:nvCxnSpPr>
            <p:cNvPr id="335" name="Elbow Connector 334"/>
            <p:cNvCxnSpPr>
              <a:cxnSpLocks/>
            </p:cNvCxnSpPr>
            <p:nvPr/>
          </p:nvCxnSpPr>
          <p:spPr>
            <a:xfrm rot="16200000" flipH="1">
              <a:off x="8385906" y="33766889"/>
              <a:ext cx="864812" cy="615630"/>
            </a:xfrm>
            <a:prstGeom prst="bentConnector3">
              <a:avLst>
                <a:gd name="adj1" fmla="val -664"/>
              </a:avLst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Rectangle 329"/>
            <p:cNvSpPr/>
            <p:nvPr/>
          </p:nvSpPr>
          <p:spPr>
            <a:xfrm>
              <a:off x="2216833" y="33652826"/>
              <a:ext cx="7240270" cy="4267200"/>
            </a:xfrm>
            <a:prstGeom prst="rect">
              <a:avLst/>
            </a:prstGeom>
          </p:spPr>
          <p:txBody>
            <a:bodyPr/>
            <a:lstStyle/>
            <a:p>
              <a:endParaRPr lang="en-IL"/>
            </a:p>
          </p:txBody>
        </p:sp>
        <p:sp>
          <p:nvSpPr>
            <p:cNvPr id="331" name="Flowchart: Alternate Process 330"/>
            <p:cNvSpPr/>
            <p:nvPr/>
          </p:nvSpPr>
          <p:spPr>
            <a:xfrm>
              <a:off x="4100580" y="33439303"/>
              <a:ext cx="1073150" cy="659290"/>
            </a:xfrm>
            <a:prstGeom prst="flowChartAlternateProcess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STFT</a:t>
              </a:r>
            </a:p>
          </p:txBody>
        </p:sp>
        <p:sp>
          <p:nvSpPr>
            <p:cNvPr id="333" name="Flowchart: Alternate Process 332"/>
            <p:cNvSpPr/>
            <p:nvPr/>
          </p:nvSpPr>
          <p:spPr>
            <a:xfrm>
              <a:off x="8357801" y="34781703"/>
              <a:ext cx="1426390" cy="1175540"/>
            </a:xfrm>
            <a:prstGeom prst="flowChartAlternateProcess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Frequency Band Splitting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3240171" y="34745220"/>
                  <a:ext cx="990600" cy="338554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>
                            <a:solidFill>
                              <a:schemeClr val="lt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600" b="0" i="1">
                            <a:solidFill>
                              <a:schemeClr val="lt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x</m:t>
                        </m:r>
                        <m:r>
                          <a:rPr lang="en-US" sz="1600" b="0">
                            <a:solidFill>
                              <a:schemeClr val="lt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 b="0" i="1">
                            <a:solidFill>
                              <a:schemeClr val="lt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y</m:t>
                        </m:r>
                        <m:r>
                          <a:rPr lang="en-US" sz="1600" b="0">
                            <a:solidFill>
                              <a:schemeClr val="lt1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he-IL" sz="1600" b="0" dirty="0">
                    <a:solidFill>
                      <a:schemeClr val="l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171" y="34745220"/>
                  <a:ext cx="990600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1852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0" name="Flowchart: Alternate Process 339"/>
            <p:cNvSpPr/>
            <p:nvPr/>
          </p:nvSpPr>
          <p:spPr>
            <a:xfrm>
              <a:off x="1563919" y="36418492"/>
              <a:ext cx="1929384" cy="1335024"/>
            </a:xfrm>
            <a:prstGeom prst="flowChartAlternateProcess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Mask Estimation</a:t>
              </a:r>
            </a:p>
          </p:txBody>
        </p:sp>
        <p:sp>
          <p:nvSpPr>
            <p:cNvPr id="342" name="Flowchart: Alternate Process 341"/>
            <p:cNvSpPr/>
            <p:nvPr/>
          </p:nvSpPr>
          <p:spPr>
            <a:xfrm>
              <a:off x="2525704" y="34715798"/>
              <a:ext cx="1929384" cy="1335024"/>
            </a:xfrm>
            <a:prstGeom prst="flowChartAlternateProcess">
              <a:avLst/>
            </a:prstGeom>
            <a:solidFill>
              <a:srgbClr val="003399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002">
              <a:schemeClr val="dk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2000" b="0" dirty="0">
                  <a:latin typeface="Arial" panose="020B0604020202020204" pitchFamily="34" charset="0"/>
                  <a:cs typeface="Arial" panose="020B0604020202020204" pitchFamily="34" charset="0"/>
                </a:rPr>
                <a:t> Deep Network Model Using </a:t>
              </a:r>
              <a:r>
                <a:rPr lang="en-US" sz="2000" b="0" dirty="0" err="1">
                  <a:latin typeface="Arial" panose="020B0604020202020204" pitchFamily="34" charset="0"/>
                  <a:cs typeface="Arial" panose="020B0604020202020204" pitchFamily="34" charset="0"/>
                </a:rPr>
                <a:t>BiLSTMs</a:t>
              </a:r>
              <a:endParaRPr lang="en-US" sz="2000" b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3" name="Straight Arrow Connector 342"/>
            <p:cNvCxnSpPr>
              <a:cxnSpLocks/>
            </p:cNvCxnSpPr>
            <p:nvPr/>
          </p:nvCxnSpPr>
          <p:spPr>
            <a:xfrm>
              <a:off x="3504967" y="33768948"/>
              <a:ext cx="497705" cy="0"/>
            </a:xfrm>
            <a:prstGeom prst="straightConnector1">
              <a:avLst/>
            </a:prstGeom>
            <a:ln w="88900">
              <a:solidFill>
                <a:srgbClr val="465E9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7" name="Rectangle 4"/>
          <p:cNvSpPr>
            <a:spLocks noChangeArrowheads="1"/>
          </p:cNvSpPr>
          <p:nvPr/>
        </p:nvSpPr>
        <p:spPr bwMode="auto">
          <a:xfrm>
            <a:off x="10728000" y="10656000"/>
            <a:ext cx="8820000" cy="294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specialized processing for different frequency ranges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chosen frequency bands are designed to align with the distribution of musical components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 splitting improves separation accuracy</a:t>
            </a:r>
          </a:p>
        </p:txBody>
      </p:sp>
      <p:sp>
        <p:nvSpPr>
          <p:cNvPr id="386" name="Rectangle 4"/>
          <p:cNvSpPr>
            <a:spLocks noChangeArrowheads="1"/>
          </p:cNvSpPr>
          <p:nvPr/>
        </p:nvSpPr>
        <p:spPr bwMode="auto">
          <a:xfrm>
            <a:off x="10699747" y="28403877"/>
            <a:ext cx="8820000" cy="696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 and Sequence Modeling Module is an efficient feature extraction Module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Suggested in [Yi Luo et al., 2022]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Processes the frequency bands sequentially to capture temporal dependencies and relationships across sub-bands.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applies bidirectional LSTM layers (</a:t>
            </a:r>
            <a:r>
              <a:rPr lang="en-US" sz="2990" b="0" dirty="0" err="1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BiLSTMs</a:t>
            </a: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in two dimensions: across time and across frequency sub-bands. </a:t>
            </a:r>
          </a:p>
          <a:p>
            <a:pPr marL="961114" lvl="1" indent="-533952" algn="l" rtl="0">
              <a:spcBef>
                <a:spcPts val="1682"/>
              </a:spcBef>
              <a:buSzPct val="75000"/>
              <a:buFont typeface="Wingdings" panose="05000000000000000000" pitchFamily="2" charset="2"/>
              <a:buChar char="§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dual-path processing enhances the model's ability to track temporal structures while maintaining spectral consistency, leading to improved audio source separation.</a:t>
            </a:r>
          </a:p>
        </p:txBody>
      </p:sp>
      <p:sp>
        <p:nvSpPr>
          <p:cNvPr id="387" name="Rectangle 4"/>
          <p:cNvSpPr>
            <a:spLocks noChangeArrowheads="1"/>
          </p:cNvSpPr>
          <p:nvPr/>
        </p:nvSpPr>
        <p:spPr bwMode="auto">
          <a:xfrm>
            <a:off x="900000" y="37886977"/>
            <a:ext cx="8820000" cy="387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input is an audio mix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band splitting, each band is processed through our deep network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Mask get multiplied with the input spectrogram to get the estimated spectrogram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estimated spectrogram goes through ISTFT to get the audio back</a:t>
            </a:r>
          </a:p>
        </p:txBody>
      </p:sp>
      <p:sp>
        <p:nvSpPr>
          <p:cNvPr id="396" name="Rectangle 4"/>
          <p:cNvSpPr>
            <a:spLocks noChangeArrowheads="1"/>
          </p:cNvSpPr>
          <p:nvPr/>
        </p:nvSpPr>
        <p:spPr bwMode="auto">
          <a:xfrm>
            <a:off x="10764000" y="40070881"/>
            <a:ext cx="8820000" cy="1063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allows the model to capture both past and future context, making them highly effective for sequential tasks like audio processing. </a:t>
            </a:r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1095802" y="17828808"/>
            <a:ext cx="7018664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module reconnects every band to the final mask</a:t>
            </a:r>
          </a:p>
        </p:txBody>
      </p:sp>
      <p:sp>
        <p:nvSpPr>
          <p:cNvPr id="238" name="Rectangle 4"/>
          <p:cNvSpPr>
            <a:spLocks noChangeArrowheads="1"/>
          </p:cNvSpPr>
          <p:nvPr/>
        </p:nvSpPr>
        <p:spPr bwMode="auto">
          <a:xfrm>
            <a:off x="843768" y="19639756"/>
            <a:ext cx="9119291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Separation</a:t>
            </a:r>
          </a:p>
        </p:txBody>
      </p:sp>
      <p:sp>
        <p:nvSpPr>
          <p:cNvPr id="239" name="Rectangle 4"/>
          <p:cNvSpPr>
            <a:spLocks noChangeAspect="1" noChangeArrowheads="1"/>
          </p:cNvSpPr>
          <p:nvPr/>
        </p:nvSpPr>
        <p:spPr bwMode="auto">
          <a:xfrm>
            <a:off x="11064326" y="38758768"/>
            <a:ext cx="8622998" cy="66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r>
              <a:rPr lang="en-US" sz="2200" b="0" dirty="0" err="1">
                <a:solidFill>
                  <a:schemeClr val="dk1"/>
                </a:solidFill>
                <a:latin typeface="Arial" panose="020B0604020202020204" pitchFamily="34" charset="0"/>
                <a:cs typeface="+mn-cs"/>
              </a:rPr>
              <a:t>BiLSTMs</a:t>
            </a: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+mn-cs"/>
              </a:rPr>
              <a:t> (Bidirectional Long Short-Term Memory networks) are a type of recurrent neural network (RNN) that process data in both forward and backward directions.</a:t>
            </a:r>
          </a:p>
        </p:txBody>
      </p:sp>
      <p:sp>
        <p:nvSpPr>
          <p:cNvPr id="165" name="Rectangle 4"/>
          <p:cNvSpPr>
            <a:spLocks noChangeArrowheads="1"/>
          </p:cNvSpPr>
          <p:nvPr/>
        </p:nvSpPr>
        <p:spPr bwMode="auto">
          <a:xfrm>
            <a:off x="20556000" y="27051972"/>
            <a:ext cx="8948564" cy="4417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Songs were processed through our module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 to ground truth, we used 50 songs from the test set in out dataset. Meaning we know the ground truth vocals, drums etc.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show a Mean Squared Error of 0.875.</a:t>
            </a:r>
            <a:b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comparison, the mean squared error of the original open Unmix module is 0.913.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</a:pPr>
            <a:endParaRPr lang="en-US" sz="2990" b="0" dirty="0">
              <a:solidFill>
                <a:srgbClr val="0000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ounded Rectangle 199"/>
          <p:cNvSpPr/>
          <p:nvPr/>
        </p:nvSpPr>
        <p:spPr>
          <a:xfrm>
            <a:off x="20286000" y="25732691"/>
            <a:ext cx="9360000" cy="9992020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3" name="Picture 13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438" y="599281"/>
            <a:ext cx="4130968" cy="1862121"/>
          </a:xfrm>
          <a:prstGeom prst="rect">
            <a:avLst/>
          </a:prstGeom>
          <a:noFill/>
        </p:spPr>
      </p:pic>
      <p:sp>
        <p:nvSpPr>
          <p:cNvPr id="149" name="Rectangle 4"/>
          <p:cNvSpPr>
            <a:spLocks noChangeArrowheads="1"/>
          </p:cNvSpPr>
          <p:nvPr/>
        </p:nvSpPr>
        <p:spPr bwMode="auto">
          <a:xfrm>
            <a:off x="26411542" y="41975881"/>
            <a:ext cx="3280263" cy="615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 dirty="0">
                <a:solidFill>
                  <a:srgbClr val="0000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2025</a:t>
            </a:r>
          </a:p>
        </p:txBody>
      </p:sp>
      <p:pic>
        <p:nvPicPr>
          <p:cNvPr id="5" name="Picture 4" descr="A picture containing qr code&#10;&#10;Description automatically generated">
            <a:extLst>
              <a:ext uri="{FF2B5EF4-FFF2-40B4-BE49-F238E27FC236}">
                <a16:creationId xmlns:a16="http://schemas.microsoft.com/office/drawing/2014/main" id="{49E09059-47EE-4021-A733-817D1291835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5406" y="-39459"/>
            <a:ext cx="4614787" cy="3077140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medium confidence">
            <a:extLst>
              <a:ext uri="{FF2B5EF4-FFF2-40B4-BE49-F238E27FC236}">
                <a16:creationId xmlns:a16="http://schemas.microsoft.com/office/drawing/2014/main" id="{1160AF90-06E9-466C-8E4C-AE5B940285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0" y="720901"/>
            <a:ext cx="8239920" cy="1618880"/>
          </a:xfrm>
          <a:prstGeom prst="rect">
            <a:avLst/>
          </a:prstGeom>
        </p:spPr>
      </p:pic>
      <p:pic>
        <p:nvPicPr>
          <p:cNvPr id="2" name="Picture 2" descr="Introduction — Open-Source Tools &amp; Data for Music Source Separation">
            <a:extLst>
              <a:ext uri="{FF2B5EF4-FFF2-40B4-BE49-F238E27FC236}">
                <a16:creationId xmlns:a16="http://schemas.microsoft.com/office/drawing/2014/main" id="{2D09CB84-ABC3-AFAB-98EB-F85B10D3C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12" y="15339966"/>
            <a:ext cx="8975209" cy="405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F6436E-F08B-66C0-8A0A-6B48FA734E01}"/>
              </a:ext>
            </a:extLst>
          </p:cNvPr>
          <p:cNvSpPr/>
          <p:nvPr/>
        </p:nvSpPr>
        <p:spPr>
          <a:xfrm>
            <a:off x="7136606" y="18476082"/>
            <a:ext cx="2671740" cy="98071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D14312-D637-74C1-20D5-AA65FE27558A}"/>
              </a:ext>
            </a:extLst>
          </p:cNvPr>
          <p:cNvSpPr/>
          <p:nvPr/>
        </p:nvSpPr>
        <p:spPr>
          <a:xfrm>
            <a:off x="7154381" y="15339966"/>
            <a:ext cx="2671740" cy="304983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8" name="Picture 2" descr="Understanding the Mel Spectrogram | by Leland Roberts | Analytics Vidhya |  Medium">
            <a:extLst>
              <a:ext uri="{FF2B5EF4-FFF2-40B4-BE49-F238E27FC236}">
                <a16:creationId xmlns:a16="http://schemas.microsoft.com/office/drawing/2014/main" id="{E14056AC-FCF2-3B02-960F-11659CB7C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220" y="32751124"/>
            <a:ext cx="2277370" cy="151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udio Images – Browse 2,358,130 Stock Photos, Vectors, and Video | Adobe  Stock">
            <a:extLst>
              <a:ext uri="{FF2B5EF4-FFF2-40B4-BE49-F238E27FC236}">
                <a16:creationId xmlns:a16="http://schemas.microsoft.com/office/drawing/2014/main" id="{BED13FF0-944C-36CE-542C-5F1B23BC4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09" y="33047435"/>
            <a:ext cx="1995836" cy="99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73AF81-591C-AA35-32DF-F3C2AA923803}"/>
              </a:ext>
            </a:extLst>
          </p:cNvPr>
          <p:cNvCxnSpPr>
            <a:cxnSpLocks/>
          </p:cNvCxnSpPr>
          <p:nvPr/>
        </p:nvCxnSpPr>
        <p:spPr>
          <a:xfrm>
            <a:off x="4935791" y="33593881"/>
            <a:ext cx="550551" cy="0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50">
            <a:extLst>
              <a:ext uri="{FF2B5EF4-FFF2-40B4-BE49-F238E27FC236}">
                <a16:creationId xmlns:a16="http://schemas.microsoft.com/office/drawing/2014/main" id="{1504C669-1247-0CC8-BD99-98A001B6E4DF}"/>
              </a:ext>
            </a:extLst>
          </p:cNvPr>
          <p:cNvSpPr txBox="1"/>
          <p:nvPr/>
        </p:nvSpPr>
        <p:spPr>
          <a:xfrm>
            <a:off x="5932684" y="32474555"/>
            <a:ext cx="1789990" cy="344043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00100" rtl="0">
              <a:lnSpc>
                <a:spcPct val="90000"/>
              </a:lnSpc>
              <a:spcAft>
                <a:spcPct val="35000"/>
              </a:spcAft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Spectrogram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30B7F8-040A-5988-9737-70B3E00A2EAF}"/>
              </a:ext>
            </a:extLst>
          </p:cNvPr>
          <p:cNvCxnSpPr>
            <a:cxnSpLocks/>
          </p:cNvCxnSpPr>
          <p:nvPr/>
        </p:nvCxnSpPr>
        <p:spPr>
          <a:xfrm flipH="1">
            <a:off x="7619389" y="35220595"/>
            <a:ext cx="649853" cy="21613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Understanding the Mel Spectrogram | by Leland Roberts | Analytics Vidhya |  Medium">
            <a:extLst>
              <a:ext uri="{FF2B5EF4-FFF2-40B4-BE49-F238E27FC236}">
                <a16:creationId xmlns:a16="http://schemas.microsoft.com/office/drawing/2014/main" id="{82C64ECB-C4CF-7CA7-3327-A68C4475D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515" y="34285550"/>
            <a:ext cx="2898874" cy="193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BE30B9B-6D38-BD8C-56A5-E00C440C020D}"/>
              </a:ext>
            </a:extLst>
          </p:cNvPr>
          <p:cNvSpPr/>
          <p:nvPr/>
        </p:nvSpPr>
        <p:spPr>
          <a:xfrm>
            <a:off x="5076274" y="35799317"/>
            <a:ext cx="2092206" cy="16350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ECAAA9-6199-FD6B-DECF-EF64511C7FF2}"/>
              </a:ext>
            </a:extLst>
          </p:cNvPr>
          <p:cNvSpPr/>
          <p:nvPr/>
        </p:nvSpPr>
        <p:spPr>
          <a:xfrm>
            <a:off x="5062175" y="35605679"/>
            <a:ext cx="2092206" cy="16350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FF05E0-9EF0-CCC2-3462-33E21E2B361E}"/>
              </a:ext>
            </a:extLst>
          </p:cNvPr>
          <p:cNvSpPr/>
          <p:nvPr/>
        </p:nvSpPr>
        <p:spPr>
          <a:xfrm>
            <a:off x="5062175" y="35341041"/>
            <a:ext cx="2092206" cy="24336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FD4AC3-7308-D04B-FAB6-6F7BF108CD97}"/>
              </a:ext>
            </a:extLst>
          </p:cNvPr>
          <p:cNvSpPr/>
          <p:nvPr/>
        </p:nvSpPr>
        <p:spPr>
          <a:xfrm>
            <a:off x="5062175" y="35011943"/>
            <a:ext cx="2092206" cy="318462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080CEE3-4F39-8B94-7D3B-28A98C7D3FA6}"/>
              </a:ext>
            </a:extLst>
          </p:cNvPr>
          <p:cNvSpPr/>
          <p:nvPr/>
        </p:nvSpPr>
        <p:spPr>
          <a:xfrm>
            <a:off x="5062175" y="34501237"/>
            <a:ext cx="2092206" cy="51070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2A307D-BD25-1314-98E0-ADEB6B2EEA79}"/>
              </a:ext>
            </a:extLst>
          </p:cNvPr>
          <p:cNvCxnSpPr>
            <a:cxnSpLocks/>
          </p:cNvCxnSpPr>
          <p:nvPr/>
        </p:nvCxnSpPr>
        <p:spPr>
          <a:xfrm flipH="1">
            <a:off x="4049112" y="35239569"/>
            <a:ext cx="649853" cy="21613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50">
            <a:extLst>
              <a:ext uri="{FF2B5EF4-FFF2-40B4-BE49-F238E27FC236}">
                <a16:creationId xmlns:a16="http://schemas.microsoft.com/office/drawing/2014/main" id="{54D24336-F777-91FC-98CB-C1B065549719}"/>
              </a:ext>
            </a:extLst>
          </p:cNvPr>
          <p:cNvSpPr txBox="1"/>
          <p:nvPr/>
        </p:nvSpPr>
        <p:spPr>
          <a:xfrm>
            <a:off x="3980199" y="34315858"/>
            <a:ext cx="944982" cy="652056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800100" rtl="0">
              <a:spcAft>
                <a:spcPct val="35000"/>
              </a:spcAft>
            </a:pP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Each Band</a:t>
            </a:r>
          </a:p>
        </p:txBody>
      </p:sp>
      <p:cxnSp>
        <p:nvCxnSpPr>
          <p:cNvPr id="41" name="Elbow Connector 334">
            <a:extLst>
              <a:ext uri="{FF2B5EF4-FFF2-40B4-BE49-F238E27FC236}">
                <a16:creationId xmlns:a16="http://schemas.microsoft.com/office/drawing/2014/main" id="{B761132A-9A70-DEE8-6A68-6BEB8BEE2D65}"/>
              </a:ext>
            </a:extLst>
          </p:cNvPr>
          <p:cNvCxnSpPr>
            <a:cxnSpLocks/>
            <a:stCxn id="342" idx="1"/>
          </p:cNvCxnSpPr>
          <p:nvPr/>
        </p:nvCxnSpPr>
        <p:spPr>
          <a:xfrm rot="10800000" flipV="1">
            <a:off x="1020125" y="35239568"/>
            <a:ext cx="825091" cy="1059909"/>
          </a:xfrm>
          <a:prstGeom prst="bentConnector2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F Representations and Masking — Open-Source Tools &amp; Data for Music Source  Separation">
            <a:extLst>
              <a:ext uri="{FF2B5EF4-FFF2-40B4-BE49-F238E27FC236}">
                <a16:creationId xmlns:a16="http://schemas.microsoft.com/office/drawing/2014/main" id="{13E4B36F-1E4C-728F-B028-715EB00CC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52"/>
          <a:stretch/>
        </p:blipFill>
        <p:spPr bwMode="auto">
          <a:xfrm>
            <a:off x="3523679" y="36249239"/>
            <a:ext cx="1986281" cy="163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34120F-3CCE-A953-6447-64E8913E6B69}"/>
              </a:ext>
            </a:extLst>
          </p:cNvPr>
          <p:cNvCxnSpPr>
            <a:cxnSpLocks/>
          </p:cNvCxnSpPr>
          <p:nvPr/>
        </p:nvCxnSpPr>
        <p:spPr>
          <a:xfrm>
            <a:off x="2973128" y="37113791"/>
            <a:ext cx="550551" cy="0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492669E-35C0-5D3F-C6D7-E098A92AC8AE}"/>
              </a:ext>
            </a:extLst>
          </p:cNvPr>
          <p:cNvCxnSpPr>
            <a:cxnSpLocks/>
          </p:cNvCxnSpPr>
          <p:nvPr/>
        </p:nvCxnSpPr>
        <p:spPr>
          <a:xfrm>
            <a:off x="5486342" y="37127739"/>
            <a:ext cx="550551" cy="0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19BE2B45-D112-9574-E02D-6F3CCB2B31CF}"/>
              </a:ext>
            </a:extLst>
          </p:cNvPr>
          <p:cNvSpPr/>
          <p:nvPr/>
        </p:nvSpPr>
        <p:spPr>
          <a:xfrm>
            <a:off x="6048799" y="36519869"/>
            <a:ext cx="1647967" cy="1206189"/>
          </a:xfrm>
          <a:prstGeom prst="flowChartAlternateProcess">
            <a:avLst/>
          </a:prstGeom>
          <a:solidFill>
            <a:srgbClr val="003399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Mask Application</a:t>
            </a:r>
          </a:p>
        </p:txBody>
      </p:sp>
      <p:pic>
        <p:nvPicPr>
          <p:cNvPr id="1032" name="Picture 8" descr="TF Representations and Masking — Open ...">
            <a:extLst>
              <a:ext uri="{FF2B5EF4-FFF2-40B4-BE49-F238E27FC236}">
                <a16:creationId xmlns:a16="http://schemas.microsoft.com/office/drawing/2014/main" id="{6FB8A1E3-26AE-63FD-4EE9-F69503473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36"/>
          <a:stretch/>
        </p:blipFill>
        <p:spPr bwMode="auto">
          <a:xfrm>
            <a:off x="8193824" y="36335618"/>
            <a:ext cx="1730519" cy="136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5E7F14D-5A54-7C35-6021-26EFC5367F0C}"/>
              </a:ext>
            </a:extLst>
          </p:cNvPr>
          <p:cNvCxnSpPr>
            <a:cxnSpLocks/>
          </p:cNvCxnSpPr>
          <p:nvPr/>
        </p:nvCxnSpPr>
        <p:spPr>
          <a:xfrm>
            <a:off x="7696766" y="37113791"/>
            <a:ext cx="550551" cy="0"/>
          </a:xfrm>
          <a:prstGeom prst="straightConnector1">
            <a:avLst/>
          </a:prstGeom>
          <a:ln w="88900">
            <a:solidFill>
              <a:srgbClr val="465E9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929C9079-6212-C83E-EE40-E2E261801E9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80037" y="14617516"/>
            <a:ext cx="9149471" cy="3800654"/>
          </a:xfrm>
          <a:prstGeom prst="rect">
            <a:avLst/>
          </a:prstGeom>
        </p:spPr>
      </p:pic>
      <p:pic>
        <p:nvPicPr>
          <p:cNvPr id="49" name="Picture 2" descr="Understanding the Mel Spectrogram | by Leland Roberts | Analytics Vidhya |  Medium">
            <a:extLst>
              <a:ext uri="{FF2B5EF4-FFF2-40B4-BE49-F238E27FC236}">
                <a16:creationId xmlns:a16="http://schemas.microsoft.com/office/drawing/2014/main" id="{CE4539C5-040F-8A16-7832-6661D9F88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3005" y="18423171"/>
            <a:ext cx="5257800" cy="3505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3EC89CB-1B37-E716-3F5A-EE9558C712CD}"/>
              </a:ext>
            </a:extLst>
          </p:cNvPr>
          <p:cNvSpPr/>
          <p:nvPr/>
        </p:nvSpPr>
        <p:spPr>
          <a:xfrm>
            <a:off x="13125891" y="20975446"/>
            <a:ext cx="3794715" cy="252211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7E555B-A2A1-D1AB-3B49-FF81D07E949A}"/>
              </a:ext>
            </a:extLst>
          </p:cNvPr>
          <p:cNvSpPr/>
          <p:nvPr/>
        </p:nvSpPr>
        <p:spPr>
          <a:xfrm>
            <a:off x="13125891" y="20729566"/>
            <a:ext cx="3794715" cy="252213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0EA2BE-AA97-087B-154A-7A3AE264281A}"/>
              </a:ext>
            </a:extLst>
          </p:cNvPr>
          <p:cNvSpPr/>
          <p:nvPr/>
        </p:nvSpPr>
        <p:spPr>
          <a:xfrm>
            <a:off x="13125891" y="20360492"/>
            <a:ext cx="3794715" cy="37540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8535085-D19F-58EF-1CB2-EF397467DE20}"/>
              </a:ext>
            </a:extLst>
          </p:cNvPr>
          <p:cNvSpPr/>
          <p:nvPr/>
        </p:nvSpPr>
        <p:spPr>
          <a:xfrm>
            <a:off x="13123549" y="19880869"/>
            <a:ext cx="3794715" cy="49124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E81A3DD-0794-E482-8517-1B92FABEF094}"/>
              </a:ext>
            </a:extLst>
          </p:cNvPr>
          <p:cNvSpPr/>
          <p:nvPr/>
        </p:nvSpPr>
        <p:spPr>
          <a:xfrm>
            <a:off x="13115127" y="18702493"/>
            <a:ext cx="3794715" cy="1206385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B733B5-CC97-C906-6B58-7BEBB94CB106}"/>
              </a:ext>
            </a:extLst>
          </p:cNvPr>
          <p:cNvSpPr/>
          <p:nvPr/>
        </p:nvSpPr>
        <p:spPr>
          <a:xfrm>
            <a:off x="13123549" y="21259846"/>
            <a:ext cx="3794715" cy="252211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223EF682-6583-E8E5-E79A-884D284C9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5305" y="13562885"/>
            <a:ext cx="8908221" cy="11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, T - the frequency and time dimensions</a:t>
            </a:r>
            <a:b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 number of bands</a:t>
            </a:r>
            <a:b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 the chosen size of the dimension of the latent space</a:t>
            </a:r>
          </a:p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6" name="Rectangle 4"/>
          <p:cNvSpPr>
            <a:spLocks noChangeArrowheads="1"/>
          </p:cNvSpPr>
          <p:nvPr/>
        </p:nvSpPr>
        <p:spPr bwMode="auto">
          <a:xfrm>
            <a:off x="10728000" y="21849762"/>
            <a:ext cx="8908221" cy="51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for Band Splitting, lower frequencies get finer resolution because that where the vocals and instruments usually at</a:t>
            </a:r>
          </a:p>
        </p:txBody>
      </p:sp>
      <p:pic>
        <p:nvPicPr>
          <p:cNvPr id="57" name="Picture 56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85FFDBC6-0AAA-27B2-7EAE-0DCF0008733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1" t="37904" r="12185" b="36508"/>
          <a:stretch/>
        </p:blipFill>
        <p:spPr>
          <a:xfrm>
            <a:off x="10675305" y="24961443"/>
            <a:ext cx="8994536" cy="23255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66F8A7F-C988-6D27-D7EB-FA2DA1ABF085}"/>
                  </a:ext>
                </a:extLst>
              </p14:cNvPr>
              <p14:cNvContentPartPr/>
              <p14:nvPr/>
            </p14:nvContentPartPr>
            <p14:xfrm>
              <a:off x="18020880" y="24497700"/>
              <a:ext cx="36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66F8A7F-C988-6D27-D7EB-FA2DA1ABF08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7958240" y="244350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CA5F5D6-02A6-2255-EC28-4FF20A761038}"/>
                  </a:ext>
                </a:extLst>
              </p14:cNvPr>
              <p14:cNvContentPartPr/>
              <p14:nvPr/>
            </p14:nvContentPartPr>
            <p14:xfrm>
              <a:off x="18649440" y="24973260"/>
              <a:ext cx="991440" cy="40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CA5F5D6-02A6-2255-EC28-4FF20A76103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8586800" y="24910620"/>
                <a:ext cx="1117080" cy="165960"/>
              </a:xfrm>
              <a:prstGeom prst="rect">
                <a:avLst/>
              </a:prstGeom>
            </p:spPr>
          </p:pic>
        </mc:Fallback>
      </mc:AlternateContent>
      <p:pic>
        <p:nvPicPr>
          <p:cNvPr id="60" name="Picture 18" descr="What does it mean by Bidirectional LSTM? | by Jaimin Mungalpara | Analytics  Vidhya | Medium">
            <a:extLst>
              <a:ext uri="{FF2B5EF4-FFF2-40B4-BE49-F238E27FC236}">
                <a16:creationId xmlns:a16="http://schemas.microsoft.com/office/drawing/2014/main" id="{97A74C4A-09A1-99CA-4EBF-0B851D26E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5079" y="35928806"/>
            <a:ext cx="4746051" cy="251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Long short-term memory - Wikipedia">
            <a:extLst>
              <a:ext uri="{FF2B5EF4-FFF2-40B4-BE49-F238E27FC236}">
                <a16:creationId xmlns:a16="http://schemas.microsoft.com/office/drawing/2014/main" id="{3E7052D1-C09C-1A1C-47C8-F0D905412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236" y="35829542"/>
            <a:ext cx="3962400" cy="271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4">
            <a:extLst>
              <a:ext uri="{FF2B5EF4-FFF2-40B4-BE49-F238E27FC236}">
                <a16:creationId xmlns:a16="http://schemas.microsoft.com/office/drawing/2014/main" id="{BCB9FAD0-311D-19E9-7901-7C5ACE7311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108700" y="35587053"/>
            <a:ext cx="1202410" cy="66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+mn-cs"/>
              </a:rPr>
              <a:t>LSTM:</a:t>
            </a:r>
          </a:p>
        </p:txBody>
      </p:sp>
      <p:sp>
        <p:nvSpPr>
          <p:cNvPr id="63" name="Rectangle 4">
            <a:extLst>
              <a:ext uri="{FF2B5EF4-FFF2-40B4-BE49-F238E27FC236}">
                <a16:creationId xmlns:a16="http://schemas.microsoft.com/office/drawing/2014/main" id="{989D7D6F-BD92-C44B-26F9-8803AA3D7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32806" y="35566446"/>
            <a:ext cx="1411374" cy="38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r>
              <a:rPr lang="en-US" sz="2200" b="0" dirty="0" err="1">
                <a:solidFill>
                  <a:schemeClr val="dk1"/>
                </a:solidFill>
                <a:latin typeface="Arial" panose="020B0604020202020204" pitchFamily="34" charset="0"/>
                <a:cs typeface="+mn-cs"/>
              </a:rPr>
              <a:t>BiLSTM</a:t>
            </a: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+mn-cs"/>
              </a:rPr>
              <a:t>:</a:t>
            </a:r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44B8C27C-118B-5680-1D9F-5B6A180D5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9326" y="27322085"/>
            <a:ext cx="8908221" cy="11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 , T - the frequency and time dimensions</a:t>
            </a:r>
            <a:b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 number of bands</a:t>
            </a:r>
            <a:b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 the chosen size of the dimension of the latent space</a:t>
            </a:r>
          </a:p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spcBef>
                <a:spcPts val="1682"/>
              </a:spcBef>
            </a:pPr>
            <a:endParaRPr lang="en-US" sz="2200" b="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66F451BA-AFE6-0C6F-A536-A312F3B4878D}"/>
              </a:ext>
            </a:extLst>
          </p:cNvPr>
          <p:cNvPicPr>
            <a:picLocks noChangeAspect="1"/>
          </p:cNvPicPr>
          <p:nvPr/>
        </p:nvPicPr>
        <p:blipFill rotWithShape="1">
          <a:blip r:embed="rId82"/>
          <a:srcRect l="21622" t="65018" r="811" b="1295"/>
          <a:stretch/>
        </p:blipFill>
        <p:spPr>
          <a:xfrm>
            <a:off x="20475564" y="14794126"/>
            <a:ext cx="9082989" cy="2884416"/>
          </a:xfrm>
          <a:prstGeom prst="rect">
            <a:avLst/>
          </a:prstGeom>
        </p:spPr>
      </p:pic>
      <p:pic>
        <p:nvPicPr>
          <p:cNvPr id="11" name="Picture 4" descr="TF Representations and Masking — Open-Source Tools &amp; Data for Music Source  Separation">
            <a:extLst>
              <a:ext uri="{FF2B5EF4-FFF2-40B4-BE49-F238E27FC236}">
                <a16:creationId xmlns:a16="http://schemas.microsoft.com/office/drawing/2014/main" id="{3319C221-A7A5-41FB-6D81-5CAD5D8DB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66" t="1" r="-504" b="2358"/>
          <a:stretch/>
        </p:blipFill>
        <p:spPr bwMode="auto">
          <a:xfrm>
            <a:off x="20743561" y="19528224"/>
            <a:ext cx="8394498" cy="199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blue and orange spectrum&#10;&#10;Description automatically generated with medium confidence">
            <a:extLst>
              <a:ext uri="{FF2B5EF4-FFF2-40B4-BE49-F238E27FC236}">
                <a16:creationId xmlns:a16="http://schemas.microsoft.com/office/drawing/2014/main" id="{F4BFE3C0-B453-04E3-2E30-D3260252B778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4" t="12581" r="22973"/>
          <a:stretch/>
        </p:blipFill>
        <p:spPr>
          <a:xfrm>
            <a:off x="20425289" y="31186561"/>
            <a:ext cx="4345624" cy="2611505"/>
          </a:xfrm>
          <a:prstGeom prst="rect">
            <a:avLst/>
          </a:prstGeom>
        </p:spPr>
      </p:pic>
      <p:pic>
        <p:nvPicPr>
          <p:cNvPr id="22" name="Picture 21" descr="A close-up of a graph&#10;&#10;Description automatically generated">
            <a:extLst>
              <a:ext uri="{FF2B5EF4-FFF2-40B4-BE49-F238E27FC236}">
                <a16:creationId xmlns:a16="http://schemas.microsoft.com/office/drawing/2014/main" id="{CEB36732-D065-8B11-2A9C-CEEE5D0EDD59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4" t="12288" r="12280" b="108"/>
          <a:stretch/>
        </p:blipFill>
        <p:spPr>
          <a:xfrm>
            <a:off x="24639670" y="31196731"/>
            <a:ext cx="4876800" cy="2555647"/>
          </a:xfrm>
          <a:prstGeom prst="rect">
            <a:avLst/>
          </a:prstGeom>
        </p:spPr>
      </p:pic>
      <p:sp>
        <p:nvSpPr>
          <p:cNvPr id="26" name="Rectangle 4">
            <a:extLst>
              <a:ext uri="{FF2B5EF4-FFF2-40B4-BE49-F238E27FC236}">
                <a16:creationId xmlns:a16="http://schemas.microsoft.com/office/drawing/2014/main" id="{9B9ADC7D-AF5F-F5B8-C92C-6C0A4220A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863" y="30709249"/>
            <a:ext cx="3280264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 Vocals </a:t>
            </a: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1AB10D20-C3F4-30A1-B2CD-7DD09428F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2907" y="30704904"/>
            <a:ext cx="3841046" cy="52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Vocals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3125</TotalTime>
  <Words>672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Times New Roman</vt:lpstr>
      <vt:lpstr>Wingdings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SIPL Poster Template #1 with big title</dc:title>
  <dc:creator>yair@ee.technion.ac.il</dc:creator>
  <cp:lastModifiedBy>Izar Hasson</cp:lastModifiedBy>
  <cp:revision>53</cp:revision>
  <dcterms:created xsi:type="dcterms:W3CDTF">2016-09-01T09:00:45Z</dcterms:created>
  <dcterms:modified xsi:type="dcterms:W3CDTF">2025-02-05T20:30:47Z</dcterms:modified>
</cp:coreProperties>
</file>