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33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59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9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2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9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63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3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1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71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F2FA-71A5-4C84-8EB6-F8551C309FD8}" type="datetimeFigureOut">
              <a:rPr lang="es-ES" smtClean="0"/>
              <a:t>05/02/2017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3692-020A-4365-B78A-24A136122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42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7945" y="2077656"/>
            <a:ext cx="4929850" cy="2541427"/>
          </a:xfrm>
          <a:solidFill>
            <a:schemeClr val="bg1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4800" b="1" dirty="0" smtClean="0">
                <a:solidFill>
                  <a:srgbClr val="00B0F0"/>
                </a:solidFill>
              </a:rPr>
              <a:t>Twitter </a:t>
            </a:r>
            <a:br>
              <a:rPr lang="es-ES" sz="4800" b="1" dirty="0" smtClean="0">
                <a:solidFill>
                  <a:srgbClr val="00B0F0"/>
                </a:solidFill>
              </a:rPr>
            </a:br>
            <a:r>
              <a:rPr lang="es-ES" sz="4800" b="1" dirty="0" smtClean="0">
                <a:solidFill>
                  <a:srgbClr val="00B0F0"/>
                </a:solidFill>
              </a:rPr>
              <a:t>Elecciones españolas 2015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19630" y="5638924"/>
            <a:ext cx="42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Experto Data </a:t>
            </a:r>
            <a:r>
              <a:rPr lang="es-ES" dirty="0" err="1" smtClean="0"/>
              <a:t>Science</a:t>
            </a:r>
            <a:r>
              <a:rPr lang="es-ES" dirty="0" smtClean="0"/>
              <a:t> U-TAD (2016-2017)</a:t>
            </a:r>
          </a:p>
          <a:p>
            <a:r>
              <a:rPr lang="es-ES" dirty="0" smtClean="0"/>
              <a:t>Izaskun López-Samaniego Palomino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706401" y="1541383"/>
            <a:ext cx="571114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1800" dirty="0" smtClean="0"/>
              <a:t>Analizamos la información a partir de un conjunto de datos (facilitado por el profesor) que contiene información sobre las conversaciones mantenidas en Twitter del proceso electoral</a:t>
            </a:r>
            <a:r>
              <a:rPr lang="es-E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1800" dirty="0"/>
              <a:t>E</a:t>
            </a:r>
            <a:r>
              <a:rPr lang="es-ES" sz="1800" dirty="0" smtClean="0"/>
              <a:t>sta información se trata en 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Nodos: </a:t>
            </a:r>
            <a:r>
              <a:rPr lang="es-ES" sz="1800" dirty="0" err="1" smtClean="0"/>
              <a:t>partipantes</a:t>
            </a:r>
            <a:r>
              <a:rPr lang="es-ES" sz="1800" dirty="0" smtClean="0"/>
              <a:t> en la conversación (nodos) y la de veces que recibe contestación.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Arista: información de las comunicaciones entre los nodos; quien y a quien escribe, </a:t>
            </a:r>
            <a:r>
              <a:rPr lang="es-ES" sz="1800" dirty="0" err="1" smtClean="0"/>
              <a:t>asi</a:t>
            </a:r>
            <a:r>
              <a:rPr lang="es-ES" sz="1800" dirty="0" smtClean="0"/>
              <a:t> como el número de veces que se comunica dicho par en esta dirección (</a:t>
            </a:r>
            <a:r>
              <a:rPr lang="es-ES" sz="1800" dirty="0" err="1" smtClean="0"/>
              <a:t>weight</a:t>
            </a:r>
            <a:r>
              <a:rPr lang="es-ES" sz="1800" dirty="0" smtClean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Se eliminan las aristas que contienen solo el twitter original y los que se contestan a si mismos, ya que nos interesa ver la relación entre los usuarios.</a:t>
            </a:r>
            <a:endParaRPr lang="es-ES" sz="1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48857" y="78000"/>
            <a:ext cx="11376948" cy="11347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00B0F0"/>
                </a:solidFill>
              </a:rPr>
              <a:t>El objetivo es analizar el comportamiento político en Twitter durante las elecciones del 2015 entre los grupos políticos a partir de las conversaciones mantenidas en este canal de comunicación.</a:t>
            </a:r>
            <a:endParaRPr lang="es-ES" sz="2400" b="1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" y="1134317"/>
            <a:ext cx="5087073" cy="50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302565" y="1587737"/>
            <a:ext cx="5211891" cy="315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Llamada de flecha a la derecha 21"/>
          <p:cNvSpPr/>
          <p:nvPr/>
        </p:nvSpPr>
        <p:spPr>
          <a:xfrm>
            <a:off x="6413160" y="1991268"/>
            <a:ext cx="2729387" cy="2661333"/>
          </a:xfrm>
          <a:prstGeom prst="rightArrowCallout">
            <a:avLst>
              <a:gd name="adj1" fmla="val 25000"/>
              <a:gd name="adj2" fmla="val 25000"/>
              <a:gd name="adj3" fmla="val 9080"/>
              <a:gd name="adj4" fmla="val 864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595784" y="1577438"/>
            <a:ext cx="5211891" cy="315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974810" y="1209111"/>
            <a:ext cx="4450466" cy="6732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Frecuencia del número de interacciones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1414" y="72213"/>
            <a:ext cx="11376948" cy="10042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00B0F0"/>
                </a:solidFill>
              </a:rPr>
              <a:t>El 80% de las comunicaciones entre twitteros</a:t>
            </a:r>
            <a:r>
              <a:rPr lang="es-ES" sz="2400" b="1" dirty="0">
                <a:solidFill>
                  <a:srgbClr val="00B0F0"/>
                </a:solidFill>
              </a:rPr>
              <a:t> </a:t>
            </a:r>
            <a:r>
              <a:rPr lang="es-ES" sz="2400" b="1" dirty="0" smtClean="0">
                <a:solidFill>
                  <a:srgbClr val="00B0F0"/>
                </a:solidFill>
              </a:rPr>
              <a:t>solo tienen una interacción y el 10% entre 2 y 3 interacciones. </a:t>
            </a:r>
            <a:endParaRPr lang="es-ES" sz="2400" b="1" dirty="0">
              <a:solidFill>
                <a:srgbClr val="00B0F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13" y="1991268"/>
            <a:ext cx="4473860" cy="2598223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71654"/>
              </p:ext>
            </p:extLst>
          </p:nvPr>
        </p:nvGraphicFramePr>
        <p:xfrm>
          <a:off x="6680813" y="2054381"/>
          <a:ext cx="1830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15">
                  <a:extLst>
                    <a:ext uri="{9D8B030D-6E8A-4147-A177-3AD203B41FA5}">
                      <a16:colId xmlns:a16="http://schemas.microsoft.com/office/drawing/2014/main" val="156797640"/>
                    </a:ext>
                  </a:extLst>
                </a:gridCol>
                <a:gridCol w="915215">
                  <a:extLst>
                    <a:ext uri="{9D8B030D-6E8A-4147-A177-3AD203B41FA5}">
                      <a16:colId xmlns:a16="http://schemas.microsoft.com/office/drawing/2014/main" val="19508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Nodos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Aristas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3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2774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3662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67602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0181"/>
              </p:ext>
            </p:extLst>
          </p:nvPr>
        </p:nvGraphicFramePr>
        <p:xfrm>
          <a:off x="3474817" y="3154488"/>
          <a:ext cx="17950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06">
                  <a:extLst>
                    <a:ext uri="{9D8B030D-6E8A-4147-A177-3AD203B41FA5}">
                      <a16:colId xmlns:a16="http://schemas.microsoft.com/office/drawing/2014/main" val="1598824140"/>
                    </a:ext>
                  </a:extLst>
                </a:gridCol>
                <a:gridCol w="897506">
                  <a:extLst>
                    <a:ext uri="{9D8B030D-6E8A-4147-A177-3AD203B41FA5}">
                      <a16:colId xmlns:a16="http://schemas.microsoft.com/office/drawing/2014/main" val="2329483831"/>
                    </a:ext>
                  </a:extLst>
                </a:gridCol>
              </a:tblGrid>
              <a:tr h="250484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Minimo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Máximo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33345"/>
                  </a:ext>
                </a:extLst>
              </a:tr>
              <a:tr h="25048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182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67602"/>
                  </a:ext>
                </a:extLst>
              </a:tr>
            </a:tbl>
          </a:graphicData>
        </a:graphic>
      </p:graphicFrame>
      <p:sp>
        <p:nvSpPr>
          <p:cNvPr id="14" name="Marcador de contenido 3"/>
          <p:cNvSpPr>
            <a:spLocks noGrp="1"/>
          </p:cNvSpPr>
          <p:nvPr>
            <p:ph idx="1"/>
          </p:nvPr>
        </p:nvSpPr>
        <p:spPr>
          <a:xfrm>
            <a:off x="593513" y="4820201"/>
            <a:ext cx="5257411" cy="15870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El mayor volumen de relaciones son respuestas únicas a otro usuario.</a:t>
            </a:r>
          </a:p>
          <a:p>
            <a:pPr marL="0" indent="0">
              <a:buNone/>
            </a:pPr>
            <a:r>
              <a:rPr lang="es-ES" sz="1600" dirty="0" smtClean="0"/>
              <a:t>Por otro lado tenemos a usuarios con un alto volumen de  </a:t>
            </a:r>
            <a:r>
              <a:rPr lang="es-ES" sz="1600" dirty="0" err="1" smtClean="0"/>
              <a:t>followers</a:t>
            </a:r>
            <a:r>
              <a:rPr lang="es-ES" sz="1600" dirty="0" smtClean="0"/>
              <a:t>, como Pablo Iglesias, cuya función principal es la publicación de </a:t>
            </a:r>
            <a:r>
              <a:rPr lang="es-ES" sz="1600" dirty="0" err="1" smtClean="0"/>
              <a:t>twitters</a:t>
            </a:r>
            <a:r>
              <a:rPr lang="es-ES" sz="1600" dirty="0"/>
              <a:t>;</a:t>
            </a:r>
            <a:r>
              <a:rPr lang="es-ES" sz="1600" dirty="0" smtClean="0"/>
              <a:t> pero no participan en el debate posterior.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681591" y="1219410"/>
            <a:ext cx="4450466" cy="6732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Reducción del universo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Marcador de contenido 3"/>
          <p:cNvSpPr txBox="1">
            <a:spLocks/>
          </p:cNvSpPr>
          <p:nvPr/>
        </p:nvSpPr>
        <p:spPr>
          <a:xfrm>
            <a:off x="6300297" y="4805784"/>
            <a:ext cx="5257411" cy="1604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>El volumen de comunicaciones únicas producen mucho ruido y no permiten ver las agrupaciones.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>Para eliminar dicho ruido filtramos el grafico:</a:t>
            </a:r>
          </a:p>
          <a:p>
            <a:pPr lvl="1">
              <a:buFont typeface="+mj-lt"/>
              <a:buAutoNum type="arabicPeriod"/>
            </a:pPr>
            <a:r>
              <a:rPr lang="es-ES" sz="1000" dirty="0" smtClean="0"/>
              <a:t> eliminando los twitteros no conectados, se salen de la componente gigante.</a:t>
            </a:r>
          </a:p>
          <a:p>
            <a:pPr lvl="1">
              <a:buFont typeface="+mj-lt"/>
              <a:buAutoNum type="arabicPeriod"/>
            </a:pPr>
            <a:r>
              <a:rPr lang="es-ES" sz="1000" dirty="0" smtClean="0"/>
              <a:t>Eliminando los que tienen menor conexione con el resto (in-</a:t>
            </a:r>
            <a:r>
              <a:rPr lang="es-ES" sz="1000" dirty="0" err="1" smtClean="0"/>
              <a:t>degre</a:t>
            </a:r>
            <a:r>
              <a:rPr lang="es-ES" sz="1000" dirty="0" smtClean="0"/>
              <a:t> &lt; 2)</a:t>
            </a:r>
            <a:endParaRPr lang="es-ES" sz="16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39581"/>
              </p:ext>
            </p:extLst>
          </p:nvPr>
        </p:nvGraphicFramePr>
        <p:xfrm>
          <a:off x="9424402" y="2054379"/>
          <a:ext cx="1808198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99">
                  <a:extLst>
                    <a:ext uri="{9D8B030D-6E8A-4147-A177-3AD203B41FA5}">
                      <a16:colId xmlns:a16="http://schemas.microsoft.com/office/drawing/2014/main" val="156797640"/>
                    </a:ext>
                  </a:extLst>
                </a:gridCol>
                <a:gridCol w="904099">
                  <a:extLst>
                    <a:ext uri="{9D8B030D-6E8A-4147-A177-3AD203B41FA5}">
                      <a16:colId xmlns:a16="http://schemas.microsoft.com/office/drawing/2014/main" val="19508198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Nodos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Aristas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3334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47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67</a:t>
                      </a:r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67602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48586"/>
              </p:ext>
            </p:extLst>
          </p:nvPr>
        </p:nvGraphicFramePr>
        <p:xfrm>
          <a:off x="9242860" y="2884002"/>
          <a:ext cx="217128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13">
                  <a:extLst>
                    <a:ext uri="{9D8B030D-6E8A-4147-A177-3AD203B41FA5}">
                      <a16:colId xmlns:a16="http://schemas.microsoft.com/office/drawing/2014/main" val="568475788"/>
                    </a:ext>
                  </a:extLst>
                </a:gridCol>
                <a:gridCol w="581370">
                  <a:extLst>
                    <a:ext uri="{9D8B030D-6E8A-4147-A177-3AD203B41FA5}">
                      <a16:colId xmlns:a16="http://schemas.microsoft.com/office/drawing/2014/main" val="3542975403"/>
                    </a:ext>
                  </a:extLst>
                </a:gridCol>
              </a:tblGrid>
              <a:tr h="223341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Clustering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Coeff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0,084</a:t>
                      </a:r>
                      <a:endParaRPr lang="es-E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3944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Av.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Path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es-E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2,248</a:t>
                      </a:r>
                      <a:endParaRPr lang="es-E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27618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Eigenvector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centrality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smtClean="0">
                          <a:solidFill>
                            <a:schemeClr val="tx1"/>
                          </a:solidFill>
                        </a:rPr>
                        <a:t>0,007</a:t>
                      </a:r>
                      <a:endParaRPr lang="es-E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00246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Degree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 smtClean="0">
                          <a:solidFill>
                            <a:schemeClr val="tx1"/>
                          </a:solidFill>
                        </a:rPr>
                        <a:t>9,596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56310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Diameter</a:t>
                      </a:r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31234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Density</a:t>
                      </a:r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0,031</a:t>
                      </a:r>
                      <a:endParaRPr lang="es-E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40937"/>
                  </a:ext>
                </a:extLst>
              </a:tr>
              <a:tr h="223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Comunidades 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(m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odularidad)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6 (0,48)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77664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5524"/>
              </p:ext>
            </p:extLst>
          </p:nvPr>
        </p:nvGraphicFramePr>
        <p:xfrm>
          <a:off x="6510387" y="2884002"/>
          <a:ext cx="2171283" cy="16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13">
                  <a:extLst>
                    <a:ext uri="{9D8B030D-6E8A-4147-A177-3AD203B41FA5}">
                      <a16:colId xmlns:a16="http://schemas.microsoft.com/office/drawing/2014/main" val="568475788"/>
                    </a:ext>
                  </a:extLst>
                </a:gridCol>
                <a:gridCol w="581370">
                  <a:extLst>
                    <a:ext uri="{9D8B030D-6E8A-4147-A177-3AD203B41FA5}">
                      <a16:colId xmlns:a16="http://schemas.microsoft.com/office/drawing/2014/main" val="3542975403"/>
                    </a:ext>
                  </a:extLst>
                </a:gridCol>
              </a:tblGrid>
              <a:tr h="23235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Clustering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Coeff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 smtClean="0">
                          <a:solidFill>
                            <a:schemeClr val="tx1"/>
                          </a:solidFill>
                        </a:rPr>
                        <a:t>0,049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39444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Av.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Path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es-E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 smtClean="0">
                          <a:solidFill>
                            <a:schemeClr val="tx1"/>
                          </a:solidFill>
                        </a:rPr>
                        <a:t>2,169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27618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Eigenvector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baseline="0" dirty="0" err="1" smtClean="0">
                          <a:solidFill>
                            <a:schemeClr val="bg1"/>
                          </a:solidFill>
                        </a:rPr>
                        <a:t>centrality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 smtClean="0">
                          <a:solidFill>
                            <a:schemeClr val="tx1"/>
                          </a:solidFill>
                        </a:rPr>
                        <a:t>0,007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00246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Degree</a:t>
                      </a:r>
                      <a:endParaRPr lang="es-E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 smtClean="0">
                          <a:solidFill>
                            <a:schemeClr val="tx1"/>
                          </a:solidFill>
                        </a:rPr>
                        <a:t>3,31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56310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Diameter</a:t>
                      </a:r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31234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900" b="1" dirty="0" err="1" smtClean="0">
                          <a:solidFill>
                            <a:schemeClr val="bg1"/>
                          </a:solidFill>
                        </a:rPr>
                        <a:t>Density</a:t>
                      </a:r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40937"/>
                  </a:ext>
                </a:extLst>
              </a:tr>
              <a:tr h="232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Comunidades </a:t>
                      </a:r>
                      <a:r>
                        <a:rPr lang="es-ES" sz="900" b="1" baseline="0" dirty="0" smtClean="0">
                          <a:solidFill>
                            <a:schemeClr val="bg1"/>
                          </a:solidFill>
                        </a:rPr>
                        <a:t> (m</a:t>
                      </a:r>
                      <a:r>
                        <a:rPr lang="es-ES" sz="900" b="1" dirty="0" smtClean="0">
                          <a:solidFill>
                            <a:schemeClr val="bg1"/>
                          </a:solidFill>
                        </a:rPr>
                        <a:t>odularidad)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</a:rPr>
                        <a:t>47 (0,8)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77664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62" y="5940774"/>
            <a:ext cx="902826" cy="9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8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1414" y="72213"/>
            <a:ext cx="11376948" cy="100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00B0F0"/>
                </a:solidFill>
              </a:rPr>
              <a:t>Se localizan 4 grupos claramente activos que se comunican entre si: Podemos, </a:t>
            </a:r>
            <a:r>
              <a:rPr lang="es-ES" sz="2400" b="1" dirty="0" err="1" smtClean="0">
                <a:solidFill>
                  <a:srgbClr val="00B0F0"/>
                </a:solidFill>
              </a:rPr>
              <a:t>UPyD</a:t>
            </a:r>
            <a:r>
              <a:rPr lang="es-ES" sz="2400" b="1" dirty="0" smtClean="0">
                <a:solidFill>
                  <a:srgbClr val="00B0F0"/>
                </a:solidFill>
              </a:rPr>
              <a:t>, PP y plataformas reivindicativas. Sin embargo </a:t>
            </a:r>
            <a:r>
              <a:rPr lang="es-ES" sz="2400" b="1" dirty="0" smtClean="0">
                <a:solidFill>
                  <a:srgbClr val="0070C0"/>
                </a:solidFill>
              </a:rPr>
              <a:t>no se identifica ningún grupo asociado al PSOE </a:t>
            </a:r>
            <a:r>
              <a:rPr lang="es-ES" sz="2400" b="1" dirty="0" smtClean="0">
                <a:solidFill>
                  <a:srgbClr val="00B0F0"/>
                </a:solidFill>
              </a:rPr>
              <a:t>y </a:t>
            </a:r>
            <a:r>
              <a:rPr lang="es-ES" sz="2400" b="1" dirty="0" smtClean="0">
                <a:solidFill>
                  <a:schemeClr val="accent5"/>
                </a:solidFill>
              </a:rPr>
              <a:t>únicamente Albert Rivera como representante de Ciudadanos</a:t>
            </a:r>
            <a:r>
              <a:rPr lang="es-ES" sz="2400" b="1" dirty="0" smtClean="0">
                <a:solidFill>
                  <a:srgbClr val="00B0F0"/>
                </a:solidFill>
              </a:rPr>
              <a:t>.</a:t>
            </a:r>
            <a:endParaRPr lang="es-ES" sz="2400" b="1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74" y="5681286"/>
            <a:ext cx="902826" cy="902826"/>
          </a:xfrm>
          <a:prstGeom prst="rect">
            <a:avLst/>
          </a:prstGeom>
        </p:spPr>
      </p:pic>
      <p:sp>
        <p:nvSpPr>
          <p:cNvPr id="10" name="Marcador de contenido 3"/>
          <p:cNvSpPr>
            <a:spLocks noGrp="1"/>
          </p:cNvSpPr>
          <p:nvPr>
            <p:ph idx="1"/>
          </p:nvPr>
        </p:nvSpPr>
        <p:spPr>
          <a:xfrm>
            <a:off x="5924314" y="1448821"/>
            <a:ext cx="5780590" cy="88926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smtClean="0"/>
              <a:t>Es el partido con mucha representación pero  el nexo de </a:t>
            </a:r>
            <a:r>
              <a:rPr lang="es-ES" sz="1800" b="1" dirty="0" smtClean="0"/>
              <a:t>unión con el resto de la red </a:t>
            </a:r>
            <a:r>
              <a:rPr lang="es-ES" sz="1800" dirty="0" smtClean="0"/>
              <a:t>se realiza prácticamente siempre </a:t>
            </a:r>
            <a:r>
              <a:rPr lang="es-ES" sz="1800" b="1" dirty="0" smtClean="0"/>
              <a:t>a través de </a:t>
            </a:r>
            <a:r>
              <a:rPr lang="es-ES" sz="1800" b="1" dirty="0" err="1" smtClean="0"/>
              <a:t>I.Errejon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72" y="1671152"/>
            <a:ext cx="444601" cy="444601"/>
          </a:xfrm>
          <a:prstGeom prst="rect">
            <a:avLst/>
          </a:prstGeom>
        </p:spPr>
      </p:pic>
      <p:sp>
        <p:nvSpPr>
          <p:cNvPr id="11" name="Marcador de contenido 3"/>
          <p:cNvSpPr txBox="1">
            <a:spLocks/>
          </p:cNvSpPr>
          <p:nvPr/>
        </p:nvSpPr>
        <p:spPr>
          <a:xfrm>
            <a:off x="5924314" y="2593265"/>
            <a:ext cx="5780590" cy="889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>Se pone en relieve la </a:t>
            </a:r>
            <a:r>
              <a:rPr lang="es-ES" sz="1800" b="1" dirty="0" smtClean="0"/>
              <a:t>falta de conexión con otros partidos</a:t>
            </a:r>
            <a:r>
              <a:rPr lang="es-ES" sz="1800" dirty="0" smtClean="0"/>
              <a:t>, su nexo principal es la cuenta de Twitter España y las plataformas </a:t>
            </a:r>
            <a:r>
              <a:rPr lang="es-ES" sz="1800" dirty="0" err="1" smtClean="0"/>
              <a:t>reinvidicativas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64" y="2636188"/>
            <a:ext cx="803416" cy="8034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79" y="3884732"/>
            <a:ext cx="536587" cy="400377"/>
          </a:xfrm>
          <a:prstGeom prst="rect">
            <a:avLst/>
          </a:prstGeom>
        </p:spPr>
      </p:pic>
      <p:sp>
        <p:nvSpPr>
          <p:cNvPr id="13" name="Marcador de contenido 3"/>
          <p:cNvSpPr txBox="1">
            <a:spLocks/>
          </p:cNvSpPr>
          <p:nvPr/>
        </p:nvSpPr>
        <p:spPr>
          <a:xfrm>
            <a:off x="5924314" y="3640289"/>
            <a:ext cx="5780590" cy="889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>Este tipo de usuario se comunica principalmente </a:t>
            </a:r>
            <a:r>
              <a:rPr lang="es-ES" sz="1800" b="1" dirty="0" smtClean="0"/>
              <a:t>con el twitter oficial del PP y a través de Amparo </a:t>
            </a:r>
            <a:r>
              <a:rPr lang="es-ES" sz="1800" b="1" dirty="0" err="1" smtClean="0"/>
              <a:t>Gonzalez</a:t>
            </a:r>
            <a:r>
              <a:rPr lang="es-ES" sz="1800" b="1" dirty="0" smtClean="0"/>
              <a:t> con el resto de la red.</a:t>
            </a:r>
            <a:endParaRPr lang="es-ES" sz="18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063" y="4885501"/>
            <a:ext cx="602419" cy="599742"/>
          </a:xfrm>
          <a:prstGeom prst="rect">
            <a:avLst/>
          </a:prstGeom>
        </p:spPr>
      </p:pic>
      <p:sp>
        <p:nvSpPr>
          <p:cNvPr id="15" name="Marcador de contenido 3"/>
          <p:cNvSpPr txBox="1">
            <a:spLocks/>
          </p:cNvSpPr>
          <p:nvPr/>
        </p:nvSpPr>
        <p:spPr>
          <a:xfrm>
            <a:off x="5924314" y="4740741"/>
            <a:ext cx="5780590" cy="889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>Son comunicaciones </a:t>
            </a:r>
            <a:r>
              <a:rPr lang="es-ES" sz="1800" dirty="0" err="1" smtClean="0"/>
              <a:t>intragrupo</a:t>
            </a:r>
            <a:r>
              <a:rPr lang="es-ES" sz="1800" dirty="0" smtClean="0"/>
              <a:t> y las que se realizan fuera del grupo son a través del</a:t>
            </a:r>
            <a:r>
              <a:rPr lang="es-ES" sz="1800" b="1" dirty="0" smtClean="0"/>
              <a:t> twitter oficial del PP y la página oficial del grupo.</a:t>
            </a:r>
            <a:endParaRPr lang="es-ES" sz="18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83580" y="1217330"/>
            <a:ext cx="4467828" cy="4714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0" y="1464196"/>
            <a:ext cx="4020355" cy="40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7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498</Words>
  <Application>Microsoft Office PowerPoint</Application>
  <PresentationFormat>Panorámica</PresentationFormat>
  <Paragraphs>64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Twitter  Elecciones españolas 2015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Izaskun Lopez-Samaniego</dc:creator>
  <cp:lastModifiedBy>Izaskun Lopez-Samaniego</cp:lastModifiedBy>
  <cp:revision>27</cp:revision>
  <dcterms:created xsi:type="dcterms:W3CDTF">2017-01-29T08:28:01Z</dcterms:created>
  <dcterms:modified xsi:type="dcterms:W3CDTF">2017-02-05T16:16:47Z</dcterms:modified>
</cp:coreProperties>
</file>