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21"/>
  </p:notesMasterIdLst>
  <p:sldIdLst>
    <p:sldId id="256" r:id="rId2"/>
    <p:sldId id="257" r:id="rId3"/>
    <p:sldId id="360" r:id="rId4"/>
    <p:sldId id="314" r:id="rId5"/>
    <p:sldId id="375" r:id="rId6"/>
    <p:sldId id="361" r:id="rId7"/>
    <p:sldId id="378" r:id="rId8"/>
    <p:sldId id="380" r:id="rId9"/>
    <p:sldId id="381" r:id="rId10"/>
    <p:sldId id="379" r:id="rId11"/>
    <p:sldId id="382" r:id="rId12"/>
    <p:sldId id="362" r:id="rId13"/>
    <p:sldId id="385" r:id="rId14"/>
    <p:sldId id="363" r:id="rId15"/>
    <p:sldId id="384" r:id="rId16"/>
    <p:sldId id="383" r:id="rId17"/>
    <p:sldId id="374" r:id="rId18"/>
    <p:sldId id="376" r:id="rId19"/>
    <p:sldId id="3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</p14:sldIdLst>
        </p14:section>
        <p14:section name="课题主要任务" id="{7C12877D-4477-3742-A57B-0C7B19D13845}">
          <p14:sldIdLst>
            <p14:sldId id="360"/>
            <p14:sldId id="314"/>
            <p14:sldId id="375"/>
          </p14:sldIdLst>
        </p14:section>
        <p14:section name="具体工作及取得的进展" id="{BCD9FF78-080C-DF48-B22E-D229B5410694}">
          <p14:sldIdLst>
            <p14:sldId id="361"/>
            <p14:sldId id="378"/>
            <p14:sldId id="380"/>
            <p14:sldId id="381"/>
            <p14:sldId id="379"/>
            <p14:sldId id="382"/>
          </p14:sldIdLst>
        </p14:section>
        <p14:section name="目前存在的问题" id="{4B89E580-47E8-914A-A247-5F8ADAF4A438}">
          <p14:sldIdLst>
            <p14:sldId id="362"/>
            <p14:sldId id="385"/>
          </p14:sldIdLst>
        </p14:section>
        <p14:section name="下一步的研究任务与设想" id="{93C6BCD1-C5A1-EE41-8ECE-5CE9A2953EBC}">
          <p14:sldIdLst>
            <p14:sldId id="363"/>
            <p14:sldId id="384"/>
            <p14:sldId id="383"/>
            <p14:sldId id="374"/>
            <p14:sldId id="376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A"/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81652" autoAdjust="0"/>
  </p:normalViewPr>
  <p:slideViewPr>
    <p:cSldViewPr snapToGrid="0" snapToObjects="1">
      <p:cViewPr varScale="1">
        <p:scale>
          <a:sx n="73" d="100"/>
          <a:sy n="73" d="100"/>
        </p:scale>
        <p:origin x="1875" y="45"/>
      </p:cViewPr>
      <p:guideLst/>
    </p:cSldViewPr>
  </p:slideViewPr>
  <p:outlineViewPr>
    <p:cViewPr>
      <p:scale>
        <a:sx n="33" d="100"/>
        <a:sy n="33" d="100"/>
      </p:scale>
      <p:origin x="0" y="-31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2025/5/11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15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478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4A6E7-432F-0B19-839F-2E382AE0B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D5EC4D2-63ED-45D1-A68F-6CE70E1D3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AE4A8F-CC15-D5C1-E13E-6577F2C19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EC0B9D-A91F-0155-1B72-084D181E6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4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40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70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C0E5A-109F-4C5C-E7EF-1C8A677D2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F6B88C-9F85-0FF7-48F3-6D33250AA3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149CAA-0133-06B7-1A5E-5546D1BB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AEDA0-74D7-D9B4-83DD-BC8BE2464E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25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2C2DAA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A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-7410" y="6620930"/>
            <a:ext cx="9151409" cy="2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-7409" y="6383863"/>
            <a:ext cx="9151409" cy="237067"/>
          </a:xfrm>
          <a:prstGeom prst="rect">
            <a:avLst/>
          </a:prstGeom>
          <a:solidFill>
            <a:srgbClr val="2C2D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142655" y="6376984"/>
            <a:ext cx="1930396" cy="250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张承昊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142656" y="6609820"/>
            <a:ext cx="3276601" cy="248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基于深度学习的漏洞检测系统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439150" y="6620928"/>
            <a:ext cx="546380" cy="237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zayoiSakuye/DLwv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4" y="3276010"/>
            <a:ext cx="6858000" cy="1113896"/>
          </a:xfrm>
        </p:spPr>
        <p:txBody>
          <a:bodyPr/>
          <a:lstStyle/>
          <a:p>
            <a:r>
              <a:rPr kumimoji="1" lang="zh-CN" altLang="en-US" dirty="0"/>
              <a:t>网络工程</a:t>
            </a:r>
            <a:r>
              <a:rPr kumimoji="1" lang="en-US" altLang="zh-CN" dirty="0"/>
              <a:t>2403 </a:t>
            </a:r>
            <a:r>
              <a:rPr kumimoji="1" lang="zh-CN" altLang="en-US" dirty="0"/>
              <a:t>张承昊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repo</a:t>
            </a:r>
            <a:r>
              <a:rPr kumimoji="1" lang="zh-CN" altLang="en-US" dirty="0"/>
              <a:t>：</a:t>
            </a:r>
            <a:r>
              <a:rPr kumimoji="1" lang="en-US" altLang="zh-CN" dirty="0">
                <a:hlinkClick r:id="rId3"/>
              </a:rPr>
              <a:t>https://github.com/IzayoiSakuye/DLwvs</a:t>
            </a:r>
            <a:endParaRPr kumimoji="1"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2025/5/11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基于深度学习的漏洞检测系统</a:t>
            </a:r>
            <a:r>
              <a:rPr lang="en-US" altLang="zh-CN" sz="2400" dirty="0"/>
              <a:t>——</a:t>
            </a:r>
            <a:r>
              <a:rPr lang="zh-CN" altLang="en-US" sz="2400" dirty="0"/>
              <a:t>中期成果汇报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D7FBD-4162-C308-B02F-5DDDDBEB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9E3DA-A2EF-5115-18CC-A98689F1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成果展示：</a:t>
            </a:r>
          </a:p>
        </p:txBody>
      </p:sp>
      <p:pic>
        <p:nvPicPr>
          <p:cNvPr id="5" name="图片 4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84ABCA54-7614-E048-CD7B-BADFF707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0" y="1676232"/>
            <a:ext cx="4164006" cy="2747963"/>
          </a:xfrm>
          <a:prstGeom prst="rect">
            <a:avLst/>
          </a:prstGeom>
        </p:spPr>
      </p:pic>
      <p:pic>
        <p:nvPicPr>
          <p:cNvPr id="7" name="图片 6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5BFD71F6-3442-0C5F-B08C-2200981C1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54695"/>
            <a:ext cx="4486483" cy="22764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2AF5A3-ABD3-2CA3-12B3-0C87485200F7}"/>
              </a:ext>
            </a:extLst>
          </p:cNvPr>
          <p:cNvSpPr txBox="1"/>
          <p:nvPr/>
        </p:nvSpPr>
        <p:spPr>
          <a:xfrm>
            <a:off x="285098" y="4749610"/>
            <a:ext cx="4274289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kumimoji="1" lang="zh-CN" altLang="en-US" dirty="0"/>
              <a:t>给予链接，可以初步判断可能是什么类型</a:t>
            </a:r>
            <a:endParaRPr kumimoji="1" lang="en-US" altLang="zh-CN" dirty="0"/>
          </a:p>
          <a:p>
            <a:pPr algn="l"/>
            <a:r>
              <a:rPr kumimoji="1" lang="zh-CN" altLang="en-US" dirty="0"/>
              <a:t>并给予测试方法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1F232F-2D32-02EA-80A3-86548B73F796}"/>
              </a:ext>
            </a:extLst>
          </p:cNvPr>
          <p:cNvSpPr txBox="1"/>
          <p:nvPr/>
        </p:nvSpPr>
        <p:spPr>
          <a:xfrm>
            <a:off x="5140613" y="4634991"/>
            <a:ext cx="334925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kumimoji="1" lang="zh-CN" altLang="en-US" dirty="0"/>
              <a:t>检测无效</a:t>
            </a:r>
            <a:r>
              <a:rPr kumimoji="1" lang="en-US" altLang="zh-CN" dirty="0" err="1"/>
              <a:t>url</a:t>
            </a:r>
            <a:r>
              <a:rPr kumimoji="1" lang="zh-CN" altLang="en-US" dirty="0"/>
              <a:t>链接并返回错误信息</a:t>
            </a:r>
          </a:p>
        </p:txBody>
      </p:sp>
    </p:spTree>
    <p:extLst>
      <p:ext uri="{BB962C8B-B14F-4D97-AF65-F5344CB8AC3E}">
        <p14:creationId xmlns:p14="http://schemas.microsoft.com/office/powerpoint/2010/main" val="30857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BF5AC-CCD4-F00D-478A-CF90C067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16117C-32D4-E606-141B-EB43713B2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974" y="942975"/>
            <a:ext cx="2834684" cy="49720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95C970-FC11-3A8F-0E76-7007B3DE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164" y="942975"/>
            <a:ext cx="5248672" cy="420318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17A861-F689-E317-1C0D-405161920CEA}"/>
              </a:ext>
            </a:extLst>
          </p:cNvPr>
          <p:cNvSpPr txBox="1"/>
          <p:nvPr/>
        </p:nvSpPr>
        <p:spPr>
          <a:xfrm>
            <a:off x="765544" y="569174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kumimoji="1" lang="zh-CN" altLang="en-US" dirty="0"/>
              <a:t>后端部分：</a:t>
            </a:r>
            <a:r>
              <a:rPr kumimoji="1" lang="en-US" altLang="zh-CN" dirty="0"/>
              <a:t>app.py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58F20-98F9-68EA-B033-AE04AFA409FD}"/>
              </a:ext>
            </a:extLst>
          </p:cNvPr>
          <p:cNvSpPr txBox="1"/>
          <p:nvPr/>
        </p:nvSpPr>
        <p:spPr>
          <a:xfrm>
            <a:off x="5074944" y="500062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l"/>
            <a:r>
              <a:rPr kumimoji="1" lang="zh-CN" altLang="en-US" dirty="0"/>
              <a:t>前端部分：</a:t>
            </a:r>
            <a:r>
              <a:rPr kumimoji="1" lang="en-US" altLang="zh-CN" dirty="0"/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201425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FEC7AA6-0766-A044-B35D-59B26BC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目前存在的问题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A91DBF-71DD-924D-9046-3F1A97B4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52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A1A739A-621E-D2D6-85D9-64C6E0FEE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114F5B4-13CF-27B3-34F9-6450DFE08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7E96CD5-9EF1-0C7D-9600-DAA32634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实现途径并不可靠，工作量与自动化工具差别不大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缺乏自己训练模型的数据集与训练环境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深度学习方面的知识欠缺，无项目实战经历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模型训练周期长，日常兼顾实验室事务时间紧张</a:t>
            </a:r>
            <a:endParaRPr lang="en-US" altLang="zh-CN" sz="2400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683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3C6359F-9F0F-CC45-B493-26B4CEC6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下一步的研究任务与设想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A2ADCC-5825-2F41-8700-79DB8B807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59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6E7B1AF-00D5-FAB2-2FB4-0961B36E6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未来设想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E3FFE-F99C-29F3-E7DC-289A792B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若有时间，数据与技术支持，本人会考虑学习自己训练</a:t>
            </a:r>
            <a:r>
              <a:rPr lang="en-US" altLang="zh-CN" dirty="0"/>
              <a:t>web</a:t>
            </a:r>
            <a:r>
              <a:rPr lang="zh-CN" altLang="en-US" dirty="0"/>
              <a:t>漏洞扫描相关模型</a:t>
            </a:r>
            <a:r>
              <a:rPr lang="en-US" altLang="zh-CN" dirty="0"/>
              <a:t>(</a:t>
            </a:r>
            <a:r>
              <a:rPr lang="zh-CN" altLang="en-US" dirty="0"/>
              <a:t>或使用</a:t>
            </a:r>
            <a:r>
              <a:rPr lang="en-US" altLang="zh-CN" dirty="0"/>
              <a:t>transformer</a:t>
            </a:r>
            <a:r>
              <a:rPr lang="zh-CN" altLang="en-US" dirty="0"/>
              <a:t>等预处理模型加上自己的特征工程训练</a:t>
            </a:r>
            <a:r>
              <a:rPr lang="en-US" altLang="zh-CN" dirty="0"/>
              <a:t>)</a:t>
            </a:r>
            <a:r>
              <a:rPr lang="zh-CN" altLang="en-US" dirty="0"/>
              <a:t>，后接入后端，通过</a:t>
            </a:r>
            <a:r>
              <a:rPr lang="en-US" altLang="zh-CN" dirty="0"/>
              <a:t>API</a:t>
            </a:r>
            <a:r>
              <a:rPr lang="zh-CN" altLang="en-US" dirty="0"/>
              <a:t>接口将大模型推断数据传入前端 </a:t>
            </a:r>
            <a:endParaRPr lang="en-US" altLang="zh-CN" dirty="0"/>
          </a:p>
          <a:p>
            <a:r>
              <a:rPr lang="zh-CN" altLang="en-US" dirty="0"/>
              <a:t>若没有时间，则会使用现有</a:t>
            </a:r>
            <a:r>
              <a:rPr lang="en-US" altLang="zh-CN" dirty="0"/>
              <a:t>API</a:t>
            </a:r>
            <a:r>
              <a:rPr lang="zh-CN" altLang="en-US" dirty="0"/>
              <a:t>接入 </a:t>
            </a:r>
            <a:r>
              <a:rPr lang="en-US" altLang="zh-CN" dirty="0" err="1"/>
              <a:t>deepseek</a:t>
            </a:r>
            <a:r>
              <a:rPr lang="zh-CN" altLang="en-US" dirty="0"/>
              <a:t>方案通过网页检测</a:t>
            </a:r>
            <a:r>
              <a:rPr lang="en-US" altLang="zh-CN" dirty="0"/>
              <a:t>web</a:t>
            </a:r>
            <a:r>
              <a:rPr lang="zh-CN" altLang="en-US" dirty="0"/>
              <a:t>漏洞，并给出测试方案。在此基础上，本人将会进一步进行前端方面的设计工作，改进后端检测策略，最后与后端接口对接以形成完整系统</a:t>
            </a:r>
          </a:p>
        </p:txBody>
      </p:sp>
    </p:spTree>
    <p:extLst>
      <p:ext uri="{BB962C8B-B14F-4D97-AF65-F5344CB8AC3E}">
        <p14:creationId xmlns:p14="http://schemas.microsoft.com/office/powerpoint/2010/main" val="398359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70F745-80B3-8533-9559-4952E3CB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2165585-20B1-0324-9F40-4984F837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用已有大模型</a:t>
            </a:r>
            <a:r>
              <a:rPr lang="en-US" altLang="zh-CN" dirty="0"/>
              <a:t>API</a:t>
            </a:r>
            <a:r>
              <a:rPr lang="zh-CN" altLang="en-US" dirty="0"/>
              <a:t>接口作为漏洞检测途径有些宽泛，很可能由于当前模型对应训练数据不够，训练集过于复杂导致检测结果有 偏差。 并且工作量与直接使用自动化工具相比差别不大</a:t>
            </a:r>
            <a:endParaRPr lang="en-US" altLang="zh-CN" dirty="0"/>
          </a:p>
          <a:p>
            <a:r>
              <a:rPr lang="zh-CN" altLang="en-US" dirty="0"/>
              <a:t>前段时间一直尝试过自己训练模型用于检 测，但苦于无法寻找合适，大量的训练集 数据，并且没有训练模型经验，难以判断 从哪里下手，并且个人设备，资金并不支持。</a:t>
            </a:r>
            <a:endParaRPr lang="en-US" altLang="zh-CN" dirty="0"/>
          </a:p>
          <a:p>
            <a:r>
              <a:rPr lang="zh-CN" altLang="en-US" dirty="0"/>
              <a:t>因此如果想要进一步进行项目，对于 自身，有必要加深深度学习相关理论知识 的学习，并参与若干简单的模型训练的项 目实战以获取经验，同时需要学院提供相 关项目的数据集，甚至一些推荐的预训练 模型以减弱训练难度，或者提供训练使用 的设备。</a:t>
            </a:r>
            <a:endParaRPr lang="en-US" altLang="zh-CN" dirty="0"/>
          </a:p>
          <a:p>
            <a:r>
              <a:rPr lang="zh-CN" altLang="en-US" dirty="0"/>
              <a:t>总之，关于深度学习的项目从零 开始学习加工作需要的周期很长，加之日常课程与实验室占据日程，现在本人只能 转向一条毕竟容易实现，但性能不可保证 的路线</a:t>
            </a:r>
          </a:p>
        </p:txBody>
      </p:sp>
    </p:spTree>
    <p:extLst>
      <p:ext uri="{BB962C8B-B14F-4D97-AF65-F5344CB8AC3E}">
        <p14:creationId xmlns:p14="http://schemas.microsoft.com/office/powerpoint/2010/main" val="4181833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2055927" y="2687285"/>
            <a:ext cx="5032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5400" dirty="0"/>
              <a:t>欢迎批评指正！</a:t>
            </a:r>
            <a:endParaRPr lang="zh-CN" altLang="en-US" sz="540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7D568EB-E446-547D-1D23-439F563DF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23BEA-3681-D20F-8CF4-FE0EE641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条目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0750-7412-F96A-A4F9-0DDA545175F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zh-CN" altLang="en-US"/>
              <a:t>项目</a:t>
            </a:r>
            <a:r>
              <a:rPr kumimoji="1" lang="en-US" altLang="zh-CN"/>
              <a:t>1</a:t>
            </a:r>
          </a:p>
          <a:p>
            <a:r>
              <a:rPr kumimoji="1" lang="zh-CN" altLang="en-US"/>
              <a:t>项目</a:t>
            </a:r>
            <a:r>
              <a:rPr kumimoji="1" lang="en-US" altLang="zh-CN"/>
              <a:t>2</a:t>
            </a:r>
            <a:endParaRPr kumimoji="1" lang="en-US" altLang="zh-CN" dirty="0"/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3</a:t>
            </a:r>
          </a:p>
          <a:p>
            <a:r>
              <a:rPr kumimoji="1" lang="zh-CN" altLang="en-US" dirty="0"/>
              <a:t>项目</a:t>
            </a:r>
            <a:r>
              <a:rPr kumimoji="1" lang="en-US" altLang="zh-CN" dirty="0"/>
              <a:t>4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1</a:t>
            </a:r>
          </a:p>
          <a:p>
            <a:pPr lvl="1"/>
            <a:r>
              <a:rPr kumimoji="1" lang="zh-CN" altLang="en-US" dirty="0"/>
              <a:t>二级项目</a:t>
            </a:r>
            <a:r>
              <a:rPr kumimoji="1" lang="en-US" altLang="zh-CN" dirty="0"/>
              <a:t>2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62247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强调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79EFD-BF2F-924F-A754-6145D6D96C4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r>
              <a:rPr kumimoji="1" lang="zh-CN" altLang="en-US"/>
              <a:t>这是内容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262061F-FF21-5E4E-AB52-48256A99EE5A}"/>
              </a:ext>
            </a:extLst>
          </p:cNvPr>
          <p:cNvGrpSpPr/>
          <p:nvPr/>
        </p:nvGrpSpPr>
        <p:grpSpPr>
          <a:xfrm>
            <a:off x="628650" y="3408685"/>
            <a:ext cx="7890933" cy="564938"/>
            <a:chOff x="567099" y="5465024"/>
            <a:chExt cx="7890933" cy="564938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FD3862F7-2449-F644-9B35-EE5CAAEA0E66}"/>
                </a:ext>
              </a:extLst>
            </p:cNvPr>
            <p:cNvSpPr/>
            <p:nvPr/>
          </p:nvSpPr>
          <p:spPr>
            <a:xfrm>
              <a:off x="567099" y="5465024"/>
              <a:ext cx="7890933" cy="564938"/>
            </a:xfrm>
            <a:prstGeom prst="round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3B74EBD-D684-AA41-B940-80D88E308303}"/>
                </a:ext>
              </a:extLst>
            </p:cNvPr>
            <p:cNvSpPr txBox="1"/>
            <p:nvPr/>
          </p:nvSpPr>
          <p:spPr>
            <a:xfrm>
              <a:off x="3381486" y="5562827"/>
              <a:ext cx="24929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这里蹦出来一个强调！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2800" dirty="0"/>
              <a:t>课题主要任务</a:t>
            </a:r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2800" dirty="0"/>
              <a:t>具体工作及取得的进展</a:t>
            </a:r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2800" dirty="0"/>
              <a:t>目前存在的问题</a:t>
            </a:r>
            <a:endParaRPr kumimoji="1" lang="en-US" altLang="zh-CN" sz="2800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sz="2800" dirty="0"/>
              <a:t>下一步的研究任务与设想</a:t>
            </a:r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274A61-6EA2-7B44-9867-35828BE8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课题主要任务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D0BE9-DF2C-1243-8EBF-C8AB9A3A8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41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2510B5-B53E-2CDE-5791-F916C31C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59" y="1208127"/>
            <a:ext cx="3868340" cy="823912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/>
              <a:t>传统</a:t>
            </a:r>
            <a:r>
              <a:rPr lang="en-US" altLang="zh-CN" sz="2400" dirty="0"/>
              <a:t>web</a:t>
            </a:r>
            <a:r>
              <a:rPr lang="zh-CN" altLang="en-US" sz="2400" dirty="0"/>
              <a:t>漏洞扫描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基础路径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特征库匹配：基于公开漏洞特征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模糊测试：对输入点注入预设</a:t>
            </a:r>
            <a:r>
              <a:rPr kumimoji="1" lang="en-US" altLang="zh-CN" dirty="0"/>
              <a:t>Payload</a:t>
            </a:r>
          </a:p>
          <a:p>
            <a:pPr lvl="1"/>
            <a:r>
              <a:rPr kumimoji="1" lang="zh-CN" altLang="en-US" dirty="0"/>
              <a:t>静态分析：解析代码中的危险函数调用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自动化工具：使用各类漏洞检测自动化工具进行暴力检测</a:t>
            </a:r>
            <a:endParaRPr kumimoji="1" lang="en-US" altLang="zh-CN" dirty="0"/>
          </a:p>
          <a:p>
            <a:pPr marL="342900" lvl="1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缺点：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只能依赖规则库更新，检测现有的漏洞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特征匹配误报率较高</a:t>
            </a:r>
          </a:p>
          <a:p>
            <a:pPr lvl="1"/>
            <a:endParaRPr kumimoji="1" lang="en-US" altLang="zh-CN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D67702C-2B19-0CFF-B92B-33E0DB09D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10392"/>
            <a:ext cx="3887391" cy="823912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/>
              <a:t>基于深度学习的漏洞扫描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8AFBEAC-3AA0-4A2D-038C-1380AC9DDF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基础路径</a:t>
            </a:r>
            <a:endParaRPr lang="en-US" altLang="zh-CN" sz="2400" dirty="0"/>
          </a:p>
          <a:p>
            <a:pPr lvl="1"/>
            <a:r>
              <a:rPr lang="zh-CN" altLang="zh-CN" sz="2100" dirty="0"/>
              <a:t>深度搜索：语义理解 → 基于上下文的风险推理</a:t>
            </a:r>
            <a:endParaRPr lang="en-US" altLang="zh-CN" sz="2100" dirty="0"/>
          </a:p>
          <a:p>
            <a:pPr lvl="1"/>
            <a:r>
              <a:rPr lang="zh-CN" altLang="en-US" sz="2100" dirty="0"/>
              <a:t>提供链接并获取报文，根据特征直接判断可能存在的漏洞类型</a:t>
            </a:r>
            <a:endParaRPr lang="en-US" altLang="zh-CN" sz="2100" dirty="0"/>
          </a:p>
          <a:p>
            <a:pPr lvl="1"/>
            <a:endParaRPr lang="en-US" altLang="zh-CN" sz="2400" dirty="0"/>
          </a:p>
          <a:p>
            <a:r>
              <a:rPr lang="zh-CN" altLang="en-US" sz="2400" dirty="0"/>
              <a:t>优势：</a:t>
            </a:r>
            <a:endParaRPr lang="en-US" altLang="zh-CN" sz="2400" dirty="0"/>
          </a:p>
          <a:p>
            <a:pPr lvl="1"/>
            <a:r>
              <a:rPr lang="zh-CN" altLang="en-US" sz="2100" dirty="0"/>
              <a:t>检测大量</a:t>
            </a:r>
            <a:r>
              <a:rPr lang="en-US" altLang="zh-CN" sz="2100" dirty="0"/>
              <a:t>web</a:t>
            </a:r>
            <a:r>
              <a:rPr lang="zh-CN" altLang="en-US" sz="2100" dirty="0"/>
              <a:t>数据特征</a:t>
            </a:r>
            <a:endParaRPr lang="en-US" altLang="zh-CN" sz="2100" dirty="0"/>
          </a:p>
          <a:p>
            <a:pPr lvl="1"/>
            <a:r>
              <a:rPr lang="zh-CN" altLang="en-US" sz="2100" dirty="0"/>
              <a:t>发现复杂、隐蔽攻击方式，识别未知漏洞</a:t>
            </a:r>
            <a:endParaRPr lang="en-US" altLang="zh-CN" sz="2100" dirty="0"/>
          </a:p>
          <a:p>
            <a:pPr lvl="1"/>
            <a:r>
              <a:rPr lang="zh-CN" altLang="en-US" sz="2100" dirty="0"/>
              <a:t>通过</a:t>
            </a:r>
            <a:r>
              <a:rPr lang="en-US" altLang="zh-CN" sz="2100" dirty="0"/>
              <a:t>CNN</a:t>
            </a:r>
            <a:r>
              <a:rPr lang="zh-CN" altLang="en-US" sz="2100" dirty="0"/>
              <a:t>等模型训练，与前后端交互实现便捷检测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传统漏洞扫描模式 </a:t>
            </a:r>
            <a:r>
              <a:rPr lang="en-US" altLang="zh-CN" b="1" dirty="0"/>
              <a:t>vs </a:t>
            </a:r>
            <a:r>
              <a:rPr lang="zh-CN" altLang="en-US" b="1" dirty="0"/>
              <a:t>深度学习漏洞扫描模式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8E010E-E64A-6739-4AF5-D4E9B8DC2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66" y="2124745"/>
            <a:ext cx="65" cy="194917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01F62-56DC-D34F-81B4-CFA5EFA0E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Sql</a:t>
            </a:r>
            <a:r>
              <a:rPr lang="zh-CN" altLang="en-US" b="1" dirty="0"/>
              <a:t>注入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812131DF-A77E-5F42-995D-35B82E3BACFC}"/>
              </a:ext>
            </a:extLst>
          </p:cNvPr>
          <p:cNvSpPr/>
          <p:nvPr/>
        </p:nvSpPr>
        <p:spPr>
          <a:xfrm>
            <a:off x="628650" y="2088379"/>
            <a:ext cx="7981094" cy="493954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sp>
        <p:nvSpPr>
          <p:cNvPr id="5" name="文本占位符 8">
            <a:extLst>
              <a:ext uri="{FF2B5EF4-FFF2-40B4-BE49-F238E27FC236}">
                <a16:creationId xmlns:a16="http://schemas.microsoft.com/office/drawing/2014/main" id="{4C2B7D5C-2447-704F-A3A0-7257A546A64D}"/>
              </a:ext>
            </a:extLst>
          </p:cNvPr>
          <p:cNvSpPr txBox="1">
            <a:spLocks/>
          </p:cNvSpPr>
          <p:nvPr/>
        </p:nvSpPr>
        <p:spPr>
          <a:xfrm>
            <a:off x="669396" y="2158240"/>
            <a:ext cx="4071937" cy="2952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E.G.</a:t>
            </a:r>
            <a:endParaRPr kumimoji="1" lang="zh-CN" altLang="en-US" dirty="0"/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54452CB9-B144-664C-B7ED-8098CABD3C75}"/>
              </a:ext>
            </a:extLst>
          </p:cNvPr>
          <p:cNvSpPr txBox="1">
            <a:spLocks/>
          </p:cNvSpPr>
          <p:nvPr/>
        </p:nvSpPr>
        <p:spPr>
          <a:xfrm>
            <a:off x="628650" y="2582332"/>
            <a:ext cx="7981094" cy="2946598"/>
          </a:xfrm>
          <a:prstGeom prst="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90000">
            <a:no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假设有这么一个链接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https://937a902a-d72f-44c8-9cba-1585c08125dd.challenge.ctf.show/</a:t>
            </a:r>
            <a:br>
              <a:rPr kumimoji="1" lang="en-US" altLang="zh-CN" dirty="0"/>
            </a:br>
            <a:r>
              <a:rPr kumimoji="1" lang="zh-CN" altLang="en-US" dirty="0"/>
              <a:t>是一个用户登录系统，我们可以对此网站进行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注入</a:t>
            </a:r>
            <a:endParaRPr kumimoji="1" lang="en-US" altLang="zh-CN" dirty="0"/>
          </a:p>
          <a:p>
            <a:r>
              <a:rPr kumimoji="1" lang="zh-CN" altLang="en-US" dirty="0"/>
              <a:t>在连接后加上 </a:t>
            </a:r>
            <a:r>
              <a:rPr kumimoji="1" lang="en-US" altLang="zh-CN" dirty="0"/>
              <a:t>id=1” or 1=1#</a:t>
            </a:r>
            <a:r>
              <a:rPr kumimoji="1" lang="zh-CN" altLang="en-US" dirty="0"/>
              <a:t>，可以绕过登陆验证</a:t>
            </a:r>
            <a:endParaRPr kumimoji="1" lang="en-US" altLang="zh-CN" dirty="0"/>
          </a:p>
          <a:p>
            <a:r>
              <a:rPr kumimoji="1" lang="zh-CN" altLang="en-US" dirty="0"/>
              <a:t>在连接后加</a:t>
            </a:r>
            <a:r>
              <a:rPr kumimoji="1" lang="en-US" altLang="zh-CN" dirty="0"/>
              <a:t>id=-1%27 union select 1,2,group_concat(</a:t>
            </a:r>
            <a:r>
              <a:rPr kumimoji="1" lang="en-US" altLang="zh-CN" dirty="0" err="1"/>
              <a:t>column_name</a:t>
            </a:r>
            <a:r>
              <a:rPr kumimoji="1" lang="en-US" altLang="zh-CN" dirty="0"/>
              <a:t>) from </a:t>
            </a:r>
            <a:r>
              <a:rPr kumimoji="1" lang="en-US" altLang="zh-CN" dirty="0" err="1"/>
              <a:t>information_schema.columns</a:t>
            </a:r>
            <a:r>
              <a:rPr kumimoji="1" lang="en-US" altLang="zh-CN" dirty="0"/>
              <a:t> where </a:t>
            </a:r>
            <a:r>
              <a:rPr kumimoji="1" lang="en-US" altLang="zh-CN" dirty="0" err="1"/>
              <a:t>table_name</a:t>
            </a:r>
            <a:r>
              <a:rPr kumimoji="1" lang="en-US" altLang="zh-CN" dirty="0"/>
              <a:t> = users --+</a:t>
            </a:r>
            <a:r>
              <a:rPr kumimoji="1" lang="zh-CN" altLang="en-US" dirty="0"/>
              <a:t>，可以获取到该系统数据库的表名与列名，更进一步我们可以获取到其中的数据</a:t>
            </a:r>
            <a:endParaRPr kumimoji="1" lang="en-US" altLang="zh-CN" dirty="0"/>
          </a:p>
          <a:p>
            <a:r>
              <a:rPr kumimoji="1" lang="zh-CN" altLang="en-US" dirty="0"/>
              <a:t>若经过这些注入，网页可以正常显示，且可以获取内容，证明网站存在</a:t>
            </a:r>
            <a:r>
              <a:rPr kumimoji="1" lang="en-US" altLang="zh-CN" dirty="0" err="1"/>
              <a:t>sql</a:t>
            </a:r>
            <a:r>
              <a:rPr kumimoji="1" lang="zh-CN" altLang="en-US" dirty="0"/>
              <a:t>注入漏洞</a:t>
            </a:r>
          </a:p>
        </p:txBody>
      </p:sp>
    </p:spTree>
    <p:extLst>
      <p:ext uri="{BB962C8B-B14F-4D97-AF65-F5344CB8AC3E}">
        <p14:creationId xmlns:p14="http://schemas.microsoft.com/office/powerpoint/2010/main" val="328202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74B907-DE07-984B-9FD4-066775EC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具体工作及取得的进展 </a:t>
            </a:r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974035-DEB8-F842-87DA-45E3ABBB3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63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C43DF-C523-B149-85B1-4144F6992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4A689-AE64-37F7-4BDB-B9B5D2C0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学了什么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BA929-3DF8-7F4A-9958-AD5FDC0174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/>
          <a:lstStyle/>
          <a:p>
            <a:r>
              <a:rPr kumimoji="1" lang="en-US" altLang="zh-CN" dirty="0"/>
              <a:t>Web</a:t>
            </a:r>
            <a:r>
              <a:rPr kumimoji="1" lang="zh-CN" altLang="en-US" dirty="0"/>
              <a:t>的请求与响应机制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</a:t>
            </a:r>
            <a:r>
              <a:rPr kumimoji="1" lang="zh-CN" altLang="en-US" dirty="0"/>
              <a:t>协议的工作原理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http</a:t>
            </a:r>
            <a:r>
              <a:rPr kumimoji="1" lang="zh-CN" altLang="en-US" dirty="0"/>
              <a:t>请求与响应报头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常见</a:t>
            </a:r>
            <a:r>
              <a:rPr kumimoji="1" lang="en-US" altLang="zh-CN" dirty="0"/>
              <a:t>http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r>
              <a:rPr kumimoji="1" lang="zh-CN" altLang="en-US" dirty="0"/>
              <a:t>大模型的工作原理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现有大模型的基本工作原理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如何通过现有大模型的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接口调用大模型，并与自己的代码交互</a:t>
            </a:r>
            <a:endParaRPr kumimoji="1" lang="en-US" altLang="zh-CN" dirty="0"/>
          </a:p>
          <a:p>
            <a:r>
              <a:rPr kumimoji="1" lang="zh-CN" altLang="en-US" dirty="0"/>
              <a:t>技术栈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了解了基于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Flask</a:t>
            </a:r>
            <a:r>
              <a:rPr kumimoji="1" lang="zh-CN" altLang="en-US" dirty="0"/>
              <a:t>框架使用方式，用</a:t>
            </a:r>
            <a:r>
              <a:rPr kumimoji="1" lang="en-US" altLang="zh-CN" dirty="0"/>
              <a:t>flask</a:t>
            </a:r>
            <a:r>
              <a:rPr kumimoji="1" lang="zh-CN" altLang="en-US" dirty="0"/>
              <a:t>实现了一个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接口与前端交互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利用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与</a:t>
            </a:r>
            <a:r>
              <a:rPr kumimoji="1" lang="en-US" altLang="zh-CN" dirty="0"/>
              <a:t>CSS</a:t>
            </a:r>
            <a:r>
              <a:rPr kumimoji="1" lang="zh-CN" altLang="en-US" dirty="0"/>
              <a:t>设计简单的网页，并通过</a:t>
            </a:r>
            <a:r>
              <a:rPr lang="en-US" altLang="zh-CN" dirty="0"/>
              <a:t>JavaScript</a:t>
            </a:r>
            <a:r>
              <a:rPr kumimoji="1" lang="zh-CN" altLang="en-US" dirty="0"/>
              <a:t>实现与后端的交互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040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CDBE0-C9EC-FAAB-583F-2F2827A5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pic>
        <p:nvPicPr>
          <p:cNvPr id="5" name="内容占位符 4" descr="图示&#10;&#10;AI 生成的内容可能不正确。">
            <a:extLst>
              <a:ext uri="{FF2B5EF4-FFF2-40B4-BE49-F238E27FC236}">
                <a16:creationId xmlns:a16="http://schemas.microsoft.com/office/drawing/2014/main" id="{95EF9144-4F10-5371-5FC8-4ABFE9C4F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87223"/>
            <a:ext cx="7886700" cy="4807430"/>
          </a:xfrm>
        </p:spPr>
      </p:pic>
    </p:spTree>
    <p:extLst>
      <p:ext uri="{BB962C8B-B14F-4D97-AF65-F5344CB8AC3E}">
        <p14:creationId xmlns:p14="http://schemas.microsoft.com/office/powerpoint/2010/main" val="79396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4207-CF2E-A1A3-E311-A6C737F4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EE81C-F74F-592B-9D74-33218682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使用已有大模型（</a:t>
            </a:r>
            <a:r>
              <a:rPr lang="en-US" altLang="zh-CN" dirty="0" err="1"/>
              <a:t>Deepseek</a:t>
            </a:r>
            <a:r>
              <a:rPr lang="zh-CN" altLang="en-US" dirty="0"/>
              <a:t>）进行深度学习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使用已有大模型的</a:t>
            </a:r>
            <a:r>
              <a:rPr lang="en-US" altLang="zh-CN" dirty="0"/>
              <a:t>API</a:t>
            </a:r>
            <a:r>
              <a:rPr lang="zh-CN" altLang="en-US" dirty="0"/>
              <a:t>接口接入自己的后端代码，通过读取用户输入的</a:t>
            </a:r>
            <a:r>
              <a:rPr lang="en-US" altLang="zh-CN" dirty="0" err="1"/>
              <a:t>url</a:t>
            </a:r>
            <a:r>
              <a:rPr lang="zh-CN" altLang="en-US" dirty="0"/>
              <a:t>，将其提供给大模型进行分析来实现</a:t>
            </a:r>
            <a:r>
              <a:rPr lang="zh-CN" altLang="en-US" b="1" dirty="0"/>
              <a:t>预期的</a:t>
            </a:r>
            <a:r>
              <a:rPr lang="zh-CN" altLang="en-US" dirty="0"/>
              <a:t>漏洞判断，并给予进一步的测试方法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Flask</a:t>
            </a:r>
            <a:r>
              <a:rPr lang="zh-CN" altLang="en-US" dirty="0"/>
              <a:t>框架作为前后端接口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</a:t>
            </a:r>
            <a:r>
              <a:rPr lang="en-US" altLang="zh-CN" dirty="0"/>
              <a:t>flask</a:t>
            </a:r>
            <a:r>
              <a:rPr lang="zh-CN" altLang="en-US" dirty="0"/>
              <a:t>框架，将大模型返回的内容进行分类处理，转化成</a:t>
            </a:r>
            <a:r>
              <a:rPr lang="en-US" altLang="zh-CN" dirty="0" err="1"/>
              <a:t>json</a:t>
            </a:r>
            <a:r>
              <a:rPr lang="zh-CN" altLang="en-US" dirty="0"/>
              <a:t>数据供前端代码读取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前端三件套展示网页</a:t>
            </a: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pPr marL="342900" lvl="1" indent="0">
              <a:buNone/>
            </a:pPr>
            <a:r>
              <a:rPr lang="zh-CN" altLang="en-US" dirty="0"/>
              <a:t>通过</a:t>
            </a:r>
            <a:r>
              <a:rPr lang="en-US" altLang="zh-CN" dirty="0"/>
              <a:t>ai</a:t>
            </a:r>
            <a:r>
              <a:rPr lang="zh-CN" altLang="en-US" dirty="0"/>
              <a:t>辅助设计，设计了简约的网页，并可以让用户输出</a:t>
            </a:r>
            <a:r>
              <a:rPr lang="en-US" altLang="zh-CN" dirty="0" err="1"/>
              <a:t>url</a:t>
            </a:r>
            <a:r>
              <a:rPr lang="zh-CN" altLang="en-US" dirty="0"/>
              <a:t>，传入后端分析，将结果返回前端展示</a:t>
            </a:r>
            <a:endParaRPr lang="en-US" altLang="zh-CN" dirty="0"/>
          </a:p>
          <a:p>
            <a:pPr marL="342900" lvl="1" indent="0">
              <a:buNone/>
            </a:pP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5698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5239</TotalTime>
  <Words>966</Words>
  <Application>Microsoft Office PowerPoint</Application>
  <PresentationFormat>全屏显示(4:3)</PresentationFormat>
  <Paragraphs>107</Paragraphs>
  <Slides>19</Slides>
  <Notes>9</Notes>
  <HiddenSlides>5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Adobe Heiti Std R</vt:lpstr>
      <vt:lpstr>Hiragino Sans GB W3</vt:lpstr>
      <vt:lpstr>等线</vt:lpstr>
      <vt:lpstr>Microsoft YaHei</vt:lpstr>
      <vt:lpstr>Arial</vt:lpstr>
      <vt:lpstr>Wingdings</vt:lpstr>
      <vt:lpstr>Office 主题​​</vt:lpstr>
      <vt:lpstr>基于深度学习的漏洞检测系统——中期成果汇报</vt:lpstr>
      <vt:lpstr>Contents</vt:lpstr>
      <vt:lpstr>课题主要任务</vt:lpstr>
      <vt:lpstr>传统漏洞扫描模式 vs 深度学习漏洞扫描模式</vt:lpstr>
      <vt:lpstr>Sql注入</vt:lpstr>
      <vt:lpstr>具体工作及取得的进展 </vt:lpstr>
      <vt:lpstr>学了什么</vt:lpstr>
      <vt:lpstr>基本思路</vt:lpstr>
      <vt:lpstr>基本思路</vt:lpstr>
      <vt:lpstr>项目进展</vt:lpstr>
      <vt:lpstr>CODE</vt:lpstr>
      <vt:lpstr>目前存在的问题</vt:lpstr>
      <vt:lpstr>问题</vt:lpstr>
      <vt:lpstr>下一步的研究任务与设想</vt:lpstr>
      <vt:lpstr>未来设想</vt:lpstr>
      <vt:lpstr>问题</vt:lpstr>
      <vt:lpstr>PowerPoint 演示文稿</vt:lpstr>
      <vt:lpstr>条目</vt:lpstr>
      <vt:lpstr>强调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Sakuye Izayoi</cp:lastModifiedBy>
  <cp:revision>675</cp:revision>
  <cp:lastPrinted>2018-09-14T15:34:13Z</cp:lastPrinted>
  <dcterms:created xsi:type="dcterms:W3CDTF">2018-08-22T08:31:05Z</dcterms:created>
  <dcterms:modified xsi:type="dcterms:W3CDTF">2025-05-11T14:37:21Z</dcterms:modified>
</cp:coreProperties>
</file>