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5ace8e9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5ace8e9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5ace8e9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5ace8e9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75cf4a5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75cf4a5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694dd09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694dd09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694dd09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694dd09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694dd09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694dd09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5ace8e9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5ace8e9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arnavsmayan/netflix-userbase-dataset" TargetMode="External"/><Relationship Id="rId4" Type="http://schemas.openxmlformats.org/officeDocument/2006/relationships/hyperlink" Target="https://www.kaggle.com/datasets/arnavsmayan/netflix-userbase-dataset" TargetMode="External"/><Relationship Id="rId5" Type="http://schemas.openxmlformats.org/officeDocument/2006/relationships/hyperlink" Target="https://jobs.netflix.com/team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13"/>
          <p:cNvSpPr txBox="1"/>
          <p:nvPr>
            <p:ph type="ctrTitle"/>
          </p:nvPr>
        </p:nvSpPr>
        <p:spPr>
          <a:xfrm>
            <a:off x="0" y="519150"/>
            <a:ext cx="52617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0000"/>
                </a:solidFill>
              </a:rPr>
              <a:t>Netflix Dataset</a:t>
            </a:r>
            <a:endParaRPr>
              <a:solidFill>
                <a:srgbClr val="FF0000"/>
              </a:solidFill>
            </a:endParaRPr>
          </a:p>
        </p:txBody>
      </p:sp>
      <p:sp>
        <p:nvSpPr>
          <p:cNvPr id="56" name="Google Shape;56;p13"/>
          <p:cNvSpPr txBox="1"/>
          <p:nvPr>
            <p:ph idx="1" type="subTitle"/>
          </p:nvPr>
        </p:nvSpPr>
        <p:spPr>
          <a:xfrm>
            <a:off x="0" y="2571750"/>
            <a:ext cx="52617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By: Izaz Ahmad</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Dataset</a:t>
            </a:r>
            <a:endParaRPr b="1">
              <a:solidFill>
                <a:schemeClr val="lt1"/>
              </a:solidFill>
            </a:endParaRPr>
          </a:p>
        </p:txBody>
      </p:sp>
      <p:sp>
        <p:nvSpPr>
          <p:cNvPr id="62" name="Google Shape;62;p14"/>
          <p:cNvSpPr txBox="1"/>
          <p:nvPr>
            <p:ph idx="1" type="body"/>
          </p:nvPr>
        </p:nvSpPr>
        <p:spPr>
          <a:xfrm>
            <a:off x="311700" y="1152475"/>
            <a:ext cx="8520600" cy="379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The database that I have chose is a Netflix </a:t>
            </a:r>
            <a:r>
              <a:rPr lang="en">
                <a:solidFill>
                  <a:schemeClr val="lt1"/>
                </a:solidFill>
              </a:rPr>
              <a:t>user base</a:t>
            </a:r>
            <a:r>
              <a:rPr lang="en">
                <a:solidFill>
                  <a:schemeClr val="lt1"/>
                </a:solidFill>
              </a:rPr>
              <a:t> dataset.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dataset includes:</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User subscription type,</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Monthly revenue from subscriptions,</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Customer join date,</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Customer last payment date,</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Country,</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User ID, </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Age &amp; Gender, </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Device, </a:t>
            </a:r>
            <a:endParaRPr>
              <a:solidFill>
                <a:schemeClr val="lt1"/>
              </a:solidFill>
            </a:endParaRPr>
          </a:p>
          <a:p>
            <a:pPr indent="-317500" lvl="1" marL="1371600" rtl="0" algn="l">
              <a:spcBef>
                <a:spcPts val="0"/>
              </a:spcBef>
              <a:spcAft>
                <a:spcPts val="0"/>
              </a:spcAft>
              <a:buClr>
                <a:schemeClr val="lt1"/>
              </a:buClr>
              <a:buSzPts val="1400"/>
              <a:buChar char="○"/>
            </a:pPr>
            <a:r>
              <a:rPr lang="en">
                <a:solidFill>
                  <a:schemeClr val="lt1"/>
                </a:solidFill>
              </a:rPr>
              <a:t>Plan duration.</a:t>
            </a:r>
            <a:endParaRPr>
              <a:solidFill>
                <a:schemeClr val="lt1"/>
              </a:solidFill>
            </a:endParaRPr>
          </a:p>
          <a:p>
            <a:pPr indent="0" lvl="0" marL="9144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61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Stakeholder</a:t>
            </a:r>
            <a:endParaRPr b="1">
              <a:solidFill>
                <a:schemeClr val="lt1"/>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329644" lvl="0" marL="457200" rtl="0" algn="l">
              <a:spcBef>
                <a:spcPts val="0"/>
              </a:spcBef>
              <a:spcAft>
                <a:spcPts val="0"/>
              </a:spcAft>
              <a:buClr>
                <a:schemeClr val="lt1"/>
              </a:buClr>
              <a:buSzPct val="100000"/>
              <a:buChar char="●"/>
            </a:pPr>
            <a:r>
              <a:rPr b="1" lang="en" sz="3350">
                <a:solidFill>
                  <a:schemeClr val="lt1"/>
                </a:solidFill>
              </a:rPr>
              <a:t>Industry</a:t>
            </a:r>
            <a:r>
              <a:rPr lang="en" sz="3350">
                <a:solidFill>
                  <a:schemeClr val="lt1"/>
                </a:solidFill>
              </a:rPr>
              <a:t>: Video Streaming Service Industry</a:t>
            </a:r>
            <a:endParaRPr sz="3350">
              <a:solidFill>
                <a:schemeClr val="lt1"/>
              </a:solidFill>
            </a:endParaRPr>
          </a:p>
          <a:p>
            <a:pPr indent="-329644" lvl="0" marL="457200" rtl="0" algn="l">
              <a:spcBef>
                <a:spcPts val="0"/>
              </a:spcBef>
              <a:spcAft>
                <a:spcPts val="0"/>
              </a:spcAft>
              <a:buClr>
                <a:schemeClr val="lt1"/>
              </a:buClr>
              <a:buSzPct val="100000"/>
              <a:buChar char="●"/>
            </a:pPr>
            <a:r>
              <a:rPr b="1" lang="en" sz="3350">
                <a:solidFill>
                  <a:schemeClr val="lt1"/>
                </a:solidFill>
              </a:rPr>
              <a:t>Company</a:t>
            </a:r>
            <a:r>
              <a:rPr lang="en" sz="3350">
                <a:solidFill>
                  <a:schemeClr val="lt1"/>
                </a:solidFill>
              </a:rPr>
              <a:t>: Netflix, Inc.</a:t>
            </a:r>
            <a:endParaRPr sz="3350">
              <a:solidFill>
                <a:schemeClr val="lt1"/>
              </a:solidFill>
            </a:endParaRPr>
          </a:p>
          <a:p>
            <a:pPr indent="-329644" lvl="0" marL="457200" rtl="0" algn="l">
              <a:spcBef>
                <a:spcPts val="0"/>
              </a:spcBef>
              <a:spcAft>
                <a:spcPts val="0"/>
              </a:spcAft>
              <a:buClr>
                <a:schemeClr val="lt1"/>
              </a:buClr>
              <a:buSzPct val="100000"/>
              <a:buChar char="●"/>
            </a:pPr>
            <a:r>
              <a:rPr b="1" lang="en" sz="3350">
                <a:solidFill>
                  <a:schemeClr val="lt1"/>
                </a:solidFill>
              </a:rPr>
              <a:t>Role</a:t>
            </a:r>
            <a:r>
              <a:rPr lang="en" sz="3350">
                <a:solidFill>
                  <a:schemeClr val="lt1"/>
                </a:solidFill>
              </a:rPr>
              <a:t>: The Stakeholder is a Project Manager and their goal is to improve the Netflix’s user experience and customer retention. </a:t>
            </a:r>
            <a:endParaRPr sz="3350">
              <a:solidFill>
                <a:schemeClr val="lt1"/>
              </a:solidFill>
            </a:endParaRPr>
          </a:p>
          <a:p>
            <a:pPr indent="-329644" lvl="0" marL="457200" rtl="0" algn="l">
              <a:spcBef>
                <a:spcPts val="0"/>
              </a:spcBef>
              <a:spcAft>
                <a:spcPts val="0"/>
              </a:spcAft>
              <a:buClr>
                <a:schemeClr val="lt1"/>
              </a:buClr>
              <a:buSzPct val="100000"/>
              <a:buChar char="●"/>
            </a:pPr>
            <a:r>
              <a:rPr b="1" lang="en" sz="3350">
                <a:solidFill>
                  <a:schemeClr val="lt1"/>
                </a:solidFill>
              </a:rPr>
              <a:t>Backstory</a:t>
            </a:r>
            <a:r>
              <a:rPr lang="en" sz="3350">
                <a:solidFill>
                  <a:schemeClr val="lt1"/>
                </a:solidFill>
              </a:rPr>
              <a:t>: The Project Manager </a:t>
            </a:r>
            <a:r>
              <a:rPr lang="en" sz="3350">
                <a:solidFill>
                  <a:schemeClr val="lt1"/>
                </a:solidFill>
              </a:rPr>
              <a:t>works in the Products and Technology department at Netflix. They believe that analyzing the Netflix Dataset will provide beneficial insights that will help in customer retention and increase profitability. The project manager also works with other departments such as the Product Discovery and Promotion, Customer Insights team and other teams to ensure that Netflix provides Customers with the best experience. Furthermore, the Project Manager requested help from a consultant who is a student at the George Washington University to achieve their goal.</a:t>
            </a:r>
            <a:endParaRPr sz="3350">
              <a:solidFill>
                <a:schemeClr val="lt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4" name="Google Shape;74;p16"/>
          <p:cNvSpPr txBox="1"/>
          <p:nvPr>
            <p:ph type="title"/>
          </p:nvPr>
        </p:nvSpPr>
        <p:spPr>
          <a:xfrm>
            <a:off x="311700" y="2150850"/>
            <a:ext cx="8826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lt1"/>
                </a:solidFill>
              </a:rPr>
              <a:t>Innovative Ideas</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chemeClr val="lt1"/>
                </a:solidFill>
              </a:rPr>
              <a:t>Innovative Idea 1</a:t>
            </a:r>
            <a:endParaRPr b="1">
              <a:solidFill>
                <a:schemeClr val="lt1"/>
              </a:solidFill>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u="sng">
                <a:solidFill>
                  <a:schemeClr val="lt1"/>
                </a:solidFill>
              </a:rPr>
              <a:t>Content Recommendation Based on User Behavior:</a:t>
            </a:r>
            <a:endParaRPr b="1" u="sng">
              <a:solidFill>
                <a:schemeClr val="lt1"/>
              </a:solidFill>
            </a:endParaRPr>
          </a:p>
          <a:p>
            <a:pPr indent="-334327" lvl="0" marL="914400" rtl="0" algn="l">
              <a:spcBef>
                <a:spcPts val="1200"/>
              </a:spcBef>
              <a:spcAft>
                <a:spcPts val="0"/>
              </a:spcAft>
              <a:buClr>
                <a:schemeClr val="lt1"/>
              </a:buClr>
              <a:buSzPct val="100000"/>
              <a:buChar char="●"/>
            </a:pPr>
            <a:r>
              <a:rPr b="1" lang="en">
                <a:solidFill>
                  <a:schemeClr val="lt1"/>
                </a:solidFill>
              </a:rPr>
              <a:t>Description</a:t>
            </a:r>
            <a:r>
              <a:rPr lang="en">
                <a:solidFill>
                  <a:schemeClr val="lt1"/>
                </a:solidFill>
              </a:rPr>
              <a:t>: Make a recommendation system based on user behavior. This involves segmenting customers into different groups based on similar watch patterns, the device they use to watch content, and their subscriptions, etc. Based on this segmentation, Netflix will recommend </a:t>
            </a:r>
            <a:r>
              <a:rPr lang="en">
                <a:solidFill>
                  <a:schemeClr val="lt1"/>
                </a:solidFill>
              </a:rPr>
              <a:t>different</a:t>
            </a:r>
            <a:r>
              <a:rPr lang="en">
                <a:solidFill>
                  <a:schemeClr val="lt1"/>
                </a:solidFill>
              </a:rPr>
              <a:t> </a:t>
            </a:r>
            <a:r>
              <a:rPr lang="en">
                <a:solidFill>
                  <a:schemeClr val="lt1"/>
                </a:solidFill>
              </a:rPr>
              <a:t>content to different customers, leading to more customer retention.</a:t>
            </a:r>
            <a:endParaRPr>
              <a:solidFill>
                <a:schemeClr val="lt1"/>
              </a:solidFill>
            </a:endParaRPr>
          </a:p>
          <a:p>
            <a:pPr indent="-334327" lvl="0" marL="914400" rtl="0" algn="l">
              <a:spcBef>
                <a:spcPts val="0"/>
              </a:spcBef>
              <a:spcAft>
                <a:spcPts val="0"/>
              </a:spcAft>
              <a:buClr>
                <a:schemeClr val="lt1"/>
              </a:buClr>
              <a:buSzPct val="100000"/>
              <a:buChar char="●"/>
            </a:pPr>
            <a:r>
              <a:rPr b="1" lang="en">
                <a:solidFill>
                  <a:schemeClr val="lt1"/>
                </a:solidFill>
              </a:rPr>
              <a:t>Value to stakeholders: </a:t>
            </a:r>
            <a:endParaRPr b="1">
              <a:solidFill>
                <a:schemeClr val="lt1"/>
              </a:solidFill>
            </a:endParaRPr>
          </a:p>
          <a:p>
            <a:pPr indent="-310832" lvl="1" marL="1828800" rtl="0" algn="l">
              <a:spcBef>
                <a:spcPts val="0"/>
              </a:spcBef>
              <a:spcAft>
                <a:spcPts val="0"/>
              </a:spcAft>
              <a:buClr>
                <a:schemeClr val="lt1"/>
              </a:buClr>
              <a:buSzPct val="77777"/>
              <a:buChar char="○"/>
            </a:pPr>
            <a:r>
              <a:rPr lang="en" sz="1800">
                <a:solidFill>
                  <a:schemeClr val="lt1"/>
                </a:solidFill>
              </a:rPr>
              <a:t>More accurate recommendation saves searching time for customers (improved customer experience)</a:t>
            </a:r>
            <a:endParaRPr sz="1800">
              <a:solidFill>
                <a:schemeClr val="lt1"/>
              </a:solidFill>
            </a:endParaRPr>
          </a:p>
          <a:p>
            <a:pPr indent="-334327" lvl="1" marL="1828800" rtl="0" algn="l">
              <a:spcBef>
                <a:spcPts val="0"/>
              </a:spcBef>
              <a:spcAft>
                <a:spcPts val="0"/>
              </a:spcAft>
              <a:buClr>
                <a:schemeClr val="lt1"/>
              </a:buClr>
              <a:buSzPct val="100000"/>
              <a:buChar char="○"/>
            </a:pPr>
            <a:r>
              <a:rPr lang="en" sz="1800">
                <a:solidFill>
                  <a:schemeClr val="lt1"/>
                </a:solidFill>
              </a:rPr>
              <a:t>Higher watch time, leading to customer retention and possibly a subscription upgrade (Increased profits).</a:t>
            </a:r>
            <a:endParaRPr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6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Innovative Idea 2</a:t>
            </a:r>
            <a:endParaRPr b="1">
              <a:solidFill>
                <a:schemeClr val="lt1"/>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solidFill>
                  <a:schemeClr val="lt1"/>
                </a:solidFill>
              </a:rPr>
              <a:t>Demographic </a:t>
            </a:r>
            <a:r>
              <a:rPr b="1" lang="en" u="sng">
                <a:solidFill>
                  <a:schemeClr val="lt1"/>
                </a:solidFill>
              </a:rPr>
              <a:t>Behavior</a:t>
            </a:r>
            <a:r>
              <a:rPr b="1" lang="en" u="sng">
                <a:solidFill>
                  <a:schemeClr val="lt1"/>
                </a:solidFill>
              </a:rPr>
              <a:t> Analysis:</a:t>
            </a:r>
            <a:endParaRPr b="1" u="sng">
              <a:solidFill>
                <a:schemeClr val="lt1"/>
              </a:solidFill>
            </a:endParaRPr>
          </a:p>
          <a:p>
            <a:pPr indent="-342900" lvl="0" marL="914400" rtl="0" algn="l">
              <a:spcBef>
                <a:spcPts val="1200"/>
              </a:spcBef>
              <a:spcAft>
                <a:spcPts val="0"/>
              </a:spcAft>
              <a:buClr>
                <a:schemeClr val="lt1"/>
              </a:buClr>
              <a:buSzPts val="1800"/>
              <a:buChar char="●"/>
            </a:pPr>
            <a:r>
              <a:rPr b="1" lang="en">
                <a:solidFill>
                  <a:schemeClr val="lt1"/>
                </a:solidFill>
              </a:rPr>
              <a:t>Description</a:t>
            </a:r>
            <a:r>
              <a:rPr lang="en">
                <a:solidFill>
                  <a:schemeClr val="lt1"/>
                </a:solidFill>
              </a:rPr>
              <a:t>:This analysis identifies trends among the different demographic groups, such as Age, Gender, </a:t>
            </a:r>
            <a:r>
              <a:rPr lang="en">
                <a:solidFill>
                  <a:schemeClr val="lt1"/>
                </a:solidFill>
              </a:rPr>
              <a:t>Subscription</a:t>
            </a:r>
            <a:r>
              <a:rPr lang="en">
                <a:solidFill>
                  <a:schemeClr val="lt1"/>
                </a:solidFill>
              </a:rPr>
              <a:t> types, and Geography. The insights from this analysis will be used to personalize marketing strategies, while </a:t>
            </a:r>
            <a:r>
              <a:rPr lang="en">
                <a:solidFill>
                  <a:schemeClr val="lt1"/>
                </a:solidFill>
              </a:rPr>
              <a:t>enhancing</a:t>
            </a:r>
            <a:r>
              <a:rPr lang="en">
                <a:solidFill>
                  <a:schemeClr val="lt1"/>
                </a:solidFill>
              </a:rPr>
              <a:t> user experience. For example, Netflix should allocate more resources to countries and age groups that have the lowest Netflix customers.</a:t>
            </a:r>
            <a:endParaRPr>
              <a:solidFill>
                <a:schemeClr val="lt1"/>
              </a:solidFill>
            </a:endParaRPr>
          </a:p>
          <a:p>
            <a:pPr indent="-342900" lvl="0" marL="914400" rtl="0" algn="l">
              <a:spcBef>
                <a:spcPts val="0"/>
              </a:spcBef>
              <a:spcAft>
                <a:spcPts val="0"/>
              </a:spcAft>
              <a:buClr>
                <a:schemeClr val="lt1"/>
              </a:buClr>
              <a:buSzPts val="1800"/>
              <a:buChar char="●"/>
            </a:pPr>
            <a:r>
              <a:rPr b="1" lang="en">
                <a:solidFill>
                  <a:schemeClr val="lt1"/>
                </a:solidFill>
              </a:rPr>
              <a:t>Value to Stakeholders</a:t>
            </a:r>
            <a:r>
              <a:rPr lang="en">
                <a:solidFill>
                  <a:schemeClr val="lt1"/>
                </a:solidFill>
              </a:rPr>
              <a:t>: Stakeholders can use this analysis to improve customer experience and customer retention, leading to business growth and increased profits.</a:t>
            </a:r>
            <a:endParaRPr u="sng">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61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Innovative Idea 3</a:t>
            </a:r>
            <a:endParaRPr b="1">
              <a:solidFill>
                <a:schemeClr val="lt1"/>
              </a:solidFill>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lt1"/>
                </a:solidFill>
              </a:rPr>
              <a:t>Risk of Customer Cancellation Analysis:</a:t>
            </a:r>
            <a:endParaRPr b="1" u="sng">
              <a:solidFill>
                <a:schemeClr val="lt1"/>
              </a:solidFill>
            </a:endParaRPr>
          </a:p>
          <a:p>
            <a:pPr indent="-342900" lvl="0" marL="457200" rtl="0" algn="l">
              <a:spcBef>
                <a:spcPts val="1200"/>
              </a:spcBef>
              <a:spcAft>
                <a:spcPts val="0"/>
              </a:spcAft>
              <a:buClr>
                <a:schemeClr val="lt1"/>
              </a:buClr>
              <a:buSzPts val="1800"/>
              <a:buChar char="●"/>
            </a:pPr>
            <a:r>
              <a:rPr b="1" lang="en">
                <a:solidFill>
                  <a:schemeClr val="lt1"/>
                </a:solidFill>
              </a:rPr>
              <a:t>Description</a:t>
            </a:r>
            <a:r>
              <a:rPr lang="en">
                <a:solidFill>
                  <a:schemeClr val="lt1"/>
                </a:solidFill>
              </a:rPr>
              <a:t>: This analysis will target customers that are at risk of cancelling their subscriptions. </a:t>
            </a:r>
            <a:r>
              <a:rPr lang="en">
                <a:solidFill>
                  <a:schemeClr val="lt1"/>
                </a:solidFill>
              </a:rPr>
              <a:t>This can be achieved by analyzing the last payment date and the amount of time since then, that information will be compared across the subscription types and regions. </a:t>
            </a:r>
            <a:r>
              <a:rPr lang="en">
                <a:solidFill>
                  <a:schemeClr val="lt1"/>
                </a:solidFill>
              </a:rPr>
              <a:t>Netflix can then target these customers by creating campaigns to make sure they do not cancel their subscriptions and coming up with strategies to attract customers.</a:t>
            </a:r>
            <a:endParaRPr>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Value to the stakeholders</a:t>
            </a:r>
            <a:r>
              <a:rPr lang="en">
                <a:solidFill>
                  <a:schemeClr val="lt1"/>
                </a:solidFill>
              </a:rPr>
              <a:t>: This analysis will make sure that the revenue does not </a:t>
            </a:r>
            <a:r>
              <a:rPr lang="en">
                <a:solidFill>
                  <a:schemeClr val="lt1"/>
                </a:solidFill>
              </a:rPr>
              <a:t>decrease while retaining current customers.</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Sources</a:t>
            </a:r>
            <a:endParaRPr b="1">
              <a:solidFill>
                <a:schemeClr val="lt1"/>
              </a:solidFill>
            </a:endParaRPr>
          </a:p>
        </p:txBody>
      </p:sp>
      <p:sp>
        <p:nvSpPr>
          <p:cNvPr id="98" name="Google Shape;98;p20"/>
          <p:cNvSpPr txBox="1"/>
          <p:nvPr>
            <p:ph idx="1" type="body"/>
          </p:nvPr>
        </p:nvSpPr>
        <p:spPr>
          <a:xfrm>
            <a:off x="311700" y="1102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Dataset: </a:t>
            </a:r>
            <a:r>
              <a:rPr lang="en" u="sng">
                <a:solidFill>
                  <a:schemeClr val="lt1"/>
                </a:solidFill>
                <a:latin typeface="Calibri"/>
                <a:ea typeface="Calibri"/>
                <a:cs typeface="Calibri"/>
                <a:sym typeface="Calibri"/>
                <a:hlinkClick r:id="rId3">
                  <a:extLst>
                    <a:ext uri="{A12FA001-AC4F-418D-AE19-62706E023703}">
                      <ahyp:hlinkClr val="tx"/>
                    </a:ext>
                  </a:extLst>
                </a:hlinkClick>
              </a:rPr>
              <a:t>https://www.kaggle.com/datasets/arnavsmayan/netflix-userbase-datase</a:t>
            </a:r>
            <a:r>
              <a:rPr lang="en" u="sng">
                <a:solidFill>
                  <a:schemeClr val="lt1"/>
                </a:solidFill>
                <a:latin typeface="Calibri"/>
                <a:ea typeface="Calibri"/>
                <a:cs typeface="Calibri"/>
                <a:sym typeface="Calibri"/>
                <a:hlinkClick r:id="rId4">
                  <a:extLst>
                    <a:ext uri="{A12FA001-AC4F-418D-AE19-62706E023703}">
                      <ahyp:hlinkClr val="tx"/>
                    </a:ext>
                  </a:extLst>
                </a:hlinkClick>
              </a:rPr>
              <a:t>t</a:t>
            </a:r>
            <a:r>
              <a:rPr lang="en">
                <a:solidFill>
                  <a:schemeClr val="lt1"/>
                </a:solidFill>
              </a:rPr>
              <a:t>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Business</a:t>
            </a:r>
            <a:r>
              <a:rPr lang="en">
                <a:solidFill>
                  <a:schemeClr val="lt1"/>
                </a:solidFill>
              </a:rPr>
              <a:t> areas/Teams: </a:t>
            </a:r>
            <a:r>
              <a:rPr lang="en" u="sng">
                <a:solidFill>
                  <a:schemeClr val="lt1"/>
                </a:solidFill>
                <a:hlinkClick r:id="rId5">
                  <a:extLst>
                    <a:ext uri="{A12FA001-AC4F-418D-AE19-62706E023703}">
                      <ahyp:hlinkClr val="tx"/>
                    </a:ext>
                  </a:extLst>
                </a:hlinkClick>
              </a:rPr>
              <a:t>https://jobs.netflix.com/teams</a:t>
            </a:r>
            <a:r>
              <a:rPr lang="en">
                <a:solidFill>
                  <a:schemeClr val="lt1"/>
                </a:solidFill>
              </a:rPr>
              <a:t> </a:t>
            </a:r>
            <a:endParaRPr>
              <a:solidFill>
                <a:schemeClr val="lt1"/>
              </a:solidFill>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