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9" d="100"/>
          <a:sy n="129" d="100"/>
        </p:scale>
        <p:origin x="15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160038622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160038622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1658a067d0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1658a067d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160038622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16003862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160038622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160038622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16f12ae739_2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16f12ae739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1658a067d0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1658a067d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1658a067d0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1658a067d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160038622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160038622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EF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135650" y="128125"/>
            <a:ext cx="4997700" cy="463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3900">
              <a:solidFill>
                <a:schemeClr val="dk1"/>
              </a:solidFill>
            </a:endParaRPr>
          </a:p>
          <a:p>
            <a:pPr marL="0" lvl="0" indent="0" algn="ctr" rtl="0">
              <a:spcBef>
                <a:spcPts val="0"/>
              </a:spcBef>
              <a:spcAft>
                <a:spcPts val="0"/>
              </a:spcAft>
              <a:buNone/>
            </a:pPr>
            <a:endParaRPr sz="3900">
              <a:solidFill>
                <a:schemeClr val="dk1"/>
              </a:solidFill>
            </a:endParaRPr>
          </a:p>
          <a:p>
            <a:pPr marL="0" lvl="0" indent="0" algn="l" rtl="0">
              <a:spcBef>
                <a:spcPts val="0"/>
              </a:spcBef>
              <a:spcAft>
                <a:spcPts val="0"/>
              </a:spcAft>
              <a:buClr>
                <a:schemeClr val="dk1"/>
              </a:buClr>
              <a:buSzPts val="1100"/>
              <a:buFont typeface="Arial"/>
              <a:buNone/>
            </a:pPr>
            <a:endParaRPr sz="3900" b="1">
              <a:solidFill>
                <a:schemeClr val="dk1"/>
              </a:solidFill>
            </a:endParaRPr>
          </a:p>
          <a:p>
            <a:pPr marL="0" lvl="0" indent="0" algn="l" rtl="0">
              <a:spcBef>
                <a:spcPts val="0"/>
              </a:spcBef>
              <a:spcAft>
                <a:spcPts val="0"/>
              </a:spcAft>
              <a:buClr>
                <a:schemeClr val="dk1"/>
              </a:buClr>
              <a:buSzPts val="1100"/>
              <a:buFont typeface="Arial"/>
              <a:buNone/>
            </a:pPr>
            <a:r>
              <a:rPr lang="en" sz="3900" b="1">
                <a:solidFill>
                  <a:schemeClr val="dk1"/>
                </a:solidFill>
              </a:rPr>
              <a:t>Deliverable 3  </a:t>
            </a:r>
            <a:endParaRPr sz="3900" b="1">
              <a:solidFill>
                <a:schemeClr val="dk1"/>
              </a:solidFill>
            </a:endParaRPr>
          </a:p>
          <a:p>
            <a:pPr marL="0" lvl="0" indent="0" algn="l" rtl="0">
              <a:spcBef>
                <a:spcPts val="0"/>
              </a:spcBef>
              <a:spcAft>
                <a:spcPts val="0"/>
              </a:spcAft>
              <a:buClr>
                <a:schemeClr val="dk1"/>
              </a:buClr>
              <a:buSzPts val="1100"/>
              <a:buFont typeface="Arial"/>
              <a:buNone/>
            </a:pPr>
            <a:r>
              <a:rPr lang="en" sz="3900">
                <a:solidFill>
                  <a:srgbClr val="FF0000"/>
                </a:solidFill>
              </a:rPr>
              <a:t>———</a:t>
            </a:r>
            <a:endParaRPr sz="3900">
              <a:solidFill>
                <a:srgbClr val="FF0000"/>
              </a:solidFill>
            </a:endParaRPr>
          </a:p>
          <a:p>
            <a:pPr marL="0" lvl="0" indent="0" algn="l" rtl="0">
              <a:lnSpc>
                <a:spcPct val="80000"/>
              </a:lnSpc>
              <a:spcBef>
                <a:spcPts val="0"/>
              </a:spcBef>
              <a:spcAft>
                <a:spcPts val="0"/>
              </a:spcAft>
              <a:buClr>
                <a:schemeClr val="dk1"/>
              </a:buClr>
              <a:buSzPts val="1100"/>
              <a:buFont typeface="Arial"/>
              <a:buNone/>
            </a:pPr>
            <a:r>
              <a:rPr lang="en" sz="2280">
                <a:solidFill>
                  <a:schemeClr val="dk2"/>
                </a:solidFill>
              </a:rPr>
              <a:t>Consultant: Izaz Ahmad</a:t>
            </a:r>
            <a:endParaRPr sz="2280">
              <a:solidFill>
                <a:schemeClr val="dk2"/>
              </a:solidFill>
            </a:endParaRPr>
          </a:p>
          <a:p>
            <a:pPr marL="0" lvl="0" indent="0" algn="l" rtl="0">
              <a:lnSpc>
                <a:spcPct val="80000"/>
              </a:lnSpc>
              <a:spcBef>
                <a:spcPts val="0"/>
              </a:spcBef>
              <a:spcAft>
                <a:spcPts val="0"/>
              </a:spcAft>
              <a:buClr>
                <a:schemeClr val="dk1"/>
              </a:buClr>
              <a:buSzPts val="1100"/>
              <a:buFont typeface="Arial"/>
              <a:buNone/>
            </a:pPr>
            <a:r>
              <a:rPr lang="en" sz="2280">
                <a:solidFill>
                  <a:schemeClr val="dk2"/>
                </a:solidFill>
              </a:rPr>
              <a:t>Stakeholder: Ned Hulseman</a:t>
            </a:r>
            <a:endParaRPr sz="1800">
              <a:solidFill>
                <a:schemeClr val="dk2"/>
              </a:solidFill>
            </a:endParaRPr>
          </a:p>
        </p:txBody>
      </p:sp>
      <p:pic>
        <p:nvPicPr>
          <p:cNvPr id="55" name="Google Shape;55;p13"/>
          <p:cNvPicPr preferRelativeResize="0"/>
          <p:nvPr/>
        </p:nvPicPr>
        <p:blipFill>
          <a:blip r:embed="rId3">
            <a:alphaModFix/>
          </a:blip>
          <a:stretch>
            <a:fillRect/>
          </a:stretch>
        </p:blipFill>
        <p:spPr>
          <a:xfrm>
            <a:off x="5556125" y="0"/>
            <a:ext cx="3587875" cy="5143501"/>
          </a:xfrm>
          <a:prstGeom prst="rect">
            <a:avLst/>
          </a:prstGeom>
          <a:noFill/>
          <a:ln>
            <a:noFill/>
          </a:ln>
        </p:spPr>
      </p:pic>
      <p:sp>
        <p:nvSpPr>
          <p:cNvPr id="56" name="Google Shape;56;p13"/>
          <p:cNvSpPr/>
          <p:nvPr/>
        </p:nvSpPr>
        <p:spPr>
          <a:xfrm rot="10800000">
            <a:off x="7138425" y="0"/>
            <a:ext cx="762300" cy="2232900"/>
          </a:xfrm>
          <a:prstGeom prst="rtTriangle">
            <a:avLst/>
          </a:prstGeom>
          <a:solidFill>
            <a:srgbClr val="FFFE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 name="Google Shape;57;p13"/>
          <p:cNvSpPr/>
          <p:nvPr/>
        </p:nvSpPr>
        <p:spPr>
          <a:xfrm>
            <a:off x="6859625" y="2970575"/>
            <a:ext cx="762300" cy="2232900"/>
          </a:xfrm>
          <a:prstGeom prst="rtTriangle">
            <a:avLst/>
          </a:prstGeom>
          <a:solidFill>
            <a:srgbClr val="FFFE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5148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Machine Learning Approach - 1</a:t>
            </a:r>
            <a:endParaRPr b="1"/>
          </a:p>
        </p:txBody>
      </p:sp>
      <p:sp>
        <p:nvSpPr>
          <p:cNvPr id="63" name="Google Shape;63;p14"/>
          <p:cNvSpPr txBox="1">
            <a:spLocks noGrp="1"/>
          </p:cNvSpPr>
          <p:nvPr>
            <p:ph type="body" idx="1"/>
          </p:nvPr>
        </p:nvSpPr>
        <p:spPr>
          <a:xfrm>
            <a:off x="311700" y="1075475"/>
            <a:ext cx="81384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Goal</a:t>
            </a:r>
            <a:r>
              <a:rPr lang="en"/>
              <a:t>: To create a successful recommendation system based on user behavior, the goal is to cluster users based on similar features and recommend tailored content to these groups.</a:t>
            </a:r>
            <a:endParaRPr/>
          </a:p>
          <a:p>
            <a:pPr marL="457200" lvl="0" indent="-342900" algn="l" rtl="0">
              <a:spcBef>
                <a:spcPts val="0"/>
              </a:spcBef>
              <a:spcAft>
                <a:spcPts val="0"/>
              </a:spcAft>
              <a:buSzPts val="1800"/>
              <a:buChar char="●"/>
            </a:pPr>
            <a:r>
              <a:rPr lang="en" b="1"/>
              <a:t>Approach</a:t>
            </a:r>
            <a:r>
              <a:rPr lang="en"/>
              <a:t>: </a:t>
            </a:r>
            <a:endParaRPr/>
          </a:p>
          <a:p>
            <a:pPr marL="1371600" lvl="1" indent="-317500" algn="l" rtl="0">
              <a:spcBef>
                <a:spcPts val="0"/>
              </a:spcBef>
              <a:spcAft>
                <a:spcPts val="0"/>
              </a:spcAft>
              <a:buSzPts val="1400"/>
              <a:buChar char="○"/>
            </a:pPr>
            <a:r>
              <a:rPr lang="en"/>
              <a:t>Used unsupervised learning, which is used for data without labels.</a:t>
            </a:r>
            <a:endParaRPr/>
          </a:p>
          <a:p>
            <a:pPr marL="1371600" lvl="1" indent="-317500" algn="l" rtl="0">
              <a:spcBef>
                <a:spcPts val="0"/>
              </a:spcBef>
              <a:spcAft>
                <a:spcPts val="0"/>
              </a:spcAft>
              <a:buSzPts val="1400"/>
              <a:buChar char="○"/>
            </a:pPr>
            <a:r>
              <a:rPr lang="en"/>
              <a:t>Tested K-Prototype Clustering, a clustering method that involves both categorical and numerical data, to group users. However this method was not as effective as K-Modes clustering.</a:t>
            </a:r>
            <a:endParaRPr/>
          </a:p>
          <a:p>
            <a:pPr marL="1371600" lvl="1" indent="-317500" algn="l" rtl="0">
              <a:spcBef>
                <a:spcPts val="0"/>
              </a:spcBef>
              <a:spcAft>
                <a:spcPts val="0"/>
              </a:spcAft>
              <a:buSzPts val="1400"/>
              <a:buChar char="○"/>
            </a:pPr>
            <a:r>
              <a:rPr lang="en"/>
              <a:t>Tested and applied K-Modes clustering, a clustering method specifically designed for categorical data. K-Modes had better results since most of the useful data in the Netflix dataset is categorical.</a:t>
            </a:r>
            <a:endParaRPr/>
          </a:p>
        </p:txBody>
      </p:sp>
      <p:sp>
        <p:nvSpPr>
          <p:cNvPr id="64" name="Google Shape;64;p14"/>
          <p:cNvSpPr/>
          <p:nvPr/>
        </p:nvSpPr>
        <p:spPr>
          <a:xfrm>
            <a:off x="0" y="0"/>
            <a:ext cx="153900" cy="1017600"/>
          </a:xfrm>
          <a:prstGeom prst="rect">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65" name="Google Shape;65;p14"/>
          <p:cNvCxnSpPr/>
          <p:nvPr/>
        </p:nvCxnSpPr>
        <p:spPr>
          <a:xfrm rot="10800000" flipH="1">
            <a:off x="447375" y="1010175"/>
            <a:ext cx="4935600" cy="7800"/>
          </a:xfrm>
          <a:prstGeom prst="straightConnector1">
            <a:avLst/>
          </a:prstGeom>
          <a:noFill/>
          <a:ln w="19050" cap="flat" cmpd="sng">
            <a:solidFill>
              <a:srgbClr val="FF0000"/>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b="1"/>
              <a:t>Machine Learning Approach - 2</a:t>
            </a:r>
            <a:endParaRPr b="1"/>
          </a:p>
          <a:p>
            <a:pPr marL="0" lvl="0" indent="0" algn="l" rtl="0">
              <a:spcBef>
                <a:spcPts val="0"/>
              </a:spcBef>
              <a:spcAft>
                <a:spcPts val="0"/>
              </a:spcAft>
              <a:buNone/>
            </a:pPr>
            <a:endParaRPr/>
          </a:p>
        </p:txBody>
      </p:sp>
      <p:sp>
        <p:nvSpPr>
          <p:cNvPr id="71" name="Google Shape;71;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b="1"/>
              <a:t>Steps Taken</a:t>
            </a:r>
            <a:r>
              <a:rPr lang="en"/>
              <a:t>:</a:t>
            </a:r>
            <a:endParaRPr/>
          </a:p>
          <a:p>
            <a:pPr marL="914400" lvl="0" indent="-342900" algn="l" rtl="0">
              <a:spcBef>
                <a:spcPts val="0"/>
              </a:spcBef>
              <a:spcAft>
                <a:spcPts val="0"/>
              </a:spcAft>
              <a:buSzPts val="1800"/>
              <a:buAutoNum type="arabicParenR"/>
            </a:pPr>
            <a:r>
              <a:rPr lang="en"/>
              <a:t>Decided which features to use in the recommendation system.</a:t>
            </a:r>
            <a:endParaRPr/>
          </a:p>
          <a:p>
            <a:pPr marL="914400" lvl="0" indent="-342900" algn="l" rtl="0">
              <a:spcBef>
                <a:spcPts val="0"/>
              </a:spcBef>
              <a:spcAft>
                <a:spcPts val="0"/>
              </a:spcAft>
              <a:buSzPts val="1800"/>
              <a:buAutoNum type="arabicParenR"/>
            </a:pPr>
            <a:r>
              <a:rPr lang="en"/>
              <a:t>Prepared data by cleaning, formatting, and also fitting data to apply clustering methods.</a:t>
            </a:r>
            <a:endParaRPr/>
          </a:p>
          <a:p>
            <a:pPr marL="914400" lvl="0" indent="-342900" algn="l" rtl="0">
              <a:spcBef>
                <a:spcPts val="0"/>
              </a:spcBef>
              <a:spcAft>
                <a:spcPts val="0"/>
              </a:spcAft>
              <a:buSzPts val="1800"/>
              <a:buAutoNum type="arabicParenR"/>
            </a:pPr>
            <a:r>
              <a:rPr lang="en"/>
              <a:t>Used Elbow methods to determine the optimal number of clusters.</a:t>
            </a:r>
            <a:endParaRPr/>
          </a:p>
          <a:p>
            <a:pPr marL="914400" lvl="0" indent="-342900" algn="l" rtl="0">
              <a:spcBef>
                <a:spcPts val="0"/>
              </a:spcBef>
              <a:spcAft>
                <a:spcPts val="0"/>
              </a:spcAft>
              <a:buSzPts val="1800"/>
              <a:buAutoNum type="arabicParenR"/>
            </a:pPr>
            <a:r>
              <a:rPr lang="en"/>
              <a:t>Applied the Clustering method. (K-Modes and K-Prototypes)</a:t>
            </a:r>
            <a:endParaRPr/>
          </a:p>
          <a:p>
            <a:pPr marL="914400" lvl="0" indent="-342900" algn="l" rtl="0">
              <a:spcBef>
                <a:spcPts val="0"/>
              </a:spcBef>
              <a:spcAft>
                <a:spcPts val="0"/>
              </a:spcAft>
              <a:buSzPts val="1800"/>
              <a:buAutoNum type="arabicParenR"/>
            </a:pPr>
            <a:r>
              <a:rPr lang="en"/>
              <a:t>Compared both clustering methods and decided on which one is better and used that for the recommendation system. (K-Modes had better results)</a:t>
            </a:r>
            <a:endParaRPr/>
          </a:p>
          <a:p>
            <a:pPr marL="0" lvl="0" indent="0" algn="l" rtl="0">
              <a:spcBef>
                <a:spcPts val="1200"/>
              </a:spcBef>
              <a:spcAft>
                <a:spcPts val="1200"/>
              </a:spcAft>
              <a:buNone/>
            </a:pPr>
            <a:endParaRPr/>
          </a:p>
        </p:txBody>
      </p:sp>
      <p:sp>
        <p:nvSpPr>
          <p:cNvPr id="72" name="Google Shape;72;p15"/>
          <p:cNvSpPr/>
          <p:nvPr/>
        </p:nvSpPr>
        <p:spPr>
          <a:xfrm>
            <a:off x="0" y="0"/>
            <a:ext cx="153900" cy="1017600"/>
          </a:xfrm>
          <a:prstGeom prst="rect">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73" name="Google Shape;73;p15"/>
          <p:cNvCxnSpPr/>
          <p:nvPr/>
        </p:nvCxnSpPr>
        <p:spPr>
          <a:xfrm rot="10800000" flipH="1">
            <a:off x="447375" y="1002675"/>
            <a:ext cx="5035800" cy="15300"/>
          </a:xfrm>
          <a:prstGeom prst="straightConnector1">
            <a:avLst/>
          </a:prstGeom>
          <a:noFill/>
          <a:ln w="19050" cap="flat" cmpd="sng">
            <a:solidFill>
              <a:srgbClr val="FF0000"/>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K-Modes Clustering</a:t>
            </a:r>
            <a:endParaRPr b="1"/>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4960" algn="l" rtl="0">
              <a:lnSpc>
                <a:spcPct val="105000"/>
              </a:lnSpc>
              <a:spcBef>
                <a:spcPts val="0"/>
              </a:spcBef>
              <a:spcAft>
                <a:spcPts val="0"/>
              </a:spcAft>
              <a:buSzPts val="1360"/>
              <a:buChar char="●"/>
            </a:pPr>
            <a:r>
              <a:rPr lang="en" sz="1360" b="1"/>
              <a:t>Steps</a:t>
            </a:r>
            <a:r>
              <a:rPr lang="en" sz="1360"/>
              <a:t>: </a:t>
            </a:r>
            <a:endParaRPr sz="1360"/>
          </a:p>
          <a:p>
            <a:pPr marL="1371600" lvl="0" indent="-314960" algn="l" rtl="0">
              <a:lnSpc>
                <a:spcPct val="105000"/>
              </a:lnSpc>
              <a:spcBef>
                <a:spcPts val="0"/>
              </a:spcBef>
              <a:spcAft>
                <a:spcPts val="0"/>
              </a:spcAft>
              <a:buSzPts val="1360"/>
              <a:buAutoNum type="arabicParenR"/>
            </a:pPr>
            <a:r>
              <a:rPr lang="en" sz="1360" b="1"/>
              <a:t>Data Preparation</a:t>
            </a:r>
            <a:r>
              <a:rPr lang="en" sz="1360"/>
              <a:t>: Cleaned data and dropped numerical columns as well as columns that were not significant. The main features were Subscription Type, Device Type, and Country.</a:t>
            </a:r>
            <a:endParaRPr sz="1360"/>
          </a:p>
          <a:p>
            <a:pPr marL="1371600" lvl="0" indent="-314960" algn="l" rtl="0">
              <a:lnSpc>
                <a:spcPct val="105000"/>
              </a:lnSpc>
              <a:spcBef>
                <a:spcPts val="0"/>
              </a:spcBef>
              <a:spcAft>
                <a:spcPts val="0"/>
              </a:spcAft>
              <a:buSzPts val="1360"/>
              <a:buAutoNum type="arabicParenR"/>
            </a:pPr>
            <a:r>
              <a:rPr lang="en" sz="1360" b="1"/>
              <a:t>Clustering</a:t>
            </a:r>
            <a:r>
              <a:rPr lang="en" sz="1360"/>
              <a:t>: </a:t>
            </a:r>
            <a:endParaRPr sz="1360"/>
          </a:p>
          <a:p>
            <a:pPr marL="2286000" lvl="1" indent="-297179" algn="l" rtl="0">
              <a:lnSpc>
                <a:spcPct val="105000"/>
              </a:lnSpc>
              <a:spcBef>
                <a:spcPts val="0"/>
              </a:spcBef>
              <a:spcAft>
                <a:spcPts val="0"/>
              </a:spcAft>
              <a:buSzPts val="1080"/>
              <a:buAutoNum type="alphaLcParenR"/>
            </a:pPr>
            <a:r>
              <a:rPr lang="en" sz="1080"/>
              <a:t>Transformed categorical data to be used for clustering.</a:t>
            </a:r>
            <a:endParaRPr sz="1080"/>
          </a:p>
          <a:p>
            <a:pPr marL="2286000" lvl="1" indent="-297179" algn="l" rtl="0">
              <a:lnSpc>
                <a:spcPct val="105000"/>
              </a:lnSpc>
              <a:spcBef>
                <a:spcPts val="0"/>
              </a:spcBef>
              <a:spcAft>
                <a:spcPts val="0"/>
              </a:spcAft>
              <a:buSzPts val="1080"/>
              <a:buAutoNum type="alphaLcParenR"/>
            </a:pPr>
            <a:r>
              <a:rPr lang="en" sz="1080"/>
              <a:t>Used elbow method to determine optimal cluster number.</a:t>
            </a:r>
            <a:endParaRPr sz="1080"/>
          </a:p>
          <a:p>
            <a:pPr marL="2286000" lvl="1" indent="-297179" algn="l" rtl="0">
              <a:lnSpc>
                <a:spcPct val="105000"/>
              </a:lnSpc>
              <a:spcBef>
                <a:spcPts val="0"/>
              </a:spcBef>
              <a:spcAft>
                <a:spcPts val="0"/>
              </a:spcAft>
              <a:buSzPts val="1080"/>
              <a:buAutoNum type="alphaLcParenR"/>
            </a:pPr>
            <a:r>
              <a:rPr lang="en" sz="1080"/>
              <a:t>Performed K-Modes clustering.</a:t>
            </a:r>
            <a:endParaRPr sz="1080"/>
          </a:p>
          <a:p>
            <a:pPr marL="1371600" lvl="0" indent="-314960" algn="l" rtl="0">
              <a:lnSpc>
                <a:spcPct val="105000"/>
              </a:lnSpc>
              <a:spcBef>
                <a:spcPts val="0"/>
              </a:spcBef>
              <a:spcAft>
                <a:spcPts val="0"/>
              </a:spcAft>
              <a:buSzPts val="1360"/>
              <a:buAutoNum type="arabicParenR"/>
            </a:pPr>
            <a:r>
              <a:rPr lang="en" sz="1360" b="1"/>
              <a:t>Analyzing</a:t>
            </a:r>
            <a:r>
              <a:rPr lang="en" sz="1360"/>
              <a:t>: Analyzed clusters, for example device types were grouped into different clusters.</a:t>
            </a:r>
            <a:endParaRPr sz="1360"/>
          </a:p>
          <a:p>
            <a:pPr marL="457200" lvl="0" indent="-314960" algn="l" rtl="0">
              <a:lnSpc>
                <a:spcPct val="105000"/>
              </a:lnSpc>
              <a:spcBef>
                <a:spcPts val="0"/>
              </a:spcBef>
              <a:spcAft>
                <a:spcPts val="0"/>
              </a:spcAft>
              <a:buSzPts val="1360"/>
              <a:buChar char="●"/>
            </a:pPr>
            <a:r>
              <a:rPr lang="en" sz="1360"/>
              <a:t>Although K-Modes only clusters categorical data, this was not a problem since most of the significant data was categorical. The only significant numerical feature was Age, but even that was not an issue since the Age data had a uniform distribution so clustering it would not have significantly impacted the Recommendation system.</a:t>
            </a:r>
            <a:endParaRPr sz="1360"/>
          </a:p>
          <a:p>
            <a:pPr marL="457200" lvl="0" indent="457200" algn="l" rtl="0">
              <a:lnSpc>
                <a:spcPct val="105000"/>
              </a:lnSpc>
              <a:spcBef>
                <a:spcPts val="1200"/>
              </a:spcBef>
              <a:spcAft>
                <a:spcPts val="1200"/>
              </a:spcAft>
              <a:buSzPts val="770"/>
              <a:buNone/>
            </a:pPr>
            <a:endParaRPr sz="1260"/>
          </a:p>
        </p:txBody>
      </p:sp>
      <p:sp>
        <p:nvSpPr>
          <p:cNvPr id="80" name="Google Shape;80;p16"/>
          <p:cNvSpPr/>
          <p:nvPr/>
        </p:nvSpPr>
        <p:spPr>
          <a:xfrm>
            <a:off x="0" y="0"/>
            <a:ext cx="153900" cy="1017600"/>
          </a:xfrm>
          <a:prstGeom prst="rect">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81" name="Google Shape;81;p16"/>
          <p:cNvCxnSpPr/>
          <p:nvPr/>
        </p:nvCxnSpPr>
        <p:spPr>
          <a:xfrm rot="10800000" flipH="1">
            <a:off x="447375" y="987075"/>
            <a:ext cx="3480300" cy="30900"/>
          </a:xfrm>
          <a:prstGeom prst="straightConnector1">
            <a:avLst/>
          </a:prstGeom>
          <a:noFill/>
          <a:ln w="19050" cap="flat" cmpd="sng">
            <a:solidFill>
              <a:srgbClr val="FF0000"/>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Results of K-Modes Clustering - 1</a:t>
            </a:r>
            <a:endParaRPr b="1"/>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optimal number of clusters was 4 (starting from 0 to 3).</a:t>
            </a:r>
            <a:endParaRPr/>
          </a:p>
          <a:p>
            <a:pPr marL="457200" lvl="0" indent="-342900" algn="l" rtl="0">
              <a:spcBef>
                <a:spcPts val="0"/>
              </a:spcBef>
              <a:spcAft>
                <a:spcPts val="0"/>
              </a:spcAft>
              <a:buSzPts val="1800"/>
              <a:buChar char="●"/>
            </a:pPr>
            <a:r>
              <a:rPr lang="en"/>
              <a:t>Clusters:</a:t>
            </a:r>
            <a:endParaRPr/>
          </a:p>
          <a:p>
            <a:pPr marL="914400" lvl="1" indent="-317500" algn="l" rtl="0">
              <a:spcBef>
                <a:spcPts val="0"/>
              </a:spcBef>
              <a:spcAft>
                <a:spcPts val="0"/>
              </a:spcAft>
              <a:buSzPts val="1400"/>
              <a:buChar char="○"/>
            </a:pPr>
            <a:r>
              <a:rPr lang="en"/>
              <a:t>Cluster 0: Mostly Laptop users from North America (majority from US), that had a Basic subscription.</a:t>
            </a:r>
            <a:endParaRPr/>
          </a:p>
          <a:p>
            <a:pPr marL="914400" lvl="1" indent="-317500" algn="l" rtl="0">
              <a:spcBef>
                <a:spcPts val="0"/>
              </a:spcBef>
              <a:spcAft>
                <a:spcPts val="0"/>
              </a:spcAft>
              <a:buSzPts val="1400"/>
              <a:buChar char="○"/>
            </a:pPr>
            <a:r>
              <a:rPr lang="en"/>
              <a:t>Cluster 1: Mostly Tablet users from Europe and South America (majority from Spain and Mexico) that had a Standard subscription.</a:t>
            </a:r>
            <a:endParaRPr/>
          </a:p>
          <a:p>
            <a:pPr marL="914400" lvl="1" indent="-317500" algn="l" rtl="0">
              <a:spcBef>
                <a:spcPts val="0"/>
              </a:spcBef>
              <a:spcAft>
                <a:spcPts val="0"/>
              </a:spcAft>
              <a:buSzPts val="1400"/>
              <a:buChar char="○"/>
            </a:pPr>
            <a:r>
              <a:rPr lang="en"/>
              <a:t>Cluster 2: Mostly Smart TV and Smartphone users from North America (majority from Canada), that had a Premium subscription. </a:t>
            </a:r>
            <a:endParaRPr/>
          </a:p>
          <a:p>
            <a:pPr marL="914400" lvl="1" indent="-317500" algn="l" rtl="0">
              <a:spcBef>
                <a:spcPts val="0"/>
              </a:spcBef>
              <a:spcAft>
                <a:spcPts val="0"/>
              </a:spcAft>
              <a:buSzPts val="1400"/>
              <a:buChar char="○"/>
            </a:pPr>
            <a:r>
              <a:rPr lang="en"/>
              <a:t>Cluster 3: Mostly Smartphone users from Europe (Spain, Germany, and Italy), that had a Basic subscription.</a:t>
            </a:r>
            <a:endParaRPr/>
          </a:p>
          <a:p>
            <a:pPr marL="457200" lvl="0" indent="-342900" algn="l" rtl="0">
              <a:spcBef>
                <a:spcPts val="0"/>
              </a:spcBef>
              <a:spcAft>
                <a:spcPts val="0"/>
              </a:spcAft>
              <a:buSzPts val="1800"/>
              <a:buChar char="●"/>
            </a:pPr>
            <a:r>
              <a:rPr lang="en"/>
              <a:t>These clusters separated users based on features that will be used to recommend personalized content.</a:t>
            </a:r>
            <a:endParaRPr/>
          </a:p>
        </p:txBody>
      </p:sp>
      <p:sp>
        <p:nvSpPr>
          <p:cNvPr id="88" name="Google Shape;88;p17"/>
          <p:cNvSpPr/>
          <p:nvPr/>
        </p:nvSpPr>
        <p:spPr>
          <a:xfrm>
            <a:off x="0" y="0"/>
            <a:ext cx="153900" cy="1017600"/>
          </a:xfrm>
          <a:prstGeom prst="rect">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89" name="Google Shape;89;p17"/>
          <p:cNvCxnSpPr/>
          <p:nvPr/>
        </p:nvCxnSpPr>
        <p:spPr>
          <a:xfrm rot="10800000" flipH="1">
            <a:off x="447375" y="994875"/>
            <a:ext cx="5220600" cy="23100"/>
          </a:xfrm>
          <a:prstGeom prst="straightConnector1">
            <a:avLst/>
          </a:prstGeom>
          <a:noFill/>
          <a:ln w="19050" cap="flat" cmpd="sng">
            <a:solidFill>
              <a:srgbClr val="FF0000"/>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b="1"/>
              <a:t>Example visuals of clusters based on features</a:t>
            </a:r>
            <a:endParaRPr b="1"/>
          </a:p>
        </p:txBody>
      </p:sp>
      <p:sp>
        <p:nvSpPr>
          <p:cNvPr id="95" name="Google Shape;95;p18"/>
          <p:cNvSpPr txBox="1">
            <a:spLocks noGrp="1"/>
          </p:cNvSpPr>
          <p:nvPr>
            <p:ph type="body" idx="1"/>
          </p:nvPr>
        </p:nvSpPr>
        <p:spPr>
          <a:xfrm>
            <a:off x="311700" y="3782296"/>
            <a:ext cx="4085700" cy="1077900"/>
          </a:xfrm>
          <a:prstGeom prst="rect">
            <a:avLst/>
          </a:prstGeom>
        </p:spPr>
        <p:txBody>
          <a:bodyPr spcFirstLastPara="1" wrap="square" lIns="91425" tIns="91425" rIns="91425" bIns="91425" anchor="t" anchorCtr="0">
            <a:normAutofit fontScale="77500" lnSpcReduction="10000"/>
          </a:bodyPr>
          <a:lstStyle/>
          <a:p>
            <a:pPr marL="0" lvl="0" indent="0" algn="l" rtl="0">
              <a:spcBef>
                <a:spcPts val="0"/>
              </a:spcBef>
              <a:spcAft>
                <a:spcPts val="1200"/>
              </a:spcAft>
              <a:buNone/>
            </a:pPr>
            <a:r>
              <a:rPr lang="en"/>
              <a:t>The bar graph show the percentage of subscriptions by clusters. Cluster 0 and 3 being mostly Basic, Cluster 1 mostly being Standard and Cluster 2 being mostly Premium.</a:t>
            </a:r>
            <a:endParaRPr/>
          </a:p>
        </p:txBody>
      </p:sp>
      <p:pic>
        <p:nvPicPr>
          <p:cNvPr id="96" name="Google Shape;96;p18"/>
          <p:cNvPicPr preferRelativeResize="0"/>
          <p:nvPr/>
        </p:nvPicPr>
        <p:blipFill>
          <a:blip r:embed="rId3">
            <a:alphaModFix/>
          </a:blip>
          <a:stretch>
            <a:fillRect/>
          </a:stretch>
        </p:blipFill>
        <p:spPr>
          <a:xfrm>
            <a:off x="311700" y="1145738"/>
            <a:ext cx="4085701" cy="2508550"/>
          </a:xfrm>
          <a:prstGeom prst="rect">
            <a:avLst/>
          </a:prstGeom>
          <a:noFill/>
          <a:ln>
            <a:noFill/>
          </a:ln>
        </p:spPr>
      </p:pic>
      <p:sp>
        <p:nvSpPr>
          <p:cNvPr id="97" name="Google Shape;97;p18"/>
          <p:cNvSpPr txBox="1">
            <a:spLocks noGrp="1"/>
          </p:cNvSpPr>
          <p:nvPr>
            <p:ph type="body" idx="1"/>
          </p:nvPr>
        </p:nvSpPr>
        <p:spPr>
          <a:xfrm>
            <a:off x="4533525" y="3782300"/>
            <a:ext cx="4085700" cy="1077900"/>
          </a:xfrm>
          <a:prstGeom prst="rect">
            <a:avLst/>
          </a:prstGeom>
        </p:spPr>
        <p:txBody>
          <a:bodyPr spcFirstLastPara="1" wrap="square" lIns="91425" tIns="91425" rIns="91425" bIns="91425" anchor="t" anchorCtr="0">
            <a:normAutofit fontScale="70000"/>
          </a:bodyPr>
          <a:lstStyle/>
          <a:p>
            <a:pPr marL="0" lvl="0" indent="0" algn="l" rtl="0">
              <a:spcBef>
                <a:spcPts val="0"/>
              </a:spcBef>
              <a:spcAft>
                <a:spcPts val="1200"/>
              </a:spcAft>
              <a:buNone/>
            </a:pPr>
            <a:r>
              <a:rPr lang="en"/>
              <a:t>This bar plot is for the count of devices by clusters. Cluster 0 being mainly Laptop users, cluster 1 being mainly Tablet users, cluster 2 being mainly smartphone users, and cluster 3 being mostly smartphone users.</a:t>
            </a:r>
            <a:endParaRPr/>
          </a:p>
        </p:txBody>
      </p:sp>
      <p:pic>
        <p:nvPicPr>
          <p:cNvPr id="98" name="Google Shape;98;p18"/>
          <p:cNvPicPr preferRelativeResize="0"/>
          <p:nvPr/>
        </p:nvPicPr>
        <p:blipFill>
          <a:blip r:embed="rId4">
            <a:alphaModFix/>
          </a:blip>
          <a:stretch>
            <a:fillRect/>
          </a:stretch>
        </p:blipFill>
        <p:spPr>
          <a:xfrm>
            <a:off x="4549800" y="1170125"/>
            <a:ext cx="4085700" cy="2459775"/>
          </a:xfrm>
          <a:prstGeom prst="rect">
            <a:avLst/>
          </a:prstGeom>
          <a:noFill/>
          <a:ln>
            <a:noFill/>
          </a:ln>
        </p:spPr>
      </p:pic>
      <p:sp>
        <p:nvSpPr>
          <p:cNvPr id="99" name="Google Shape;99;p18"/>
          <p:cNvSpPr/>
          <p:nvPr/>
        </p:nvSpPr>
        <p:spPr>
          <a:xfrm>
            <a:off x="0" y="0"/>
            <a:ext cx="153900" cy="1017600"/>
          </a:xfrm>
          <a:prstGeom prst="rect">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00" name="Google Shape;100;p18"/>
          <p:cNvCxnSpPr/>
          <p:nvPr/>
        </p:nvCxnSpPr>
        <p:spPr>
          <a:xfrm rot="10800000" flipH="1">
            <a:off x="447375" y="994875"/>
            <a:ext cx="7091700" cy="23100"/>
          </a:xfrm>
          <a:prstGeom prst="straightConnector1">
            <a:avLst/>
          </a:prstGeom>
          <a:noFill/>
          <a:ln w="19050" cap="flat" cmpd="sng">
            <a:solidFill>
              <a:srgbClr val="FF0000"/>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Explanation of Results</a:t>
            </a:r>
            <a:endParaRPr b="1"/>
          </a:p>
        </p:txBody>
      </p:sp>
      <p:sp>
        <p:nvSpPr>
          <p:cNvPr id="106" name="Google Shape;10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en"/>
              <a:t>Model Performance:</a:t>
            </a:r>
            <a:endParaRPr/>
          </a:p>
          <a:p>
            <a:pPr marL="914400" lvl="1" indent="-317500" algn="l" rtl="0">
              <a:spcBef>
                <a:spcPts val="0"/>
              </a:spcBef>
              <a:spcAft>
                <a:spcPts val="0"/>
              </a:spcAft>
              <a:buSzPts val="1400"/>
              <a:buChar char="○"/>
            </a:pPr>
            <a:r>
              <a:rPr lang="en"/>
              <a:t>Clustered users using well-separated clusters with clear feature patterns.</a:t>
            </a:r>
            <a:endParaRPr/>
          </a:p>
          <a:p>
            <a:pPr marL="914400" lvl="1" indent="-317500" algn="l" rtl="0">
              <a:spcBef>
                <a:spcPts val="0"/>
              </a:spcBef>
              <a:spcAft>
                <a:spcPts val="0"/>
              </a:spcAft>
              <a:buSzPts val="1400"/>
              <a:buChar char="○"/>
            </a:pPr>
            <a:r>
              <a:rPr lang="en"/>
              <a:t>The clusters grouped users in a manner that makes sense and can be easily understood which allows for improved decision making.</a:t>
            </a:r>
            <a:endParaRPr/>
          </a:p>
          <a:p>
            <a:pPr marL="914400" lvl="1" indent="-317500" algn="l" rtl="0">
              <a:spcBef>
                <a:spcPts val="0"/>
              </a:spcBef>
              <a:spcAft>
                <a:spcPts val="0"/>
              </a:spcAft>
              <a:buSzPts val="1400"/>
              <a:buChar char="○"/>
            </a:pPr>
            <a:r>
              <a:rPr lang="en"/>
              <a:t>Without being excessively complex, the clustering process successfully represented the range of user preferences.</a:t>
            </a:r>
            <a:endParaRPr/>
          </a:p>
          <a:p>
            <a:pPr marL="457200" lvl="0" indent="-342900" algn="l" rtl="0">
              <a:spcBef>
                <a:spcPts val="0"/>
              </a:spcBef>
              <a:spcAft>
                <a:spcPts val="0"/>
              </a:spcAft>
              <a:buSzPts val="1800"/>
              <a:buChar char="●"/>
            </a:pPr>
            <a:r>
              <a:rPr lang="en"/>
              <a:t>Insights for recommendation system:</a:t>
            </a:r>
            <a:endParaRPr/>
          </a:p>
          <a:p>
            <a:pPr marL="914400" lvl="1" indent="-317500" algn="l" rtl="0">
              <a:spcBef>
                <a:spcPts val="0"/>
              </a:spcBef>
              <a:spcAft>
                <a:spcPts val="0"/>
              </a:spcAft>
              <a:buSzPts val="1400"/>
              <a:buChar char="○"/>
            </a:pPr>
            <a:r>
              <a:rPr lang="en"/>
              <a:t>Each group receives personalized recommendations from the recommendation system by using the cluster information.</a:t>
            </a:r>
            <a:endParaRPr/>
          </a:p>
          <a:p>
            <a:pPr marL="457200" lvl="0" indent="-342900" algn="l" rtl="0">
              <a:spcBef>
                <a:spcPts val="0"/>
              </a:spcBef>
              <a:spcAft>
                <a:spcPts val="0"/>
              </a:spcAft>
              <a:buSzPts val="1800"/>
              <a:buChar char="●"/>
            </a:pPr>
            <a:r>
              <a:rPr lang="en"/>
              <a:t>Business Impact (discussed in more detail in the last slide)</a:t>
            </a:r>
            <a:endParaRPr/>
          </a:p>
          <a:p>
            <a:pPr marL="914400" lvl="1" indent="-317500" algn="l" rtl="0">
              <a:spcBef>
                <a:spcPts val="0"/>
              </a:spcBef>
              <a:spcAft>
                <a:spcPts val="0"/>
              </a:spcAft>
              <a:buSzPts val="1400"/>
              <a:buChar char="○"/>
            </a:pPr>
            <a:r>
              <a:rPr lang="en"/>
              <a:t>Customer retention</a:t>
            </a:r>
            <a:endParaRPr/>
          </a:p>
          <a:p>
            <a:pPr marL="914400" lvl="1" indent="-317500" algn="l" rtl="0">
              <a:spcBef>
                <a:spcPts val="0"/>
              </a:spcBef>
              <a:spcAft>
                <a:spcPts val="0"/>
              </a:spcAft>
              <a:buSzPts val="1400"/>
              <a:buChar char="○"/>
            </a:pPr>
            <a:r>
              <a:rPr lang="en"/>
              <a:t>Improved customer experience</a:t>
            </a:r>
            <a:endParaRPr/>
          </a:p>
          <a:p>
            <a:pPr marL="914400" lvl="1" indent="-317500" algn="l" rtl="0">
              <a:spcBef>
                <a:spcPts val="0"/>
              </a:spcBef>
              <a:spcAft>
                <a:spcPts val="0"/>
              </a:spcAft>
              <a:buSzPts val="1400"/>
              <a:buChar char="○"/>
            </a:pPr>
            <a:r>
              <a:rPr lang="en"/>
              <a:t>Higher Profits</a:t>
            </a:r>
            <a:endParaRPr/>
          </a:p>
          <a:p>
            <a:pPr marL="0" lvl="0" indent="0" algn="l" rtl="0">
              <a:spcBef>
                <a:spcPts val="1200"/>
              </a:spcBef>
              <a:spcAft>
                <a:spcPts val="1200"/>
              </a:spcAft>
              <a:buNone/>
            </a:pPr>
            <a:endParaRPr/>
          </a:p>
        </p:txBody>
      </p:sp>
      <p:sp>
        <p:nvSpPr>
          <p:cNvPr id="107" name="Google Shape;107;p19"/>
          <p:cNvSpPr/>
          <p:nvPr/>
        </p:nvSpPr>
        <p:spPr>
          <a:xfrm>
            <a:off x="0" y="0"/>
            <a:ext cx="153900" cy="1017600"/>
          </a:xfrm>
          <a:prstGeom prst="rect">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08" name="Google Shape;108;p19"/>
          <p:cNvCxnSpPr/>
          <p:nvPr/>
        </p:nvCxnSpPr>
        <p:spPr>
          <a:xfrm rot="10800000" flipH="1">
            <a:off x="447375" y="987075"/>
            <a:ext cx="3634200" cy="30900"/>
          </a:xfrm>
          <a:prstGeom prst="straightConnector1">
            <a:avLst/>
          </a:prstGeom>
          <a:noFill/>
          <a:ln w="19050" cap="flat" cmpd="sng">
            <a:solidFill>
              <a:srgbClr val="FF0000"/>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Recommendation System</a:t>
            </a:r>
            <a:endParaRPr b="1"/>
          </a:p>
        </p:txBody>
      </p:sp>
      <p:sp>
        <p:nvSpPr>
          <p:cNvPr id="114" name="Google Shape;114;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en"/>
              <a:t>Personalized recommendation based on content preferences for users within the same clusters.</a:t>
            </a:r>
            <a:endParaRPr/>
          </a:p>
          <a:p>
            <a:pPr marL="457200" lvl="0" indent="-342900" algn="l" rtl="0">
              <a:spcBef>
                <a:spcPts val="0"/>
              </a:spcBef>
              <a:spcAft>
                <a:spcPts val="0"/>
              </a:spcAft>
              <a:buSzPts val="1800"/>
              <a:buChar char="●"/>
            </a:pPr>
            <a:r>
              <a:rPr lang="en"/>
              <a:t>Examples of content preferences used in the recommendation system:</a:t>
            </a:r>
            <a:endParaRPr/>
          </a:p>
          <a:p>
            <a:pPr marL="914400" lvl="1" indent="-317500" algn="l" rtl="0">
              <a:spcBef>
                <a:spcPts val="0"/>
              </a:spcBef>
              <a:spcAft>
                <a:spcPts val="0"/>
              </a:spcAft>
              <a:buSzPts val="1400"/>
              <a:buChar char="○"/>
            </a:pPr>
            <a:r>
              <a:rPr lang="en" b="1"/>
              <a:t>Laptop </a:t>
            </a:r>
            <a:r>
              <a:rPr lang="en"/>
              <a:t>users with </a:t>
            </a:r>
            <a:r>
              <a:rPr lang="en" b="1"/>
              <a:t>Basic </a:t>
            </a:r>
            <a:r>
              <a:rPr lang="en"/>
              <a:t>subscription (Cluster 0): Flexible range of durations of content that are popular and have broader-appeal.</a:t>
            </a:r>
            <a:endParaRPr b="1"/>
          </a:p>
          <a:p>
            <a:pPr marL="914400" lvl="1" indent="-317500" algn="l" rtl="0">
              <a:spcBef>
                <a:spcPts val="0"/>
              </a:spcBef>
              <a:spcAft>
                <a:spcPts val="0"/>
              </a:spcAft>
              <a:buSzPts val="1400"/>
              <a:buChar char="○"/>
            </a:pPr>
            <a:r>
              <a:rPr lang="en" b="1"/>
              <a:t>Tablet</a:t>
            </a:r>
            <a:r>
              <a:rPr lang="en"/>
              <a:t> users with </a:t>
            </a:r>
            <a:r>
              <a:rPr lang="en" b="1"/>
              <a:t>Standard</a:t>
            </a:r>
            <a:r>
              <a:rPr lang="en"/>
              <a:t> subscription (Cluster 1): Mix of shorter/longer content that are recent and moderately popular.</a:t>
            </a:r>
            <a:endParaRPr/>
          </a:p>
          <a:p>
            <a:pPr marL="914400" lvl="1" indent="-317500" algn="l" rtl="0">
              <a:spcBef>
                <a:spcPts val="0"/>
              </a:spcBef>
              <a:spcAft>
                <a:spcPts val="0"/>
              </a:spcAft>
              <a:buSzPts val="1400"/>
              <a:buChar char="○"/>
            </a:pPr>
            <a:r>
              <a:rPr lang="en" b="1"/>
              <a:t>Smart TV</a:t>
            </a:r>
            <a:r>
              <a:rPr lang="en"/>
              <a:t> and </a:t>
            </a:r>
            <a:r>
              <a:rPr lang="en" b="1"/>
              <a:t>Smartphone</a:t>
            </a:r>
            <a:r>
              <a:rPr lang="en"/>
              <a:t> users with</a:t>
            </a:r>
            <a:r>
              <a:rPr lang="en" b="1"/>
              <a:t> Premium</a:t>
            </a:r>
            <a:r>
              <a:rPr lang="en"/>
              <a:t> subscription (Cluster 2): Content that is either short or long, with users getting access to newer and high-quality content.</a:t>
            </a:r>
            <a:endParaRPr/>
          </a:p>
          <a:p>
            <a:pPr marL="914400" lvl="1" indent="-317500" algn="l" rtl="0">
              <a:spcBef>
                <a:spcPts val="0"/>
              </a:spcBef>
              <a:spcAft>
                <a:spcPts val="0"/>
              </a:spcAft>
              <a:buSzPts val="1400"/>
              <a:buChar char="○"/>
            </a:pPr>
            <a:r>
              <a:rPr lang="en" b="1"/>
              <a:t>Smartphone</a:t>
            </a:r>
            <a:r>
              <a:rPr lang="en"/>
              <a:t> users and </a:t>
            </a:r>
            <a:r>
              <a:rPr lang="en" b="1"/>
              <a:t>Basic </a:t>
            </a:r>
            <a:r>
              <a:rPr lang="en"/>
              <a:t>subscription (Cluster 3): Shorter movies/TV shows that are popular and have broader-appeal.</a:t>
            </a:r>
            <a:endParaRPr/>
          </a:p>
          <a:p>
            <a:pPr marL="457200" lvl="0" indent="-342900" algn="l" rtl="0">
              <a:spcBef>
                <a:spcPts val="0"/>
              </a:spcBef>
              <a:spcAft>
                <a:spcPts val="0"/>
              </a:spcAft>
              <a:buSzPts val="1800"/>
              <a:buChar char="●"/>
            </a:pPr>
            <a:r>
              <a:rPr lang="en"/>
              <a:t>Others:</a:t>
            </a:r>
            <a:endParaRPr/>
          </a:p>
          <a:p>
            <a:pPr marL="914400" lvl="1" indent="-317500" algn="l" rtl="0">
              <a:spcBef>
                <a:spcPts val="0"/>
              </a:spcBef>
              <a:spcAft>
                <a:spcPts val="0"/>
              </a:spcAft>
              <a:buSzPts val="1400"/>
              <a:buChar char="○"/>
            </a:pPr>
            <a:r>
              <a:rPr lang="en" b="1"/>
              <a:t>Country</a:t>
            </a:r>
            <a:r>
              <a:rPr lang="en"/>
              <a:t>: Users are more likely to be recommended content from their country as well as their clusters. </a:t>
            </a:r>
            <a:endParaRPr/>
          </a:p>
        </p:txBody>
      </p:sp>
      <p:sp>
        <p:nvSpPr>
          <p:cNvPr id="115" name="Google Shape;115;p20"/>
          <p:cNvSpPr/>
          <p:nvPr/>
        </p:nvSpPr>
        <p:spPr>
          <a:xfrm>
            <a:off x="0" y="0"/>
            <a:ext cx="153900" cy="1017600"/>
          </a:xfrm>
          <a:prstGeom prst="rect">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16" name="Google Shape;116;p20"/>
          <p:cNvCxnSpPr>
            <a:endCxn id="113" idx="2"/>
          </p:cNvCxnSpPr>
          <p:nvPr/>
        </p:nvCxnSpPr>
        <p:spPr>
          <a:xfrm>
            <a:off x="408900" y="1002425"/>
            <a:ext cx="4163100" cy="15300"/>
          </a:xfrm>
          <a:prstGeom prst="straightConnector1">
            <a:avLst/>
          </a:prstGeom>
          <a:noFill/>
          <a:ln w="19050" cap="flat" cmpd="sng">
            <a:solidFill>
              <a:srgbClr val="FF0000"/>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Business Value</a:t>
            </a:r>
            <a:endParaRPr b="1"/>
          </a:p>
        </p:txBody>
      </p:sp>
      <p:sp>
        <p:nvSpPr>
          <p:cNvPr id="122" name="Google Shape;122;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10000"/>
          </a:bodyPr>
          <a:lstStyle/>
          <a:p>
            <a:pPr marL="457200" lvl="0" indent="-309959" algn="l" rtl="0">
              <a:spcBef>
                <a:spcPts val="0"/>
              </a:spcBef>
              <a:spcAft>
                <a:spcPts val="0"/>
              </a:spcAft>
              <a:buSzPct val="100000"/>
              <a:buChar char="●"/>
            </a:pPr>
            <a:r>
              <a:rPr lang="en" sz="2050"/>
              <a:t>The success of this recommendation algorithm provides tangible benefits for Netflix such as:</a:t>
            </a:r>
            <a:endParaRPr sz="2050"/>
          </a:p>
          <a:p>
            <a:pPr marL="914400" lvl="1" indent="-309959" algn="l" rtl="0">
              <a:spcBef>
                <a:spcPts val="0"/>
              </a:spcBef>
              <a:spcAft>
                <a:spcPts val="0"/>
              </a:spcAft>
              <a:buSzPct val="100000"/>
              <a:buChar char="○"/>
            </a:pPr>
            <a:r>
              <a:rPr lang="en" sz="2050" b="1"/>
              <a:t>Improved user experience</a:t>
            </a:r>
            <a:r>
              <a:rPr lang="en" sz="2050"/>
              <a:t>: This personalized recommendation system will increase users’ watch time and content interaction due to better recommendation. Users will spend less time searching for content due to personalized and more accurate recommendations, leading to improved customer experience and higher revenue overtime.</a:t>
            </a:r>
            <a:endParaRPr sz="2050"/>
          </a:p>
          <a:p>
            <a:pPr marL="914400" lvl="1" indent="-309959" algn="l" rtl="0">
              <a:spcBef>
                <a:spcPts val="0"/>
              </a:spcBef>
              <a:spcAft>
                <a:spcPts val="0"/>
              </a:spcAft>
              <a:buSzPct val="100000"/>
              <a:buChar char="○"/>
            </a:pPr>
            <a:r>
              <a:rPr lang="en" sz="2050" b="1"/>
              <a:t>User Retention</a:t>
            </a:r>
            <a:r>
              <a:rPr lang="en" sz="2050"/>
              <a:t>: Users will be recommended content that is tailored to their preferences which will help in customer retention while also reducing customer churn. This will lead to higher profits by retaining revenue from existing customers while also recovering lost revenue from customer churn.</a:t>
            </a:r>
            <a:endParaRPr sz="2050"/>
          </a:p>
          <a:p>
            <a:pPr marL="914400" lvl="1" indent="-309959" algn="l" rtl="0">
              <a:spcBef>
                <a:spcPts val="0"/>
              </a:spcBef>
              <a:spcAft>
                <a:spcPts val="0"/>
              </a:spcAft>
              <a:buSzPct val="100000"/>
              <a:buChar char="○"/>
            </a:pPr>
            <a:r>
              <a:rPr lang="en" sz="2050" b="1"/>
              <a:t>Growth Opportunities</a:t>
            </a:r>
            <a:r>
              <a:rPr lang="en" sz="2050"/>
              <a:t>: Netflix can use the recommendation system to target users in different clusters for effective marketing campaigns. Marketing campaigns for specific user groups will lead to potential subscription upgrades, therefore generating increased revenue. </a:t>
            </a:r>
            <a:endParaRPr sz="2050"/>
          </a:p>
          <a:p>
            <a:pPr marL="457200" lvl="0" indent="-309959" algn="l" rtl="0">
              <a:spcBef>
                <a:spcPts val="0"/>
              </a:spcBef>
              <a:spcAft>
                <a:spcPts val="0"/>
              </a:spcAft>
              <a:buSzPct val="100000"/>
              <a:buChar char="●"/>
            </a:pPr>
            <a:r>
              <a:rPr lang="en" sz="2050"/>
              <a:t>Overall, This recommendation system will be valuable to Netflix due to improved recommendation accuracy, saved searching time, improving customer experience, retaining customers and most importantly generating revenue and profits.</a:t>
            </a:r>
            <a:endParaRPr sz="2050"/>
          </a:p>
          <a:p>
            <a:pPr marL="0" lvl="0" indent="0" algn="l" rtl="0">
              <a:spcBef>
                <a:spcPts val="1200"/>
              </a:spcBef>
              <a:spcAft>
                <a:spcPts val="1200"/>
              </a:spcAft>
              <a:buNone/>
            </a:pPr>
            <a:endParaRPr/>
          </a:p>
        </p:txBody>
      </p:sp>
      <p:sp>
        <p:nvSpPr>
          <p:cNvPr id="123" name="Google Shape;123;p21"/>
          <p:cNvSpPr/>
          <p:nvPr/>
        </p:nvSpPr>
        <p:spPr>
          <a:xfrm>
            <a:off x="0" y="0"/>
            <a:ext cx="153900" cy="1017600"/>
          </a:xfrm>
          <a:prstGeom prst="rect">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24" name="Google Shape;124;p21"/>
          <p:cNvCxnSpPr/>
          <p:nvPr/>
        </p:nvCxnSpPr>
        <p:spPr>
          <a:xfrm rot="10800000" flipH="1">
            <a:off x="447375" y="1010175"/>
            <a:ext cx="2471700" cy="7800"/>
          </a:xfrm>
          <a:prstGeom prst="straightConnector1">
            <a:avLst/>
          </a:prstGeom>
          <a:noFill/>
          <a:ln w="19050" cap="flat" cmpd="sng">
            <a:solidFill>
              <a:srgbClr val="FF0000"/>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956</Words>
  <Application>Microsoft Office PowerPoint</Application>
  <PresentationFormat>On-screen Show (16:9)</PresentationFormat>
  <Paragraphs>66</Paragraphs>
  <Slides>9</Slides>
  <Notes>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Simple Light</vt:lpstr>
      <vt:lpstr>PowerPoint Presentation</vt:lpstr>
      <vt:lpstr>Machine Learning Approach - 1</vt:lpstr>
      <vt:lpstr>Machine Learning Approach - 2 </vt:lpstr>
      <vt:lpstr>K-Modes Clustering</vt:lpstr>
      <vt:lpstr>Results of K-Modes Clustering - 1</vt:lpstr>
      <vt:lpstr>Example visuals of clusters based on features</vt:lpstr>
      <vt:lpstr>Explanation of Results</vt:lpstr>
      <vt:lpstr>Recommendation System</vt:lpstr>
      <vt:lpstr>Business Value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izaz ahmad</dc:creator>
  <cp:lastModifiedBy>izaz ahmad</cp:lastModifiedBy>
  <cp:revision>1</cp:revision>
  <dcterms:modified xsi:type="dcterms:W3CDTF">2024-11-21T19:24:20Z</dcterms:modified>
</cp:coreProperties>
</file>