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61" r:id="rId6"/>
    <p:sldId id="264"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544" autoAdjust="0"/>
    <p:restoredTop sz="94624" autoAdjust="0"/>
  </p:normalViewPr>
  <p:slideViewPr>
    <p:cSldViewPr>
      <p:cViewPr varScale="1">
        <p:scale>
          <a:sx n="69" d="100"/>
          <a:sy n="69" d="100"/>
        </p:scale>
        <p:origin x="-1578" y="-102"/>
      </p:cViewPr>
      <p:guideLst>
        <p:guide orient="horz" pos="2160"/>
        <p:guide pos="2880"/>
      </p:guideLst>
    </p:cSldViewPr>
  </p:slideViewPr>
  <p:outlineViewPr>
    <p:cViewPr>
      <p:scale>
        <a:sx n="33" d="100"/>
        <a:sy n="33" d="100"/>
      </p:scale>
      <p:origin x="24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292EBC-5788-4CDC-97D0-87DD91AD7CBB}" type="datetimeFigureOut">
              <a:rPr lang="en-US" smtClean="0"/>
              <a:t>1/15/2023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A0D71F4-3D47-4FB5-A28B-C797CAC87C5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292EBC-5788-4CDC-97D0-87DD91AD7CB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D71F4-3D47-4FB5-A28B-C797CAC87C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292EBC-5788-4CDC-97D0-87DD91AD7CB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D71F4-3D47-4FB5-A28B-C797CAC87C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292EBC-5788-4CDC-97D0-87DD91AD7CB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D71F4-3D47-4FB5-A28B-C797CAC87C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292EBC-5788-4CDC-97D0-87DD91AD7CB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D71F4-3D47-4FB5-A28B-C797CAC87C5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292EBC-5788-4CDC-97D0-87DD91AD7CBB}"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D71F4-3D47-4FB5-A28B-C797CAC87C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292EBC-5788-4CDC-97D0-87DD91AD7CBB}"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0D71F4-3D47-4FB5-A28B-C797CAC87C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292EBC-5788-4CDC-97D0-87DD91AD7CBB}"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0D71F4-3D47-4FB5-A28B-C797CAC87C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92EBC-5788-4CDC-97D0-87DD91AD7CBB}"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0D71F4-3D47-4FB5-A28B-C797CAC87C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292EBC-5788-4CDC-97D0-87DD91AD7CBB}"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D71F4-3D47-4FB5-A28B-C797CAC87C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292EBC-5788-4CDC-97D0-87DD91AD7CBB}"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9A0D71F4-3D47-4FB5-A28B-C797CAC87C5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292EBC-5788-4CDC-97D0-87DD91AD7CBB}" type="datetimeFigureOut">
              <a:rPr lang="en-US" smtClean="0"/>
              <a:t>1/15/2023</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A0D71F4-3D47-4FB5-A28B-C797CAC87C5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8112"/>
          </a:xfrm>
        </p:spPr>
        <p:txBody>
          <a:bodyPr>
            <a:normAutofit fontScale="90000"/>
          </a:bodyPr>
          <a:lstStyle/>
          <a:p>
            <a:pPr algn="ctr"/>
            <a:r>
              <a:rPr lang="en-US" smtClean="0"/>
              <a:t/>
            </a:r>
            <a:br>
              <a:rPr lang="en-US" smtClean="0"/>
            </a:br>
            <a:r>
              <a:rPr lang="en-US" smtClean="0"/>
              <a:t/>
            </a:r>
            <a:br>
              <a:rPr lang="en-US" smtClean="0"/>
            </a:br>
            <a:r>
              <a:rPr lang="en-US" sz="5300" b="1" i="1" smtClean="0">
                <a:solidFill>
                  <a:srgbClr val="0070C0"/>
                </a:solidFill>
              </a:rPr>
              <a:t>WELCOME</a:t>
            </a:r>
            <a:endParaRPr lang="en-US" sz="5300" b="1" i="1">
              <a:solidFill>
                <a:srgbClr val="0070C0"/>
              </a:solidFill>
            </a:endParaRPr>
          </a:p>
        </p:txBody>
      </p:sp>
      <p:sp>
        <p:nvSpPr>
          <p:cNvPr id="3" name="Subtitle 2"/>
          <p:cNvSpPr>
            <a:spLocks noGrp="1"/>
          </p:cNvSpPr>
          <p:nvPr>
            <p:ph idx="1"/>
          </p:nvPr>
        </p:nvSpPr>
        <p:spPr/>
        <p:txBody>
          <a:bodyPr/>
          <a:lstStyle/>
          <a:p>
            <a:endParaRPr lang="en-US" smtClean="0"/>
          </a:p>
          <a:p>
            <a:pPr algn="ctr">
              <a:buNone/>
            </a:pPr>
            <a:r>
              <a:rPr lang="en-US" sz="4000" b="1" i="1" smtClean="0">
                <a:solidFill>
                  <a:srgbClr val="0070C0"/>
                </a:solidFill>
              </a:rPr>
              <a:t>            To our presentation</a:t>
            </a:r>
            <a:endParaRPr lang="en-US" sz="4000" b="1" i="1">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smtClean="0">
                <a:solidFill>
                  <a:schemeClr val="accent6"/>
                </a:solidFill>
              </a:rPr>
              <a:t>Fig: Level</a:t>
            </a:r>
            <a:endParaRPr lang="en-US" sz="2400" b="1">
              <a:solidFill>
                <a:schemeClr val="accent6"/>
              </a:solidFill>
            </a:endParaRPr>
          </a:p>
        </p:txBody>
      </p:sp>
      <p:pic>
        <p:nvPicPr>
          <p:cNvPr id="4" name="Content Placeholder 3" descr="Screenshot (699).png"/>
          <p:cNvPicPr>
            <a:picLocks noGrp="1" noChangeAspect="1"/>
          </p:cNvPicPr>
          <p:nvPr>
            <p:ph idx="1"/>
          </p:nvPr>
        </p:nvPicPr>
        <p:blipFill>
          <a:blip r:embed="rId2"/>
          <a:stretch>
            <a:fillRect/>
          </a:stretch>
        </p:blipFill>
        <p:spPr>
          <a:xfrm>
            <a:off x="1337811" y="2310352"/>
            <a:ext cx="6468378" cy="363905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smtClean="0">
                <a:solidFill>
                  <a:schemeClr val="accent6"/>
                </a:solidFill>
              </a:rPr>
              <a:t>Fig: Third </a:t>
            </a:r>
            <a:r>
              <a:rPr lang="en-US" sz="2400" b="1" i="1" smtClean="0">
                <a:solidFill>
                  <a:schemeClr val="accent6"/>
                </a:solidFill>
              </a:rPr>
              <a:t>person character pause and </a:t>
            </a:r>
            <a:r>
              <a:rPr lang="en-US" sz="2400" b="1" i="1" smtClean="0">
                <a:solidFill>
                  <a:schemeClr val="accent6"/>
                </a:solidFill>
              </a:rPr>
              <a:t>death </a:t>
            </a:r>
            <a:r>
              <a:rPr lang="en-US" sz="2400" b="1" i="1" smtClean="0">
                <a:solidFill>
                  <a:schemeClr val="accent6"/>
                </a:solidFill>
              </a:rPr>
              <a:t>event</a:t>
            </a:r>
            <a:endParaRPr lang="en-US" sz="2400" b="1" i="1">
              <a:solidFill>
                <a:schemeClr val="accent6"/>
              </a:solidFill>
            </a:endParaRPr>
          </a:p>
        </p:txBody>
      </p:sp>
      <p:pic>
        <p:nvPicPr>
          <p:cNvPr id="4" name="Content Placeholder 3" descr="Screenshot (694).png"/>
          <p:cNvPicPr>
            <a:picLocks noGrp="1" noChangeAspect="1"/>
          </p:cNvPicPr>
          <p:nvPr>
            <p:ph idx="1"/>
          </p:nvPr>
        </p:nvPicPr>
        <p:blipFill>
          <a:blip r:embed="rId2"/>
          <a:stretch>
            <a:fillRect/>
          </a:stretch>
        </p:blipFill>
        <p:spPr>
          <a:xfrm>
            <a:off x="1290179" y="2286536"/>
            <a:ext cx="6563642" cy="368669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smtClean="0">
                <a:solidFill>
                  <a:schemeClr val="accent6"/>
                </a:solidFill>
              </a:rPr>
              <a:t>Fig: Obstacales of blueprint</a:t>
            </a:r>
            <a:endParaRPr lang="en-US" sz="2400" b="1">
              <a:solidFill>
                <a:schemeClr val="accent6"/>
              </a:solidFill>
            </a:endParaRPr>
          </a:p>
        </p:txBody>
      </p:sp>
      <p:pic>
        <p:nvPicPr>
          <p:cNvPr id="4" name="Content Placeholder 3" descr="Screenshot (693).png"/>
          <p:cNvPicPr>
            <a:picLocks noGrp="1" noChangeAspect="1"/>
          </p:cNvPicPr>
          <p:nvPr>
            <p:ph idx="1"/>
          </p:nvPr>
        </p:nvPicPr>
        <p:blipFill>
          <a:blip r:embed="rId2"/>
          <a:stretch>
            <a:fillRect/>
          </a:stretch>
        </p:blipFill>
        <p:spPr>
          <a:xfrm>
            <a:off x="1252074" y="2262721"/>
            <a:ext cx="6639852" cy="3734321"/>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smtClean="0">
                <a:solidFill>
                  <a:schemeClr val="accent6"/>
                </a:solidFill>
              </a:rPr>
              <a:t>Result   </a:t>
            </a:r>
            <a:endParaRPr lang="en-US" sz="2400" b="1">
              <a:solidFill>
                <a:schemeClr val="accent6"/>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SG" sz="2400" smtClean="0"/>
              <a:t>We did it! The result of this project is a game that is nothing short of mind-blowing. "Null Void" is a third-person platformer game that immerses players in a thrilling adventure through a mysterious and dangerous void. The game features challenging gameplay, stunning graphics, and a compelling storyline. </a:t>
            </a:r>
            <a:endParaRPr lang="en-US" sz="2400" smtClean="0"/>
          </a:p>
          <a:p>
            <a:pPr>
              <a:buNone/>
            </a:pPr>
            <a:r>
              <a:rPr lang="en-SG" sz="2400" smtClean="0"/>
              <a:t> </a:t>
            </a:r>
            <a:endParaRPr 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smtClean="0">
                <a:solidFill>
                  <a:schemeClr val="accent6"/>
                </a:solidFill>
              </a:rPr>
              <a:t>Fig: Playing game</a:t>
            </a:r>
            <a:endParaRPr lang="en-US" sz="2400" b="1">
              <a:solidFill>
                <a:schemeClr val="accent6"/>
              </a:solidFill>
            </a:endParaRPr>
          </a:p>
        </p:txBody>
      </p:sp>
      <p:pic>
        <p:nvPicPr>
          <p:cNvPr id="4" name="Content Placeholder 3" descr="Screenshot (692).png"/>
          <p:cNvPicPr>
            <a:picLocks noGrp="1" noChangeAspect="1"/>
          </p:cNvPicPr>
          <p:nvPr>
            <p:ph idx="1"/>
          </p:nvPr>
        </p:nvPicPr>
        <p:blipFill>
          <a:blip r:embed="rId2"/>
          <a:stretch>
            <a:fillRect/>
          </a:stretch>
        </p:blipFill>
        <p:spPr>
          <a:xfrm>
            <a:off x="1733153" y="2529458"/>
            <a:ext cx="5677693" cy="320084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smtClean="0">
                <a:solidFill>
                  <a:schemeClr val="accent6"/>
                </a:solidFill>
              </a:rPr>
              <a:t>Fig: Win Screen</a:t>
            </a:r>
            <a:endParaRPr lang="en-US" sz="2400" b="1">
              <a:solidFill>
                <a:schemeClr val="accent6"/>
              </a:solidFill>
            </a:endParaRPr>
          </a:p>
        </p:txBody>
      </p:sp>
      <p:pic>
        <p:nvPicPr>
          <p:cNvPr id="4" name="Content Placeholder 3" descr="Screenshot (696).png"/>
          <p:cNvPicPr>
            <a:picLocks noGrp="1" noChangeAspect="1"/>
          </p:cNvPicPr>
          <p:nvPr>
            <p:ph idx="1"/>
          </p:nvPr>
        </p:nvPicPr>
        <p:blipFill>
          <a:blip r:embed="rId2"/>
          <a:stretch>
            <a:fillRect/>
          </a:stretch>
        </p:blipFill>
        <p:spPr>
          <a:xfrm>
            <a:off x="1595022" y="2458010"/>
            <a:ext cx="5953956" cy="3343742"/>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smtClean="0">
                <a:solidFill>
                  <a:schemeClr val="accent6"/>
                </a:solidFill>
              </a:rPr>
              <a:t>     Discussion</a:t>
            </a:r>
            <a:endParaRPr lang="en-US" sz="2800" b="1" u="sng">
              <a:solidFill>
                <a:schemeClr val="accent6"/>
              </a:solidFill>
            </a:endParaRPr>
          </a:p>
        </p:txBody>
      </p:sp>
      <p:sp>
        <p:nvSpPr>
          <p:cNvPr id="3" name="Content Placeholder 2"/>
          <p:cNvSpPr>
            <a:spLocks noGrp="1"/>
          </p:cNvSpPr>
          <p:nvPr>
            <p:ph idx="1"/>
          </p:nvPr>
        </p:nvSpPr>
        <p:spPr/>
        <p:txBody>
          <a:bodyPr>
            <a:normAutofit/>
          </a:bodyPr>
          <a:lstStyle/>
          <a:p>
            <a:pPr algn="just">
              <a:buNone/>
            </a:pPr>
            <a:r>
              <a:rPr lang="en-SG" sz="2000" smtClean="0"/>
              <a:t>    D</a:t>
            </a:r>
            <a:r>
              <a:rPr lang="en-SG" sz="2400" smtClean="0"/>
              <a:t>eveloping </a:t>
            </a:r>
            <a:r>
              <a:rPr lang="en-SG" sz="2400" smtClean="0"/>
              <a:t>"Null Void" was an incredible journey, but we couldn't have done it without the dedication and hard work of our team. The primary objective of this project was to create a game that would be both challenging and enjoyable for players. And let me tell you, we've succeeded. The game features high-quality graphics that are visually stunning, challenging gameplay that will test your skills, and an engaging storyline that will draw you into the game's world and </a:t>
            </a:r>
            <a:r>
              <a:rPr lang="en-SG" sz="2400" smtClean="0"/>
              <a:t>keep </a:t>
            </a:r>
            <a:r>
              <a:rPr lang="en-SG" sz="2400" smtClean="0"/>
              <a:t> you </a:t>
            </a:r>
            <a:r>
              <a:rPr lang="en-SG" sz="2400" smtClean="0"/>
              <a:t>coming back </a:t>
            </a:r>
            <a:r>
              <a:rPr lang="en-SG" sz="2400" smtClean="0"/>
              <a:t>for </a:t>
            </a:r>
            <a:r>
              <a:rPr lang="en-SG" sz="2400" smtClean="0"/>
              <a:t>more.</a:t>
            </a:r>
            <a:endParaRPr 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smtClean="0">
                <a:solidFill>
                  <a:schemeClr val="accent6"/>
                </a:solidFill>
              </a:rPr>
              <a:t>Limitations of the game</a:t>
            </a:r>
            <a:endParaRPr lang="en-US" sz="2400" b="1" i="1" u="sng">
              <a:solidFill>
                <a:schemeClr val="accent6"/>
              </a:solidFill>
            </a:endParaRPr>
          </a:p>
        </p:txBody>
      </p:sp>
      <p:sp>
        <p:nvSpPr>
          <p:cNvPr id="3" name="Content Placeholder 2"/>
          <p:cNvSpPr>
            <a:spLocks noGrp="1"/>
          </p:cNvSpPr>
          <p:nvPr>
            <p:ph idx="1"/>
          </p:nvPr>
        </p:nvSpPr>
        <p:spPr/>
        <p:txBody>
          <a:bodyPr>
            <a:normAutofit fontScale="70000" lnSpcReduction="20000"/>
          </a:bodyPr>
          <a:lstStyle/>
          <a:p>
            <a:pPr lvl="0">
              <a:buNone/>
            </a:pPr>
            <a:endParaRPr lang="en-US" smtClean="0"/>
          </a:p>
          <a:p>
            <a:pPr lvl="0"/>
            <a:r>
              <a:rPr lang="en-SG" smtClean="0"/>
              <a:t>Compatibility: The game is currently only compatible with Windows operating systems and may not be accessible to players using other operating systems.</a:t>
            </a:r>
            <a:endParaRPr lang="en-US" smtClean="0"/>
          </a:p>
          <a:p>
            <a:pPr lvl="0"/>
            <a:r>
              <a:rPr lang="en-SG" smtClean="0"/>
              <a:t>Graphic optimization: Due to the limited resources and time, the game's graphics may not be fully optimized for performance on all devices.</a:t>
            </a:r>
            <a:endParaRPr lang="en-US" smtClean="0"/>
          </a:p>
          <a:p>
            <a:pPr lvl="0"/>
            <a:r>
              <a:rPr lang="en-SG" smtClean="0"/>
              <a:t>Multiplayer: The game currently does not have a multiplayer mode and may not provide the experience for players who prefer to play with friends or compete with other players.</a:t>
            </a:r>
            <a:endParaRPr lang="en-US" smtClean="0"/>
          </a:p>
          <a:p>
            <a:pPr lvl="0"/>
            <a:r>
              <a:rPr lang="en-SG" smtClean="0"/>
              <a:t>Mobile Platforms: The game is not yet adapted for mobile platforms, which may limit the accessibility for players who prefer to play on mobile devices.</a:t>
            </a:r>
            <a:endParaRPr lang="en-US" smtClean="0"/>
          </a:p>
          <a:p>
            <a:pPr lvl="0"/>
            <a:r>
              <a:rPr lang="en-SG" smtClean="0"/>
              <a:t>In-game purchases: The game currently does not have an option for in-game purchases, which may limit the players' ability to customize their gameplay experience.</a:t>
            </a:r>
            <a:endParaRPr lang="en-US" smtClean="0"/>
          </a:p>
          <a:p>
            <a:pPr lvl="0"/>
            <a:r>
              <a:rPr lang="en-SG" smtClean="0"/>
              <a:t>Leaderboard: The game currently does not have a leaderboard feature, which may limit the players' ability to compete with other players.</a:t>
            </a:r>
            <a:endParaRPr lang="en-US" smtClean="0"/>
          </a:p>
          <a:p>
            <a:pPr lvl="0">
              <a:buNone/>
            </a:pPr>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4088"/>
            <a:ext cx="8229600" cy="1143000"/>
          </a:xfrm>
        </p:spPr>
        <p:txBody>
          <a:bodyPr>
            <a:normAutofit/>
          </a:bodyPr>
          <a:lstStyle/>
          <a:p>
            <a:r>
              <a:rPr lang="en-US" sz="2800" b="1" i="1" u="sng" smtClean="0">
                <a:solidFill>
                  <a:schemeClr val="accent6"/>
                </a:solidFill>
              </a:rPr>
              <a:t>Future  Scope of the game</a:t>
            </a:r>
            <a:endParaRPr lang="en-US" sz="2800" b="1" i="1" u="sng">
              <a:solidFill>
                <a:schemeClr val="accent6"/>
              </a:solidFill>
            </a:endParaRPr>
          </a:p>
        </p:txBody>
      </p:sp>
      <p:sp>
        <p:nvSpPr>
          <p:cNvPr id="3" name="Content Placeholder 2"/>
          <p:cNvSpPr>
            <a:spLocks noGrp="1"/>
          </p:cNvSpPr>
          <p:nvPr>
            <p:ph idx="1"/>
          </p:nvPr>
        </p:nvSpPr>
        <p:spPr/>
        <p:txBody>
          <a:bodyPr>
            <a:normAutofit fontScale="70000" lnSpcReduction="20000"/>
          </a:bodyPr>
          <a:lstStyle/>
          <a:p>
            <a:pPr lvl="0"/>
            <a:r>
              <a:rPr lang="en-SG" smtClean="0"/>
              <a:t>Additional Levels: The game could be expanded to include additional levels and challenges, providing players with even more </a:t>
            </a:r>
            <a:r>
              <a:rPr lang="en-SG" smtClean="0"/>
              <a:t>gameplay </a:t>
            </a:r>
            <a:r>
              <a:rPr lang="en-SG" smtClean="0"/>
              <a:t>options.</a:t>
            </a:r>
          </a:p>
          <a:p>
            <a:pPr lvl="0"/>
            <a:endParaRPr lang="en-US" smtClean="0"/>
          </a:p>
          <a:p>
            <a:pPr lvl="0"/>
            <a:r>
              <a:rPr lang="en-SG" smtClean="0"/>
              <a:t>Virtual Reality: The game could be adapted to be played in virtual reality, providing players with an even more immersive </a:t>
            </a:r>
            <a:r>
              <a:rPr lang="en-SG" smtClean="0"/>
              <a:t>experience</a:t>
            </a:r>
            <a:r>
              <a:rPr lang="en-SG" smtClean="0"/>
              <a:t>.</a:t>
            </a:r>
          </a:p>
          <a:p>
            <a:pPr lvl="0"/>
            <a:endParaRPr lang="en-US" smtClean="0"/>
          </a:p>
          <a:p>
            <a:pPr lvl="0"/>
            <a:r>
              <a:rPr lang="en-SG" smtClean="0"/>
              <a:t>Mobile Platforms: The game could be adapted to be played on mobile platforms, making it accessible to a wider </a:t>
            </a:r>
            <a:r>
              <a:rPr lang="en-SG" smtClean="0"/>
              <a:t>audience</a:t>
            </a:r>
            <a:r>
              <a:rPr lang="en-SG" smtClean="0"/>
              <a:t>.</a:t>
            </a:r>
          </a:p>
          <a:p>
            <a:pPr lvl="0"/>
            <a:endParaRPr lang="en-US" smtClean="0"/>
          </a:p>
          <a:p>
            <a:pPr lvl="0"/>
            <a:r>
              <a:rPr lang="en-SG" smtClean="0"/>
              <a:t>More enemies and Power-ups: The game could include a variety of new enemies and power-ups, keeping the gameplay fresh and </a:t>
            </a:r>
            <a:r>
              <a:rPr lang="en-SG" smtClean="0"/>
              <a:t>engaging</a:t>
            </a:r>
            <a:r>
              <a:rPr lang="en-SG" smtClean="0"/>
              <a:t>.</a:t>
            </a:r>
          </a:p>
          <a:p>
            <a:pPr lvl="0"/>
            <a:endParaRPr lang="en-US" smtClean="0"/>
          </a:p>
          <a:p>
            <a:pPr lvl="0"/>
            <a:r>
              <a:rPr lang="en-SG" smtClean="0"/>
              <a:t>Improved Graphics: The graphics of the game could be improved with the latest technology to enhance the </a:t>
            </a:r>
            <a:r>
              <a:rPr lang="en-SG" smtClean="0"/>
              <a:t>gaming </a:t>
            </a:r>
            <a:r>
              <a:rPr lang="en-SG" smtClean="0"/>
              <a:t>experience</a:t>
            </a:r>
          </a:p>
          <a:p>
            <a:pPr lvl="0"/>
            <a:endParaRPr lang="en-US" smtClean="0"/>
          </a:p>
          <a:p>
            <a:pPr lvl="0"/>
            <a:r>
              <a:rPr lang="en-SG" smtClean="0"/>
              <a:t>In-Game Purchases: The game could have an option for in-game purchases, such as new characters, power-ups, or levels.</a:t>
            </a:r>
            <a:endParaRPr lang="en-US" smtClean="0"/>
          </a:p>
          <a:p>
            <a:pPr lvl="0">
              <a:buNone/>
            </a:pPr>
            <a:endParaRPr lang="en-US" smtClean="0"/>
          </a:p>
          <a:p>
            <a:pPr lvl="0">
              <a:buNone/>
            </a:pPr>
            <a:endParaRPr lang="en-US" smtClean="0"/>
          </a:p>
          <a:p>
            <a:pPr>
              <a:buNone/>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u="sng" smtClean="0">
                <a:solidFill>
                  <a:schemeClr val="accent6"/>
                </a:solidFill>
              </a:rPr>
              <a:t>Conclusion</a:t>
            </a:r>
            <a:endParaRPr lang="en-US" sz="2800" b="1" i="1" u="sng">
              <a:solidFill>
                <a:schemeClr val="accent6"/>
              </a:solidFill>
            </a:endParaRPr>
          </a:p>
        </p:txBody>
      </p:sp>
      <p:sp>
        <p:nvSpPr>
          <p:cNvPr id="3" name="Content Placeholder 2"/>
          <p:cNvSpPr>
            <a:spLocks noGrp="1"/>
          </p:cNvSpPr>
          <p:nvPr>
            <p:ph idx="1"/>
          </p:nvPr>
        </p:nvSpPr>
        <p:spPr/>
        <p:txBody>
          <a:bodyPr>
            <a:normAutofit/>
          </a:bodyPr>
          <a:lstStyle/>
          <a:p>
            <a:pPr algn="just">
              <a:buNone/>
            </a:pPr>
            <a:r>
              <a:rPr lang="en-SG" sz="2400" smtClean="0"/>
              <a:t>This project was a valuable learning experience for the team members and has resulted in a game that is challenging, engaging, and visually stunning. The team members are proud of the work they have accomplished and look forward to the future development of "Null Void" and other similar projects. Thanks for joining us on this journey, we can't wait for you all to play the game!</a:t>
            </a:r>
            <a:endParaRPr lang="en-US" sz="2400" smtClean="0"/>
          </a:p>
          <a:p>
            <a:pPr>
              <a:buNone/>
            </a:pPr>
            <a:endParaRPr 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smtClean="0">
                <a:solidFill>
                  <a:schemeClr val="accent6"/>
                </a:solidFill>
              </a:rPr>
              <a:t>This Presentation</a:t>
            </a:r>
            <a:endParaRPr lang="en-US" b="1" i="1">
              <a:solidFill>
                <a:schemeClr val="accent6"/>
              </a:solidFill>
            </a:endParaRPr>
          </a:p>
        </p:txBody>
      </p:sp>
      <p:sp>
        <p:nvSpPr>
          <p:cNvPr id="3" name="Content Placeholder 2"/>
          <p:cNvSpPr>
            <a:spLocks noGrp="1"/>
          </p:cNvSpPr>
          <p:nvPr>
            <p:ph idx="1"/>
          </p:nvPr>
        </p:nvSpPr>
        <p:spPr/>
        <p:txBody>
          <a:bodyPr>
            <a:normAutofit/>
          </a:bodyPr>
          <a:lstStyle/>
          <a:p>
            <a:pPr>
              <a:buNone/>
            </a:pPr>
            <a:r>
              <a:rPr lang="en-US" sz="2800" b="1" i="1" smtClean="0">
                <a:solidFill>
                  <a:srgbClr val="7030A0"/>
                </a:solidFill>
              </a:rPr>
              <a:t>Presented By                        Presented To</a:t>
            </a:r>
          </a:p>
          <a:p>
            <a:pPr>
              <a:buFont typeface="Wingdings" pitchFamily="2" charset="2"/>
              <a:buChar char="v"/>
            </a:pPr>
            <a:r>
              <a:rPr lang="en-US" sz="2000" smtClean="0"/>
              <a:t>Md </a:t>
            </a:r>
            <a:r>
              <a:rPr lang="en-US" sz="2000" smtClean="0"/>
              <a:t>Shakil Anower </a:t>
            </a:r>
            <a:r>
              <a:rPr lang="en-US" sz="2000" smtClean="0"/>
              <a:t>Samrat </a:t>
            </a:r>
            <a:r>
              <a:rPr lang="en-US" sz="2000" smtClean="0"/>
              <a:t>                      Md </a:t>
            </a:r>
            <a:r>
              <a:rPr lang="en-US" sz="2000" smtClean="0"/>
              <a:t>Nagrul </a:t>
            </a:r>
            <a:r>
              <a:rPr lang="en-US" sz="2000" smtClean="0"/>
              <a:t>Islam</a:t>
            </a:r>
            <a:endParaRPr lang="en-US" sz="2000" smtClean="0"/>
          </a:p>
          <a:p>
            <a:pPr>
              <a:buFont typeface="Wingdings" pitchFamily="2" charset="2"/>
              <a:buChar char="v"/>
            </a:pPr>
            <a:r>
              <a:rPr lang="en-US" sz="2000" smtClean="0"/>
              <a:t>Progga Laboni Lamia                                Lecturer  </a:t>
            </a:r>
            <a:endParaRPr lang="en-US" sz="2000" smtClean="0"/>
          </a:p>
          <a:p>
            <a:pPr>
              <a:buFont typeface="Wingdings" pitchFamily="2" charset="2"/>
              <a:buChar char="v"/>
            </a:pPr>
            <a:r>
              <a:rPr lang="en-US" sz="2000" smtClean="0"/>
              <a:t>Mahfuja Khatun </a:t>
            </a:r>
            <a:r>
              <a:rPr lang="en-US" sz="2000" smtClean="0"/>
              <a:t>Trisha </a:t>
            </a:r>
            <a:r>
              <a:rPr lang="en-US" sz="2000" smtClean="0"/>
              <a:t>                            Department of </a:t>
            </a:r>
            <a:endParaRPr lang="en-US" sz="2000" smtClean="0"/>
          </a:p>
          <a:p>
            <a:pPr>
              <a:buFont typeface="Wingdings" pitchFamily="2" charset="2"/>
              <a:buChar char="v"/>
            </a:pPr>
            <a:r>
              <a:rPr lang="en-US" sz="2000" smtClean="0"/>
              <a:t>Md.Sujon </a:t>
            </a:r>
            <a:r>
              <a:rPr lang="en-US" sz="2000" smtClean="0"/>
              <a:t>Ahamed </a:t>
            </a:r>
            <a:r>
              <a:rPr lang="en-US" sz="2000" smtClean="0"/>
              <a:t>                          Computer Science &amp; Engineering</a:t>
            </a:r>
            <a:endParaRPr lang="en-US" sz="2000" smtClean="0"/>
          </a:p>
          <a:p>
            <a:pPr>
              <a:buFont typeface="Wingdings" pitchFamily="2" charset="2"/>
              <a:buChar char="v"/>
            </a:pPr>
            <a:r>
              <a:rPr lang="en-US" sz="2000" smtClean="0"/>
              <a:t>Supayan </a:t>
            </a:r>
            <a:r>
              <a:rPr lang="en-US" sz="2000" smtClean="0"/>
              <a:t>Chakma </a:t>
            </a:r>
            <a:r>
              <a:rPr lang="en-US" sz="2000" smtClean="0"/>
              <a:t>                                  </a:t>
            </a:r>
            <a:endParaRPr lang="en-US" sz="2000" smtClean="0"/>
          </a:p>
          <a:p>
            <a:pPr>
              <a:buFont typeface="Wingdings" pitchFamily="2" charset="2"/>
              <a:buChar char="v"/>
            </a:pPr>
            <a:r>
              <a:rPr lang="en-US" sz="2000" smtClean="0"/>
              <a:t>Md.Tanvir Hasan </a:t>
            </a:r>
            <a:r>
              <a:rPr lang="en-US" sz="2000" smtClean="0"/>
              <a:t>Sayem </a:t>
            </a:r>
            <a:r>
              <a:rPr lang="en-US" sz="2000" smtClean="0"/>
              <a:t>                   </a:t>
            </a:r>
            <a:endParaRPr lang="en-US" sz="2000" smtClean="0"/>
          </a:p>
          <a:p>
            <a:pPr>
              <a:buFont typeface="Wingdings" pitchFamily="2" charset="2"/>
              <a:buChar char="v"/>
            </a:pPr>
            <a:r>
              <a:rPr lang="en-US" sz="2000" smtClean="0"/>
              <a:t>MD. Misbah </a:t>
            </a:r>
            <a:r>
              <a:rPr lang="en-US" sz="2000" smtClean="0"/>
              <a:t>Uddin </a:t>
            </a:r>
            <a:endParaRPr lang="en-US" sz="2000" smtClean="0"/>
          </a:p>
          <a:p>
            <a:pPr>
              <a:buNone/>
            </a:pPr>
            <a:r>
              <a:rPr lang="en-US" sz="1800" smtClean="0"/>
              <a:t> </a:t>
            </a:r>
            <a:endParaRPr lang="en-US"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700).png"/>
          <p:cNvPicPr>
            <a:picLocks noGrp="1" noChangeAspect="1"/>
          </p:cNvPicPr>
          <p:nvPr>
            <p:ph idx="1"/>
          </p:nvPr>
        </p:nvPicPr>
        <p:blipFill>
          <a:blip r:embed="rId2"/>
          <a:stretch>
            <a:fillRect/>
          </a:stretch>
        </p:blipFill>
        <p:spPr>
          <a:xfrm>
            <a:off x="1371600" y="2057400"/>
            <a:ext cx="6788239" cy="3810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chemeClr val="accent6"/>
                </a:solidFill>
              </a:rPr>
              <a:t> </a:t>
            </a:r>
            <a:r>
              <a:rPr lang="en-US" sz="2800" b="1" i="1" u="sng" smtClean="0">
                <a:solidFill>
                  <a:schemeClr val="accent6"/>
                </a:solidFill>
              </a:rPr>
              <a:t>Contents</a:t>
            </a:r>
            <a:endParaRPr lang="en-US" sz="2800" b="1" i="1" u="sng">
              <a:solidFill>
                <a:schemeClr val="accent6"/>
              </a:solidFill>
            </a:endParaRPr>
          </a:p>
        </p:txBody>
      </p:sp>
      <p:sp>
        <p:nvSpPr>
          <p:cNvPr id="3" name="Content Placeholder 2"/>
          <p:cNvSpPr>
            <a:spLocks noGrp="1"/>
          </p:cNvSpPr>
          <p:nvPr>
            <p:ph idx="1"/>
          </p:nvPr>
        </p:nvSpPr>
        <p:spPr/>
        <p:txBody>
          <a:bodyPr>
            <a:normAutofit/>
          </a:bodyPr>
          <a:lstStyle/>
          <a:p>
            <a:pPr lvl="0">
              <a:buFont typeface="Wingdings" pitchFamily="2" charset="2"/>
              <a:buChar char="Ø"/>
            </a:pPr>
            <a:r>
              <a:rPr lang="en-SG" sz="2000" smtClean="0"/>
              <a:t>  Introduction </a:t>
            </a:r>
          </a:p>
          <a:p>
            <a:pPr lvl="0">
              <a:buFont typeface="Wingdings" pitchFamily="2" charset="2"/>
              <a:buChar char="Ø"/>
            </a:pPr>
            <a:r>
              <a:rPr lang="en-SG" sz="2000" smtClean="0"/>
              <a:t>  Purpose </a:t>
            </a:r>
            <a:r>
              <a:rPr lang="en-SG" sz="2000" smtClean="0"/>
              <a:t>of the Project</a:t>
            </a:r>
            <a:endParaRPr lang="en-US" sz="2000" smtClean="0"/>
          </a:p>
          <a:p>
            <a:pPr lvl="0">
              <a:buFont typeface="Wingdings" pitchFamily="2" charset="2"/>
              <a:buChar char="Ø"/>
            </a:pPr>
            <a:r>
              <a:rPr lang="en-US" sz="2000" smtClean="0"/>
              <a:t>   </a:t>
            </a:r>
            <a:r>
              <a:rPr lang="en-SG" sz="2000" smtClean="0"/>
              <a:t>Platforms </a:t>
            </a:r>
            <a:r>
              <a:rPr lang="en-SG" sz="2000" smtClean="0"/>
              <a:t>&amp; </a:t>
            </a:r>
            <a:r>
              <a:rPr lang="en-SG" sz="2000" smtClean="0"/>
              <a:t>Requirements</a:t>
            </a:r>
            <a:endParaRPr lang="en-US" sz="2000" smtClean="0"/>
          </a:p>
          <a:p>
            <a:pPr lvl="0">
              <a:buFont typeface="Wingdings" pitchFamily="2" charset="2"/>
              <a:buChar char="Ø"/>
            </a:pPr>
            <a:r>
              <a:rPr lang="en-SG" sz="2000" smtClean="0"/>
              <a:t>  Methodology &amp; Design</a:t>
            </a:r>
            <a:endParaRPr lang="en-US" sz="2000" smtClean="0"/>
          </a:p>
          <a:p>
            <a:pPr lvl="0">
              <a:buFont typeface="Wingdings" pitchFamily="2" charset="2"/>
              <a:buChar char="Ø"/>
            </a:pPr>
            <a:r>
              <a:rPr lang="en-SG" sz="2000" smtClean="0"/>
              <a:t>  Results </a:t>
            </a:r>
            <a:r>
              <a:rPr lang="en-SG" sz="2000" smtClean="0"/>
              <a:t>&amp; </a:t>
            </a:r>
            <a:r>
              <a:rPr lang="en-SG" sz="2000" smtClean="0"/>
              <a:t>Discussion</a:t>
            </a:r>
            <a:endParaRPr lang="en-US" sz="2000" smtClean="0"/>
          </a:p>
          <a:p>
            <a:pPr lvl="0">
              <a:buFont typeface="Wingdings" pitchFamily="2" charset="2"/>
              <a:buChar char="Ø"/>
            </a:pPr>
            <a:r>
              <a:rPr lang="en-SG" sz="2000" smtClean="0"/>
              <a:t>  Limitations </a:t>
            </a:r>
            <a:r>
              <a:rPr lang="en-SG" sz="2000" smtClean="0"/>
              <a:t>of </a:t>
            </a:r>
            <a:r>
              <a:rPr lang="en-SG" sz="2000" smtClean="0"/>
              <a:t>the </a:t>
            </a:r>
            <a:r>
              <a:rPr lang="en-SG" sz="2000" smtClean="0"/>
              <a:t>game</a:t>
            </a:r>
            <a:endParaRPr lang="en-US" sz="2000" smtClean="0"/>
          </a:p>
          <a:p>
            <a:pPr lvl="0">
              <a:buFont typeface="Wingdings" pitchFamily="2" charset="2"/>
              <a:buChar char="Ø"/>
            </a:pPr>
            <a:r>
              <a:rPr lang="en-SG" sz="2000" smtClean="0"/>
              <a:t>  Future </a:t>
            </a:r>
            <a:r>
              <a:rPr lang="en-SG" sz="2000" smtClean="0"/>
              <a:t>Scope of the Project</a:t>
            </a:r>
            <a:endParaRPr lang="en-US" sz="2000" smtClean="0"/>
          </a:p>
          <a:p>
            <a:pPr lvl="0">
              <a:buFont typeface="Wingdings" pitchFamily="2" charset="2"/>
              <a:buChar char="Ø"/>
            </a:pPr>
            <a:r>
              <a:rPr lang="en-SG" sz="2000" smtClean="0"/>
              <a:t>  Conclusion</a:t>
            </a:r>
            <a:endParaRPr lang="en-US" sz="2000" smtClean="0"/>
          </a:p>
          <a:p>
            <a:pPr>
              <a:buNone/>
            </a:pPr>
            <a:r>
              <a:rPr lang="en-US" smtClean="0"/>
              <a:t/>
            </a:r>
            <a:br>
              <a:rPr lang="en-US" smtClean="0"/>
            </a:b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1524000"/>
            <a:ext cx="6019800" cy="369332"/>
          </a:xfrm>
          <a:prstGeom prst="rect">
            <a:avLst/>
          </a:prstGeom>
        </p:spPr>
        <p:txBody>
          <a:bodyPr wrap="square">
            <a:spAutoFit/>
          </a:bodyPr>
          <a:lstStyle/>
          <a:p>
            <a:r>
              <a:rPr lang="en-US" smtClean="0"/>
              <a:t> </a:t>
            </a:r>
            <a:endParaRPr lang="en-US"/>
          </a:p>
        </p:txBody>
      </p:sp>
      <p:sp>
        <p:nvSpPr>
          <p:cNvPr id="6" name="Title 5"/>
          <p:cNvSpPr>
            <a:spLocks noGrp="1"/>
          </p:cNvSpPr>
          <p:nvPr>
            <p:ph type="title"/>
          </p:nvPr>
        </p:nvSpPr>
        <p:spPr/>
        <p:txBody>
          <a:bodyPr>
            <a:normAutofit/>
          </a:bodyPr>
          <a:lstStyle/>
          <a:p>
            <a:pPr algn="just"/>
            <a:r>
              <a:rPr lang="en-US" sz="2800" smtClean="0">
                <a:solidFill>
                  <a:schemeClr val="accent6"/>
                </a:solidFill>
              </a:rPr>
              <a:t> </a:t>
            </a:r>
            <a:r>
              <a:rPr lang="en-US" sz="2800" smtClean="0">
                <a:solidFill>
                  <a:schemeClr val="accent6"/>
                </a:solidFill>
              </a:rPr>
              <a:t>    </a:t>
            </a:r>
            <a:r>
              <a:rPr lang="en-US" sz="2800" b="1" i="1" u="sng" smtClean="0">
                <a:solidFill>
                  <a:schemeClr val="accent6"/>
                </a:solidFill>
              </a:rPr>
              <a:t> Introduction</a:t>
            </a:r>
            <a:endParaRPr lang="en-US" sz="2800" b="1" i="1" u="sng">
              <a:solidFill>
                <a:schemeClr val="accent6"/>
              </a:solidFill>
            </a:endParaRPr>
          </a:p>
        </p:txBody>
      </p:sp>
      <p:sp>
        <p:nvSpPr>
          <p:cNvPr id="7" name="Subtitle 6"/>
          <p:cNvSpPr>
            <a:spLocks noGrp="1"/>
          </p:cNvSpPr>
          <p:nvPr>
            <p:ph idx="1"/>
          </p:nvPr>
        </p:nvSpPr>
        <p:spPr/>
        <p:txBody>
          <a:bodyPr>
            <a:normAutofit fontScale="70000" lnSpcReduction="20000"/>
          </a:bodyPr>
          <a:lstStyle/>
          <a:p>
            <a:pPr algn="just"/>
            <a:r>
              <a:rPr lang="en-US" sz="3400" smtClean="0"/>
              <a:t>A </a:t>
            </a:r>
            <a:r>
              <a:rPr lang="en-US" sz="3400" smtClean="0"/>
              <a:t>third-person character is a playable character that is visible on </a:t>
            </a:r>
            <a:r>
              <a:rPr lang="en-US" sz="3400" smtClean="0"/>
              <a:t>the </a:t>
            </a:r>
            <a:r>
              <a:rPr lang="en-US" sz="3400" smtClean="0"/>
              <a:t>screen,allowing </a:t>
            </a:r>
            <a:r>
              <a:rPr lang="en-US" sz="3400" smtClean="0"/>
              <a:t>the player to see and control the actions of </a:t>
            </a:r>
            <a:r>
              <a:rPr lang="en-US" sz="3400" smtClean="0"/>
              <a:t>the </a:t>
            </a:r>
            <a:r>
              <a:rPr lang="en-US" sz="3400" smtClean="0"/>
              <a:t>character from </a:t>
            </a:r>
            <a:r>
              <a:rPr lang="en-US" sz="3400" smtClean="0"/>
              <a:t>a perspective </a:t>
            </a:r>
            <a:r>
              <a:rPr lang="en-US" sz="3400" smtClean="0"/>
              <a:t>outside </a:t>
            </a:r>
            <a:r>
              <a:rPr lang="en-US" sz="3400" smtClean="0"/>
              <a:t>ofcharacter's body.In </a:t>
            </a:r>
            <a:r>
              <a:rPr lang="en-US" sz="3400" smtClean="0"/>
              <a:t>this presentation, we will delve into the design process, from concept art to 3D modeling, animation, and rigging. We will also discuss the implementation of the character into the game engine, including its movement, interactions with the game world and physics, and AI </a:t>
            </a:r>
            <a:r>
              <a:rPr lang="en-US" sz="3400" smtClean="0"/>
              <a:t>behavior</a:t>
            </a:r>
            <a:r>
              <a:rPr lang="en-US" sz="3400" smtClean="0"/>
              <a:t>.</a:t>
            </a:r>
          </a:p>
          <a:p>
            <a:pPr algn="just"/>
            <a:endParaRPr lang="en-US" sz="3400" smtClean="0"/>
          </a:p>
          <a:p>
            <a:pPr algn="just"/>
            <a:r>
              <a:rPr lang="en-US" sz="3400" smtClean="0"/>
              <a:t>Our </a:t>
            </a:r>
            <a:r>
              <a:rPr lang="en-US" sz="3400" smtClean="0"/>
              <a:t>goal is to showcase the process of bringing a believable, </a:t>
            </a:r>
            <a:r>
              <a:rPr lang="en-US" sz="3400" smtClean="0"/>
              <a:t>dynamic </a:t>
            </a:r>
            <a:r>
              <a:rPr lang="en-US" sz="3400" smtClean="0"/>
              <a:t>and </a:t>
            </a:r>
            <a:r>
              <a:rPr lang="en-US" sz="3400" smtClean="0"/>
              <a:t>engaging </a:t>
            </a:r>
            <a:r>
              <a:rPr lang="en-US" sz="3400" smtClean="0"/>
              <a:t>third person </a:t>
            </a:r>
            <a:r>
              <a:rPr lang="en-US" sz="3400" smtClean="0"/>
              <a:t>character to life, and how it enhances the player's experience</a:t>
            </a:r>
            <a:r>
              <a:rPr lang="en-US" sz="3400" smtClean="0"/>
              <a:t>. </a:t>
            </a:r>
            <a:endParaRPr lang="en-US" sz="3400" smtClean="0"/>
          </a:p>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u="sng" smtClean="0">
                <a:solidFill>
                  <a:schemeClr val="accent6"/>
                </a:solidFill>
              </a:rPr>
              <a:t>Perpous of the project</a:t>
            </a:r>
            <a:endParaRPr lang="en-US" sz="2800" b="1" i="1" u="sng">
              <a:solidFill>
                <a:schemeClr val="accent6"/>
              </a:solidFill>
            </a:endParaRPr>
          </a:p>
        </p:txBody>
      </p:sp>
      <p:sp>
        <p:nvSpPr>
          <p:cNvPr id="3" name="Content Placeholder 2"/>
          <p:cNvSpPr>
            <a:spLocks noGrp="1"/>
          </p:cNvSpPr>
          <p:nvPr>
            <p:ph idx="1"/>
          </p:nvPr>
        </p:nvSpPr>
        <p:spPr/>
        <p:txBody>
          <a:bodyPr>
            <a:normAutofit fontScale="85000" lnSpcReduction="10000"/>
          </a:bodyPr>
          <a:lstStyle/>
          <a:p>
            <a:pPr algn="just">
              <a:buNone/>
            </a:pPr>
            <a:r>
              <a:rPr lang="en-SG" smtClean="0"/>
              <a:t>    The main </a:t>
            </a:r>
            <a:r>
              <a:rPr lang="en-SG" smtClean="0"/>
              <a:t>purpose of this project is to develop the skills of the team members in game development and create a challenging and engaging game for players. The project is also intended to provide an The opportunity for the team members to apply their knowledge of programming, game development, and project management in a real-world setting. Additionally, the project aims to demonstrate the team members' ability to work together effectively and efficiently to create a high-quality game using industry-standard tools and technology. Furthermore, the project aims to create a game that can be enjoyed by players of all skill levels and provide them with an immersive and thrilling experience.</a:t>
            </a:r>
            <a:endParaRPr lang="en-US" smtClean="0"/>
          </a:p>
          <a:p>
            <a:pPr>
              <a:buNone/>
            </a:pPr>
            <a:r>
              <a:rPr lang="en-US" smtClean="0"/>
              <a:t/>
            </a:r>
            <a:br>
              <a:rPr lang="en-US" smtClean="0"/>
            </a:br>
            <a:r>
              <a:rPr lang="en-SG" smtClean="0"/>
              <a:t>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u="sng" smtClean="0">
                <a:solidFill>
                  <a:schemeClr val="accent6"/>
                </a:solidFill>
              </a:rPr>
              <a:t>Platform  &amp; Requirement</a:t>
            </a:r>
            <a:endParaRPr lang="en-US" sz="2800" b="1" i="1" u="sng">
              <a:solidFill>
                <a:schemeClr val="accent6"/>
              </a:solidFill>
            </a:endParaRPr>
          </a:p>
        </p:txBody>
      </p:sp>
      <p:sp>
        <p:nvSpPr>
          <p:cNvPr id="3" name="Content Placeholder 2"/>
          <p:cNvSpPr>
            <a:spLocks noGrp="1"/>
          </p:cNvSpPr>
          <p:nvPr>
            <p:ph idx="1"/>
          </p:nvPr>
        </p:nvSpPr>
        <p:spPr/>
        <p:txBody>
          <a:bodyPr>
            <a:normAutofit fontScale="25000" lnSpcReduction="20000"/>
          </a:bodyPr>
          <a:lstStyle/>
          <a:p>
            <a:pPr>
              <a:buFont typeface="Wingdings" pitchFamily="2" charset="2"/>
              <a:buChar char="Ø"/>
            </a:pPr>
            <a:r>
              <a:rPr lang="en-SG" sz="8000" b="1" smtClean="0">
                <a:solidFill>
                  <a:srgbClr val="7030A0"/>
                </a:solidFill>
              </a:rPr>
              <a:t>Platform Used: </a:t>
            </a:r>
            <a:endParaRPr lang="en-US" sz="8000" smtClean="0">
              <a:solidFill>
                <a:srgbClr val="7030A0"/>
              </a:solidFill>
            </a:endParaRPr>
          </a:p>
          <a:p>
            <a:pPr>
              <a:buFont typeface="Wingdings" pitchFamily="2" charset="2"/>
              <a:buChar char="§"/>
            </a:pPr>
            <a:r>
              <a:rPr lang="en-SG" sz="8000" smtClean="0"/>
              <a:t>Unreal </a:t>
            </a:r>
            <a:r>
              <a:rPr lang="en-SG" sz="8000" smtClean="0"/>
              <a:t>Engine 5</a:t>
            </a:r>
            <a:endParaRPr lang="en-US" sz="8000" smtClean="0"/>
          </a:p>
          <a:p>
            <a:pPr lvl="0">
              <a:buFont typeface="Wingdings" pitchFamily="2" charset="2"/>
              <a:buChar char="§"/>
            </a:pPr>
            <a:r>
              <a:rPr lang="en-SG" sz="8000" smtClean="0"/>
              <a:t>Visual Stdio 2019</a:t>
            </a:r>
            <a:endParaRPr lang="en-US" sz="8000" smtClean="0"/>
          </a:p>
          <a:p>
            <a:pPr lvl="0">
              <a:buFont typeface="Wingdings" pitchFamily="2" charset="2"/>
              <a:buChar char="§"/>
            </a:pPr>
            <a:r>
              <a:rPr lang="en-SG" sz="8000" smtClean="0"/>
              <a:t>Metahuman Creator</a:t>
            </a:r>
            <a:endParaRPr lang="en-US" sz="8000" smtClean="0"/>
          </a:p>
          <a:p>
            <a:pPr lvl="0">
              <a:buFont typeface="Wingdings" pitchFamily="2" charset="2"/>
              <a:buChar char="§"/>
            </a:pPr>
            <a:r>
              <a:rPr lang="en-SG" sz="8000" smtClean="0"/>
              <a:t>Epic Games</a:t>
            </a:r>
            <a:endParaRPr lang="en-US" sz="8000" smtClean="0"/>
          </a:p>
          <a:p>
            <a:pPr lvl="0">
              <a:buFont typeface="Wingdings" pitchFamily="2" charset="2"/>
              <a:buChar char="§"/>
            </a:pPr>
            <a:r>
              <a:rPr lang="en-SG" sz="8000" smtClean="0"/>
              <a:t>Windows 11 Pro 64 bit</a:t>
            </a:r>
            <a:endParaRPr lang="en-US" sz="8000" smtClean="0"/>
          </a:p>
          <a:p>
            <a:pPr>
              <a:buNone/>
            </a:pPr>
            <a:endParaRPr lang="en-US" sz="8000" b="1" smtClean="0">
              <a:solidFill>
                <a:srgbClr val="7030A0"/>
              </a:solidFill>
            </a:endParaRPr>
          </a:p>
          <a:p>
            <a:pPr>
              <a:buFont typeface="Wingdings" pitchFamily="2" charset="2"/>
              <a:buChar char="Ø"/>
            </a:pPr>
            <a:r>
              <a:rPr lang="en-SG" sz="8000" b="1" smtClean="0">
                <a:solidFill>
                  <a:srgbClr val="7030A0"/>
                </a:solidFill>
              </a:rPr>
              <a:t>Requirement </a:t>
            </a:r>
            <a:r>
              <a:rPr lang="en-SG" sz="8000" b="1" smtClean="0">
                <a:solidFill>
                  <a:srgbClr val="7030A0"/>
                </a:solidFill>
              </a:rPr>
              <a:t>to use Game</a:t>
            </a:r>
            <a:r>
              <a:rPr lang="en-SG" sz="8000" b="1" smtClean="0">
                <a:solidFill>
                  <a:srgbClr val="7030A0"/>
                </a:solidFill>
              </a:rPr>
              <a:t>: </a:t>
            </a:r>
            <a:r>
              <a:rPr lang="en-SG" sz="8000" smtClean="0">
                <a:solidFill>
                  <a:srgbClr val="7030A0"/>
                </a:solidFill>
              </a:rPr>
              <a:t> </a:t>
            </a:r>
            <a:endParaRPr lang="en-US" sz="8000" smtClean="0">
              <a:solidFill>
                <a:srgbClr val="7030A0"/>
              </a:solidFill>
            </a:endParaRPr>
          </a:p>
          <a:p>
            <a:pPr lvl="0">
              <a:buFont typeface="Wingdings" pitchFamily="2" charset="2"/>
              <a:buChar char="§"/>
            </a:pPr>
            <a:r>
              <a:rPr lang="en-SG" sz="8000" smtClean="0"/>
              <a:t>Windows 10 64 bit and above</a:t>
            </a:r>
            <a:endParaRPr lang="en-US" sz="8000" smtClean="0"/>
          </a:p>
          <a:p>
            <a:pPr lvl="0">
              <a:buFont typeface="Wingdings" pitchFamily="2" charset="2"/>
              <a:buChar char="§"/>
            </a:pPr>
            <a:r>
              <a:rPr lang="en-SG" sz="8000" smtClean="0"/>
              <a:t>Dual-core Processor with clock speed at least 2 Ghz</a:t>
            </a:r>
            <a:endParaRPr lang="en-US" sz="8000" smtClean="0"/>
          </a:p>
          <a:p>
            <a:pPr>
              <a:buFont typeface="Wingdings" pitchFamily="2" charset="2"/>
              <a:buChar char="§"/>
            </a:pPr>
            <a:r>
              <a:rPr lang="en-SG" sz="8000" smtClean="0"/>
              <a:t>Dedicated GPU memory </a:t>
            </a:r>
            <a:r>
              <a:rPr lang="en-SG" sz="8000" smtClean="0"/>
              <a:t>1 </a:t>
            </a:r>
            <a:r>
              <a:rPr lang="en-SG" sz="8000" smtClean="0"/>
              <a:t>GB</a:t>
            </a:r>
            <a:endParaRPr lang="en-US" sz="8000" smtClean="0"/>
          </a:p>
          <a:p>
            <a:pPr>
              <a:buFont typeface="Wingdings" pitchFamily="2" charset="2"/>
              <a:buChar char="§"/>
            </a:pPr>
            <a:r>
              <a:rPr lang="en-US" sz="8000" smtClean="0"/>
              <a:t>4 GB RAM</a:t>
            </a:r>
            <a:endParaRPr lang="en-US" sz="8000" smtClean="0"/>
          </a:p>
          <a:p>
            <a:pPr lvl="0">
              <a:buFont typeface="Wingdings" pitchFamily="2" charset="2"/>
              <a:buChar char="§"/>
            </a:pPr>
            <a:r>
              <a:rPr lang="en-SG" sz="8000" smtClean="0"/>
              <a:t>Availability of Device’s Storage (1 GB) </a:t>
            </a:r>
            <a:r>
              <a:rPr lang="en-SG" sz="8000" smtClean="0"/>
              <a:t>or </a:t>
            </a:r>
            <a:r>
              <a:rPr lang="en-SG" sz="8000" smtClean="0"/>
              <a:t>more</a:t>
            </a:r>
            <a:r>
              <a:rPr lang="en-SG" sz="6000" smtClean="0"/>
              <a:t> </a:t>
            </a:r>
            <a:endParaRPr lang="en-US" sz="6000" smtClean="0"/>
          </a:p>
          <a:p>
            <a:pPr>
              <a:buNone/>
            </a:pPr>
            <a:r>
              <a:rPr lang="en-SG" smtClean="0"/>
              <a:t> </a:t>
            </a:r>
            <a:endParaRPr lang="en-US" smtClean="0"/>
          </a:p>
          <a:p>
            <a:pPr>
              <a:buNone/>
            </a:pPr>
            <a:r>
              <a:rPr lang="en-SG" smtClean="0"/>
              <a:t> </a:t>
            </a:r>
            <a:endParaRPr lang="en-US" smtClean="0"/>
          </a:p>
          <a:p>
            <a:pPr>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u="sng" smtClean="0">
                <a:solidFill>
                  <a:schemeClr val="accent6"/>
                </a:solidFill>
              </a:rPr>
              <a:t>Methodology  &amp; Design</a:t>
            </a:r>
            <a:endParaRPr lang="en-US" sz="2800" b="1" i="1" u="sng">
              <a:solidFill>
                <a:schemeClr val="accent6"/>
              </a:solidFill>
            </a:endParaRPr>
          </a:p>
        </p:txBody>
      </p:sp>
      <p:sp>
        <p:nvSpPr>
          <p:cNvPr id="3" name="Content Placeholder 2"/>
          <p:cNvSpPr>
            <a:spLocks noGrp="1"/>
          </p:cNvSpPr>
          <p:nvPr>
            <p:ph idx="1"/>
          </p:nvPr>
        </p:nvSpPr>
        <p:spPr/>
        <p:txBody>
          <a:bodyPr>
            <a:normAutofit fontScale="70000" lnSpcReduction="20000"/>
          </a:bodyPr>
          <a:lstStyle/>
          <a:p>
            <a:pPr algn="just"/>
            <a:r>
              <a:rPr lang="en-SG" smtClean="0"/>
              <a:t>The design of the game "Null Void" was carefully crafted to create an immersive and thrilling experience for players. The game's world was created with a winter atmosphere, providing players with a unique and visually stunning environment to explore. The character in the game is a custom-designed 3D third-person character, developed by the team member Shakil Anower Samrat, which adds a unique element to the game's world.</a:t>
            </a:r>
            <a:endParaRPr lang="en-US" smtClean="0"/>
          </a:p>
          <a:p>
            <a:pPr algn="just">
              <a:buNone/>
            </a:pPr>
            <a:r>
              <a:rPr lang="en-SG" smtClean="0"/>
              <a:t> </a:t>
            </a:r>
            <a:endParaRPr lang="en-US" smtClean="0"/>
          </a:p>
          <a:p>
            <a:pPr algn="just"/>
            <a:r>
              <a:rPr lang="en-SG" smtClean="0"/>
              <a:t>One of the key elements of the game's design is the inclusion of a pipe that moves round and round, and if it hits the character, the character will die, providing an added challenge for players. This feature is designed to test the player's skill and dexterity, as well as add an element of danger to the game.</a:t>
            </a:r>
            <a:endParaRPr lang="en-US" smtClean="0"/>
          </a:p>
          <a:p>
            <a:pPr algn="just">
              <a:buNone/>
            </a:pPr>
            <a:r>
              <a:rPr lang="en-SG" smtClean="0"/>
              <a:t> </a:t>
            </a:r>
            <a:endParaRPr lang="en-US" smtClean="0"/>
          </a:p>
          <a:p>
            <a:pPr algn="just"/>
            <a:r>
              <a:rPr lang="en-SG" smtClean="0"/>
              <a:t>The game's user interface was designed to be simple and easy to navigate, with clear and concise instructions. The win screen, death screen, pause screen, and main menu were all designed to be visually appealing and easy to understand, allowing players to quickly navigate through the game</a:t>
            </a:r>
            <a:r>
              <a:rPr lang="en-SG" smtClean="0"/>
              <a:t>. </a:t>
            </a:r>
            <a:endParaRPr lang="en-US" smtClean="0"/>
          </a:p>
          <a:p>
            <a:pPr algn="just"/>
            <a:endParaRPr lang="en-US" smtClean="0"/>
          </a:p>
          <a:p>
            <a:pPr algn="just"/>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2400" smtClean="0"/>
              <a:t/>
            </a:r>
            <a:br>
              <a:rPr lang="en-US" sz="2400" smtClean="0"/>
            </a:br>
            <a:r>
              <a:rPr lang="en-US" sz="2400" smtClean="0"/>
              <a:t/>
            </a:r>
            <a:br>
              <a:rPr lang="en-US" sz="2400" smtClean="0"/>
            </a:br>
            <a:r>
              <a:rPr lang="en-US" sz="2400" smtClean="0"/>
              <a:t/>
            </a:r>
            <a:br>
              <a:rPr lang="en-US" sz="2400" smtClean="0"/>
            </a:br>
            <a:r>
              <a:rPr lang="en-US" sz="2400" smtClean="0"/>
              <a:t/>
            </a:r>
            <a:br>
              <a:rPr lang="en-US" sz="2400" smtClean="0"/>
            </a:br>
            <a:r>
              <a:rPr lang="en-US" sz="2400" smtClean="0"/>
              <a:t/>
            </a:r>
            <a:br>
              <a:rPr lang="en-US" sz="2400" smtClean="0"/>
            </a:br>
            <a:r>
              <a:rPr lang="en-US" sz="2400" smtClean="0"/>
              <a:t/>
            </a:r>
            <a:br>
              <a:rPr lang="en-US" sz="2400" smtClean="0"/>
            </a:br>
            <a:r>
              <a:rPr lang="en-US" sz="2400" b="1" smtClean="0">
                <a:solidFill>
                  <a:schemeClr val="accent6"/>
                </a:solidFill>
              </a:rPr>
              <a:t>Fig: Third person character</a:t>
            </a:r>
            <a:r>
              <a:rPr lang="en-US" sz="2400" smtClean="0"/>
              <a:t/>
            </a:r>
            <a:br>
              <a:rPr lang="en-US" sz="2400" smtClean="0"/>
            </a:br>
            <a:endParaRPr lang="en-US" sz="2400"/>
          </a:p>
        </p:txBody>
      </p:sp>
      <p:pic>
        <p:nvPicPr>
          <p:cNvPr id="9" name="Content Placeholder 8" descr="Screenshot (691).png"/>
          <p:cNvPicPr>
            <a:picLocks noGrp="1" noChangeAspect="1"/>
          </p:cNvPicPr>
          <p:nvPr>
            <p:ph idx="1"/>
          </p:nvPr>
        </p:nvPicPr>
        <p:blipFill>
          <a:blip r:embed="rId2"/>
          <a:stretch>
            <a:fillRect/>
          </a:stretch>
        </p:blipFill>
        <p:spPr>
          <a:xfrm>
            <a:off x="1294942" y="2286536"/>
            <a:ext cx="6554115" cy="3657064"/>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smtClean="0">
                <a:solidFill>
                  <a:schemeClr val="accent6"/>
                </a:solidFill>
              </a:rPr>
              <a:t>Fig: Main menu</a:t>
            </a:r>
            <a:endParaRPr lang="en-US" sz="2400" b="1">
              <a:solidFill>
                <a:schemeClr val="accent6"/>
              </a:solidFill>
            </a:endParaRPr>
          </a:p>
        </p:txBody>
      </p:sp>
      <p:pic>
        <p:nvPicPr>
          <p:cNvPr id="4" name="Content Placeholder 3" descr="Screenshot (690).png"/>
          <p:cNvPicPr>
            <a:picLocks noGrp="1" noChangeAspect="1"/>
          </p:cNvPicPr>
          <p:nvPr>
            <p:ph idx="1"/>
          </p:nvPr>
        </p:nvPicPr>
        <p:blipFill>
          <a:blip r:embed="rId2"/>
          <a:stretch>
            <a:fillRect/>
          </a:stretch>
        </p:blipFill>
        <p:spPr>
          <a:xfrm>
            <a:off x="1409258" y="2348458"/>
            <a:ext cx="6325483" cy="356284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166</TotalTime>
  <Words>983</Words>
  <Application>Microsoft Office PowerPoint</Application>
  <PresentationFormat>On-screen Show (4:3)</PresentationFormat>
  <Paragraphs>88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  WELCOME</vt:lpstr>
      <vt:lpstr>This Presentation</vt:lpstr>
      <vt:lpstr> Contents</vt:lpstr>
      <vt:lpstr>      Introduction</vt:lpstr>
      <vt:lpstr>Perpous of the project</vt:lpstr>
      <vt:lpstr>Platform  &amp; Requirement</vt:lpstr>
      <vt:lpstr>Methodology  &amp; Design</vt:lpstr>
      <vt:lpstr>      Fig: Third person character </vt:lpstr>
      <vt:lpstr>Fig: Main menu</vt:lpstr>
      <vt:lpstr>Fig: Level</vt:lpstr>
      <vt:lpstr>Fig: Third person character pause and death event</vt:lpstr>
      <vt:lpstr>Fig: Obstacales of blueprint</vt:lpstr>
      <vt:lpstr>Result   </vt:lpstr>
      <vt:lpstr>Fig: Playing game</vt:lpstr>
      <vt:lpstr>Fig: Win Screen</vt:lpstr>
      <vt:lpstr>     Discussion</vt:lpstr>
      <vt:lpstr>Limitations of the game</vt:lpstr>
      <vt:lpstr>Future  Scope of the game</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dc:title>
  <dc:creator>ROKEYA</dc:creator>
  <cp:lastModifiedBy>ROKEYA</cp:lastModifiedBy>
  <cp:revision>49</cp:revision>
  <dcterms:created xsi:type="dcterms:W3CDTF">2023-01-14T18:34:36Z</dcterms:created>
  <dcterms:modified xsi:type="dcterms:W3CDTF">2023-01-14T21:20:52Z</dcterms:modified>
</cp:coreProperties>
</file>