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0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2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8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2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1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4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7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563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3763B-A7F3-8A92-E810-64F94064B8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798" b="993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93203-AD66-8B5E-4C8A-266846F55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SG"/>
              <a:t>Sonicboom Onboarding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62811-F3A0-7082-687E-38E81D787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SG"/>
              <a:t>TCP/IP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915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2F4E-C293-2BFC-4FA3-55B0EA1A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TCp</a:t>
            </a:r>
            <a:r>
              <a:rPr lang="en-SG" dirty="0"/>
              <a:t> (Transmission control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09A-C0FC-4A8C-FFAA-7CA7D0A7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6644391" cy="3810000"/>
          </a:xfrm>
        </p:spPr>
        <p:txBody>
          <a:bodyPr/>
          <a:lstStyle/>
          <a:p>
            <a:r>
              <a:rPr lang="en-SG" u="sng" dirty="0"/>
              <a:t>Reliable connection </a:t>
            </a:r>
            <a:r>
              <a:rPr lang="en-SG" dirty="0"/>
              <a:t>between client and server</a:t>
            </a:r>
          </a:p>
          <a:p>
            <a:r>
              <a:rPr lang="en-SG" dirty="0"/>
              <a:t>Establishes connection via </a:t>
            </a:r>
            <a:r>
              <a:rPr lang="en-SG" u="sng" dirty="0"/>
              <a:t>3-way handshake </a:t>
            </a:r>
            <a:r>
              <a:rPr lang="en-SG" dirty="0"/>
              <a:t>(SYN, SYN-ACK, ACK)</a:t>
            </a:r>
          </a:p>
          <a:p>
            <a:r>
              <a:rPr lang="en-SG" u="sng" dirty="0"/>
              <a:t>Splits data </a:t>
            </a:r>
            <a:r>
              <a:rPr lang="en-SG" dirty="0"/>
              <a:t>into multiple packets, which can be sent across different routes but be </a:t>
            </a:r>
            <a:r>
              <a:rPr lang="en-SG" u="sng" dirty="0"/>
              <a:t>assembled in the correct order </a:t>
            </a:r>
            <a:r>
              <a:rPr lang="en-SG" dirty="0"/>
              <a:t>at the destination.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DA10A-B62B-4674-2CBD-041EC884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989" y="3354246"/>
            <a:ext cx="4411368" cy="20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27B1-ED7B-0D81-3D06-F8BAA856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TCp</a:t>
            </a:r>
            <a:r>
              <a:rPr lang="en-SG" dirty="0"/>
              <a:t> client and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0710-D2AE-A512-A43A-E3EB83F99C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Client</a:t>
            </a:r>
          </a:p>
          <a:p>
            <a:r>
              <a:rPr lang="en-SG" dirty="0"/>
              <a:t>Initiates the connection to server</a:t>
            </a:r>
          </a:p>
          <a:p>
            <a:r>
              <a:rPr lang="en-SG" dirty="0"/>
              <a:t>‘Subscribes’ to only one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3AC-E7CC-7270-ADEA-1376B7A754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Server</a:t>
            </a:r>
          </a:p>
          <a:p>
            <a:r>
              <a:rPr lang="en-SG" dirty="0"/>
              <a:t>Waits passively for incoming messages.</a:t>
            </a:r>
          </a:p>
          <a:p>
            <a:r>
              <a:rPr lang="en-SG" dirty="0"/>
              <a:t>Is able to handle multiple client requests asynchronously.</a:t>
            </a:r>
          </a:p>
          <a:p>
            <a:r>
              <a:rPr lang="en-SG" dirty="0"/>
              <a:t>Processes client messages and sends out response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668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4B9C0-2795-F7D6-CAE1-3C95E9908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6A71E-558C-CF4B-86F3-48F1E6A4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TCP vs UDP(user datagram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09B6-7228-B83A-8C07-0B17118B20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TCP</a:t>
            </a:r>
          </a:p>
          <a:p>
            <a:r>
              <a:rPr lang="en-SG" dirty="0"/>
              <a:t>Reliability of connection (ensures ACK)</a:t>
            </a:r>
          </a:p>
          <a:p>
            <a:r>
              <a:rPr lang="en-SG" dirty="0"/>
              <a:t>Corrupted data triggers retransmission</a:t>
            </a:r>
          </a:p>
          <a:p>
            <a:r>
              <a:rPr lang="en-SG" dirty="0"/>
              <a:t>Unsuitable for small networks</a:t>
            </a:r>
          </a:p>
          <a:p>
            <a:r>
              <a:rPr lang="en-SG" dirty="0"/>
              <a:t>Packets are reassembled into the correct order before delivery to application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e.g. banking, emails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AC4F-9E5D-88BF-26F8-B589CEDB63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UDP</a:t>
            </a:r>
          </a:p>
          <a:p>
            <a:r>
              <a:rPr lang="en-SG" dirty="0"/>
              <a:t>‘Fire and forget’</a:t>
            </a:r>
          </a:p>
          <a:p>
            <a:r>
              <a:rPr lang="en-SG" dirty="0"/>
              <a:t>Corrupted data is not retransmitted</a:t>
            </a:r>
          </a:p>
          <a:p>
            <a:r>
              <a:rPr lang="en-SG" dirty="0"/>
              <a:t>Higher speed and lighter network load</a:t>
            </a:r>
          </a:p>
          <a:p>
            <a:r>
              <a:rPr lang="en-SG" dirty="0"/>
              <a:t>Packets may arrive out of order. Up to application to handle ordering.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e.g. video, gaming</a:t>
            </a:r>
          </a:p>
        </p:txBody>
      </p:sp>
    </p:spTree>
    <p:extLst>
      <p:ext uri="{BB962C8B-B14F-4D97-AF65-F5344CB8AC3E}">
        <p14:creationId xmlns:p14="http://schemas.microsoft.com/office/powerpoint/2010/main" val="177932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CCD5-222D-8270-830B-B1A7ECEF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systems interconnection model</a:t>
            </a:r>
            <a:br>
              <a:rPr lang="en-SG" dirty="0"/>
            </a:br>
            <a:r>
              <a:rPr lang="en-SG" sz="1400" b="0" dirty="0"/>
              <a:t>HTTP, HTTPS, SMPT…</a:t>
            </a:r>
            <a:endParaRPr lang="en-SG" b="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7D0FBE-BE2C-09BE-1DF1-BD176367F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30016"/>
              </p:ext>
            </p:extLst>
          </p:nvPr>
        </p:nvGraphicFramePr>
        <p:xfrm>
          <a:off x="1187056" y="2104048"/>
          <a:ext cx="4126530" cy="4349496"/>
        </p:xfrm>
        <a:graphic>
          <a:graphicData uri="http://schemas.openxmlformats.org/drawingml/2006/table">
            <a:tbl>
              <a:tblPr/>
              <a:tblGrid>
                <a:gridCol w="1375510">
                  <a:extLst>
                    <a:ext uri="{9D8B030D-6E8A-4147-A177-3AD203B41FA5}">
                      <a16:colId xmlns:a16="http://schemas.microsoft.com/office/drawing/2014/main" val="386318552"/>
                    </a:ext>
                  </a:extLst>
                </a:gridCol>
                <a:gridCol w="1375510">
                  <a:extLst>
                    <a:ext uri="{9D8B030D-6E8A-4147-A177-3AD203B41FA5}">
                      <a16:colId xmlns:a16="http://schemas.microsoft.com/office/drawing/2014/main" val="1859162032"/>
                    </a:ext>
                  </a:extLst>
                </a:gridCol>
                <a:gridCol w="1375510">
                  <a:extLst>
                    <a:ext uri="{9D8B030D-6E8A-4147-A177-3AD203B41FA5}">
                      <a16:colId xmlns:a16="http://schemas.microsoft.com/office/drawing/2014/main" val="289357437"/>
                    </a:ext>
                  </a:extLst>
                </a:gridCol>
              </a:tblGrid>
              <a:tr h="167288">
                <a:tc>
                  <a:txBody>
                    <a:bodyPr/>
                    <a:lstStyle/>
                    <a:p>
                      <a:r>
                        <a:rPr lang="en-SG" sz="700"/>
                        <a:t>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Description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Default Port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07037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HTTP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Web traffic (unsecured)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80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56421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HTTPS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Secure web traffic (SSL/TLS)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443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846464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FTP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File Transfer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21 (control), 20 (data)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801903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FTPS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FTP over SSL/TLS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990 (implicit), 21 (explicit)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59117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SFTP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SSH File Transfer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22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428480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SMTP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Simple Mail Transfer Protocol (sending email)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sv-SE" sz="700"/>
                        <a:t>25, 587 (TLS), 465 (SSL)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34915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 dirty="0"/>
                        <a:t>IMAP</a:t>
                      </a:r>
                      <a:endParaRPr lang="en-SG" sz="700" dirty="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Internet Message Access Protocol (read email)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143, 993 (SSL)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248771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POP3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Post Office Protocol (download email)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110, 995 (SSL)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741186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DNS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Domain Name System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53 (TCP/UDP)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865759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DHCP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Dynamic Host Configuration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67 (server), 68 (client)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830948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MQTT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Lightweight IoT messaging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1883 (TCP), 8883 (SSL)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37239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SSH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Secure Shell (remote login)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22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264880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Telnet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Remote login (insecure)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23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646961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SNMP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Simple Network Management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161 (UDP)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663348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LDAP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700"/>
                        <a:t>Directory access (e.g., Active Directory)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389 (plain), 636 (SSL)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529455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NTP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Network Time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123 (UDP)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576094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RDP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Remote Desktop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3389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373193"/>
                  </a:ext>
                </a:extLst>
              </a:tr>
              <a:tr h="292755">
                <a:tc>
                  <a:txBody>
                    <a:bodyPr/>
                    <a:lstStyle/>
                    <a:p>
                      <a:r>
                        <a:rPr lang="en-SG" sz="700" b="1"/>
                        <a:t>Kerberos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Network authentication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88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00669"/>
                  </a:ext>
                </a:extLst>
              </a:tr>
              <a:tr h="167288">
                <a:tc>
                  <a:txBody>
                    <a:bodyPr/>
                    <a:lstStyle/>
                    <a:p>
                      <a:r>
                        <a:rPr lang="en-SG" sz="700" b="1"/>
                        <a:t>Syslog</a:t>
                      </a:r>
                      <a:endParaRPr lang="en-SG" sz="700"/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/>
                        <a:t>Logging protocol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SG" sz="700" dirty="0"/>
                        <a:t>514 (UDP)</a:t>
                      </a:r>
                    </a:p>
                  </a:txBody>
                  <a:tcPr marL="36635" marR="36635" marT="18317" marB="183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97215"/>
                  </a:ext>
                </a:extLst>
              </a:tr>
            </a:tbl>
          </a:graphicData>
        </a:graphic>
      </p:graphicFrame>
      <p:pic>
        <p:nvPicPr>
          <p:cNvPr id="1026" name="Picture 2" descr="Network Notes — OSI Model">
            <a:extLst>
              <a:ext uri="{FF2B5EF4-FFF2-40B4-BE49-F238E27FC236}">
                <a16:creationId xmlns:a16="http://schemas.microsoft.com/office/drawing/2014/main" id="{EF287F90-9180-ADC0-93B9-2CE62C37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324" y="2084962"/>
            <a:ext cx="6099242" cy="43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5A0153-D9D7-C12E-3D34-9B7B34B657AD}"/>
              </a:ext>
            </a:extLst>
          </p:cNvPr>
          <p:cNvSpPr/>
          <p:nvPr/>
        </p:nvSpPr>
        <p:spPr>
          <a:xfrm>
            <a:off x="8102379" y="4389120"/>
            <a:ext cx="1001864" cy="4850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B6C00A-D9FE-38AB-3A0E-FC87817B4A6F}"/>
              </a:ext>
            </a:extLst>
          </p:cNvPr>
          <p:cNvSpPr/>
          <p:nvPr/>
        </p:nvSpPr>
        <p:spPr>
          <a:xfrm>
            <a:off x="8000337" y="2878373"/>
            <a:ext cx="1001864" cy="326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309666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389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Sonicboom Onboarding</vt:lpstr>
      <vt:lpstr>TCp (Transmission control protocol)</vt:lpstr>
      <vt:lpstr>TCp client and server</vt:lpstr>
      <vt:lpstr>TCP vs UDP(user datagram protocol)</vt:lpstr>
      <vt:lpstr>Open systems interconnection model HTTP, HTTPS, SMPT…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Toh Ee Sen, Izen</dc:creator>
  <cp:lastModifiedBy>Toh Ee Sen, Izen</cp:lastModifiedBy>
  <cp:revision>1</cp:revision>
  <dcterms:created xsi:type="dcterms:W3CDTF">2025-05-21T03:17:16Z</dcterms:created>
  <dcterms:modified xsi:type="dcterms:W3CDTF">2025-05-21T04:08:02Z</dcterms:modified>
</cp:coreProperties>
</file>