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</a:t>
            </a:r>
            <a:r>
              <a:rPr b="0" lang="pl-PL" sz="4400" spc="-1" strike="noStrike">
                <a:latin typeface="Arial"/>
              </a:rPr>
              <a:t>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2E96F3-4C1E-445E-B151-8CBF1C380CD3}" type="slidenum">
              <a:rPr b="0" lang="pl-PL" sz="1400" spc="-1" strike="noStrike">
                <a:latin typeface="Times New Roman"/>
              </a:rPr>
              <a:t>&lt;numer&gt;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872000"/>
            <a:ext cx="9071640" cy="116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Implementacja </a:t>
            </a: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algorytmu PrefixSpan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6000" y="4536000"/>
            <a:ext cx="3456000" cy="56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Autor: Mateusz Kordowski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1"/>
          <p:cNvGraphicFramePr/>
          <p:nvPr/>
        </p:nvGraphicFramePr>
        <p:xfrm>
          <a:off x="296640" y="1542600"/>
          <a:ext cx="9731160" cy="5374800"/>
        </p:xfrm>
        <a:graphic>
          <a:graphicData uri="http://schemas.openxmlformats.org/drawingml/2006/table">
            <a:tbl>
              <a:tblPr/>
              <a:tblGrid>
                <a:gridCol w="5894640"/>
                <a:gridCol w="1374840"/>
                <a:gridCol w="2462040"/>
              </a:tblGrid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2000 -mp 5 -o out/mushroom/MultiThr/2000_5 -r 10 -t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7924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00:00:00.555339740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3000 -mp 10 -o out/mushroom/MultiThr/3000_10 -r 10 -t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7544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00:00:00.274789720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4000 -mp 10 -o out/mushroom/MultiThr/4000_10 -r 10 -t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7352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00:00:00.092072678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5000 -mp 10 -o out/mushroom/MultiThr/5000_10 -r 10 -t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7220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00:00:00.048988576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2000 -mp 5 -o out/mushroom/SingleThr/2000_5 -r 10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5892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00:00:01.923576080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3000 -mp 10 -o out/mushroom/SingleThr/3000_10 -r 10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5896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00:00:00.930553389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4000 -mp 10 -o out/mushroom/SingleThr/4000_10 -r 10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5892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00:00:00.270654238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data/mushroom.dat -ms 5000 -mp 10 -o out/mushroom/SingleThr/5000_10 -r 10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5932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00:00:00.113570290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Wnioski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latin typeface="Arial"/>
              </a:rPr>
              <a:t>Wielowątkowość pozwala na przyśpieszenie wykonania programu kilkukrotnie (2-3) kosztem zwiększenia zapotrzebowania na pamięć(50%). Dla innych parametrów, wyniki mogą się różnić.</a:t>
            </a:r>
            <a:endParaRPr b="0" lang="pl-PL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latin typeface="Arial"/>
              </a:rPr>
              <a:t>Zwiększenie minimum support zmniejsza zapotrzebowanie na pamięć oraz skraca czas wykonania.</a:t>
            </a:r>
            <a:endParaRPr b="0" lang="pl-PL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latin typeface="Arial"/>
              </a:rPr>
              <a:t>Zwiększenie maximum pattern zwiększa zapotrzebowanie na pamięć oraz wydłuża czas wykonania.</a:t>
            </a:r>
            <a:endParaRPr b="0" lang="pl-PL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latin typeface="Arial"/>
              </a:rPr>
              <a:t>Możliwa implementacja algorytmu wykorzystująca GPU mogłaby pozwolić osiągnąć jeszcze lepsze wyniki.</a:t>
            </a: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52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pl-PL" sz="4400" spc="-1" strike="noStrike">
                <a:latin typeface="Arial"/>
              </a:rPr>
              <a:t>Dziękuję za uwagę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Założenia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0000" y="1182600"/>
            <a:ext cx="9360000" cy="407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Czas podawany jest w nanosekundach. </a:t>
            </a:r>
            <a:r>
              <a:rPr b="0" lang="pl-PL" sz="3200" spc="-1" strike="noStrike">
                <a:latin typeface="Arial"/>
              </a:rPr>
              <a:t>Różnica czasu jest podawana od wykonania </a:t>
            </a:r>
            <a:r>
              <a:rPr b="0" lang="pl-PL" sz="3200" spc="-1" strike="noStrike">
                <a:latin typeface="Arial"/>
              </a:rPr>
              <a:t>pierwszego pomiaru. Pierwszy pomiar </a:t>
            </a:r>
            <a:r>
              <a:rPr b="0" lang="pl-PL" sz="3200" spc="-1" strike="noStrike">
                <a:latin typeface="Arial"/>
              </a:rPr>
              <a:t>następuje przed wczytaniem danych do </a:t>
            </a:r>
            <a:r>
              <a:rPr b="0" lang="pl-PL" sz="3200" spc="-1" strike="noStrike">
                <a:latin typeface="Arial"/>
              </a:rPr>
              <a:t>pamięci.</a:t>
            </a:r>
            <a:endParaRPr b="0" lang="pl-PL" sz="3200" spc="-1" strike="noStrike"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Dane na początku zostają wczytane do </a:t>
            </a:r>
            <a:r>
              <a:rPr b="0" lang="pl-PL" sz="3200" spc="-1" strike="noStrike">
                <a:latin typeface="Arial"/>
              </a:rPr>
              <a:t>pamięci w całości.</a:t>
            </a:r>
            <a:endParaRPr b="0" lang="pl-PL" sz="3200" spc="-1" strike="noStrike"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Wykorzystana pamięć podawana jest w KB.</a:t>
            </a:r>
            <a:endParaRPr b="0" lang="pl-PL" sz="3200" spc="-1" strike="noStrike"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W przeprowadzonych eksperymentach w </a:t>
            </a:r>
            <a:r>
              <a:rPr b="0" lang="pl-PL" sz="3200" spc="-1" strike="noStrike">
                <a:latin typeface="Arial"/>
              </a:rPr>
              <a:t>trybie wielowątkowym wykorzystano 4 wątki.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Pseudokod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32000" y="1152000"/>
            <a:ext cx="3816000" cy="20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l-PL" sz="1200" spc="-1" strike="noStrike">
                <a:latin typeface="Arial"/>
              </a:rPr>
              <a:t>database = load_data()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emptyPrefix = []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prefixProject(database, emptyPrefix)</a:t>
            </a:r>
            <a:endParaRPr b="0" lang="pl-PL" sz="1200" spc="-1" strike="noStrike">
              <a:latin typeface="Arial"/>
            </a:endParaRPr>
          </a:p>
          <a:p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def prefixProject(database, prefix)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if(mthread):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create_threads()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add_job(prefixProjectImpl, database, prefix)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else: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 </a:t>
            </a:r>
            <a:r>
              <a:rPr b="0" lang="pl-PL" sz="1200" spc="-1" strike="noStrike">
                <a:latin typeface="Arial"/>
              </a:rPr>
              <a:t>prefixProjectImpl(database, prefix)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76000" y="3384000"/>
            <a:ext cx="288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l-PL" sz="1200" spc="-1" strike="noStrike">
                <a:latin typeface="Arial"/>
              </a:rPr>
              <a:t>def prefixProjectImpl(database, prefix):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itemSet = getItemSet()</a:t>
            </a:r>
            <a:endParaRPr b="0" lang="pl-PL" sz="1200" spc="-1" strike="noStrike">
              <a:latin typeface="Arial"/>
            </a:endParaRPr>
          </a:p>
          <a:p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for item in itemSet: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if(mthread):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    </a:t>
            </a:r>
            <a:r>
              <a:rPr b="0" lang="pl-PL" sz="1200" spc="-1" strike="noStrike">
                <a:latin typeface="Arial"/>
              </a:rPr>
              <a:t>add_job(prefixProjectImplNext, database, prefix, item)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else: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    </a:t>
            </a:r>
            <a:r>
              <a:rPr b="0" lang="pl-PL" sz="1200" spc="-1" strike="noStrike">
                <a:latin typeface="Arial"/>
              </a:rPr>
              <a:t>second(database, prefix, item)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5472000" y="1440000"/>
            <a:ext cx="4104000" cy="22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l-PL" sz="1200" spc="-1" strike="noStrike">
                <a:latin typeface="Arial"/>
              </a:rPr>
              <a:t>def prefixProjectImplNext(database, prefix, item):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newDatabase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for trans in database: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check, newPos = exist(trans, prefix, item)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if(check):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    </a:t>
            </a:r>
            <a:r>
              <a:rPr b="0" lang="pl-PL" sz="1200" spc="-1" strike="noStrike">
                <a:latin typeface="Arial"/>
              </a:rPr>
              <a:t>newDatabase.add(trans, newPos)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prefix += item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if(mthread):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add_job(prefixProjectImpl, newDatabase, prefix)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</a:t>
            </a:r>
            <a:r>
              <a:rPr b="0" lang="pl-PL" sz="1200" spc="-1" strike="noStrike">
                <a:latin typeface="Arial"/>
              </a:rPr>
              <a:t>else:</a:t>
            </a:r>
            <a:endParaRPr b="0" lang="pl-PL" sz="1200" spc="-1" strike="noStrike">
              <a:latin typeface="Arial"/>
            </a:endParaRPr>
          </a:p>
          <a:p>
            <a:r>
              <a:rPr b="0" lang="pl-PL" sz="1200" spc="-1" strike="noStrike">
                <a:latin typeface="Arial"/>
              </a:rPr>
              <a:t>        </a:t>
            </a:r>
            <a:r>
              <a:rPr b="0" lang="pl-PL" sz="1200" spc="-1" strike="noStrike">
                <a:latin typeface="Arial"/>
              </a:rPr>
              <a:t>first(database, prefix)</a:t>
            </a:r>
            <a:endParaRPr b="0" lang="pl-PL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Wykonane </a:t>
            </a:r>
            <a:r>
              <a:rPr b="0" lang="pl-PL" sz="4400" spc="-1" strike="noStrike">
                <a:latin typeface="Arial"/>
              </a:rPr>
              <a:t>eksperymenty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32000" y="1512000"/>
            <a:ext cx="9072000" cy="31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Pomiar czasu wykonania programu wliczając w to wczytanie danych.</a:t>
            </a:r>
            <a:endParaRPr b="0" lang="pl-PL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Pomiar zajętości pamięci całego programu podczas wejścia w nowy poziom rekursji.</a:t>
            </a:r>
            <a:endParaRPr b="0" lang="pl-PL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Porównanie implementacji jednowątkowej z wielowątkową (4 wątki)</a:t>
            </a:r>
            <a:endParaRPr b="0" lang="pl-PL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Wpływ parametrów algorytmu na jego wykonanie </a:t>
            </a:r>
            <a:br/>
            <a:r>
              <a:rPr b="0" lang="pl-PL" sz="2600" spc="-1" strike="noStrike">
                <a:latin typeface="Arial"/>
              </a:rPr>
              <a:t>(max pattern, minimum support)</a:t>
            </a:r>
            <a:endParaRPr b="0" lang="pl-PL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Wyniki eksperymentów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584000" y="1224000"/>
            <a:ext cx="7200000" cy="42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21200" y="382320"/>
            <a:ext cx="9248400" cy="49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78240" y="239400"/>
            <a:ext cx="8733960" cy="51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40280" y="372960"/>
            <a:ext cx="9210240" cy="492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1"/>
          <p:cNvGraphicFramePr/>
          <p:nvPr/>
        </p:nvGraphicFramePr>
        <p:xfrm>
          <a:off x="200520" y="901440"/>
          <a:ext cx="9731160" cy="5374800"/>
        </p:xfrm>
        <a:graphic>
          <a:graphicData uri="http://schemas.openxmlformats.org/drawingml/2006/table">
            <a:tbl>
              <a:tblPr/>
              <a:tblGrid>
                <a:gridCol w="5894640"/>
                <a:gridCol w="1374840"/>
                <a:gridCol w="2462040"/>
              </a:tblGrid>
              <a:tr h="460440"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pl-PL" sz="1800" spc="-1" strike="noStrike">
                        <a:latin typeface="Arial"/>
                      </a:endParaRPr>
                    </a:p>
                    <a:p>
                      <a:endParaRPr b="0" lang="pl-PL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pl-PL" sz="1800" spc="-1" strike="noStrike">
                          <a:latin typeface="Arial"/>
                        </a:rPr>
                        <a:t>Wywołanie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500" spc="-1" strike="noStrike">
                          <a:latin typeface="Arial"/>
                        </a:rPr>
                        <a:t>Maksymalna pamięć (KB)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800" spc="-1" strike="noStrike">
                          <a:latin typeface="Arial"/>
                        </a:rPr>
                        <a:t>Czas wykonania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data/accidents.dat -ms 200000 -mp 5 -o out/accidents/MultiThr/200000_5 -r 1 -t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181412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00:19:14.407578805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data/accidents.dat -ms 200000 -mp 5 -o out/accidents/SingleThr/200000_5 -r 1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125980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 </a:t>
                      </a:r>
                      <a:r>
                        <a:rPr b="0" lang="pl-PL" sz="1300" spc="-1" strike="noStrike">
                          <a:latin typeface="Arial"/>
                        </a:rPr>
                        <a:t>01:01:19.992160898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25000 -mp 10 -o out/pumsb_star/MultiThr/25000_10 -r 4 -t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36020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00:03:21.980339892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30000 -mp 10 -o out/pumsb_star/MultiThr/30000_10 -r 4 -t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33984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00:01:24.024249800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30000 -mp 20 -o out/pumsb_star/MultiThr/30000_20 -r 4 -t -thr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34004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00:01:19.954379831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25000 -mp 10 -o out/pumsb_star/SingleThr/25000_10 -r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24848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00:09:48.811068075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30000 -mp 10 -o out/pumsb_star/SingleThr/30000_10 -r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24160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00:04:10.190950441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000" spc="-1" strike="noStrike">
                          <a:latin typeface="Arial"/>
                        </a:rPr>
                        <a:t>-f data/pumsb_star.dat -ms 30000 -mp 20 -o out/pumsb_star/SingleThr/30000_20 -r 4</a:t>
                      </a:r>
                      <a:endParaRPr b="0" lang="pl-PL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24108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l-PL" sz="1300" spc="-1" strike="noStrike">
                          <a:latin typeface="Arial"/>
                        </a:rPr>
                        <a:t>00:04:07.424634643</a:t>
                      </a:r>
                      <a:endParaRPr b="0" lang="pl-P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2022-01-08T00:32:33Z</dcterms:created>
  <dc:creator/>
  <dc:description/>
  <dc:language>pl-PL</dc:language>
  <cp:lastModifiedBy/>
  <dcterms:modified xsi:type="dcterms:W3CDTF">2022-01-08T01:08:25Z</dcterms:modified>
  <cp:revision>11</cp:revision>
  <dc:subject/>
  <dc:title/>
</cp:coreProperties>
</file>