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0" r:id="rId6"/>
    <p:sldId id="266" r:id="rId7"/>
    <p:sldId id="264" r:id="rId8"/>
    <p:sldId id="267" r:id="rId9"/>
    <p:sldId id="263" r:id="rId10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/>
    <p:restoredTop sz="94286"/>
  </p:normalViewPr>
  <p:slideViewPr>
    <p:cSldViewPr>
      <p:cViewPr varScale="1">
        <p:scale>
          <a:sx n="86" d="100"/>
          <a:sy n="86" d="100"/>
        </p:scale>
        <p:origin x="1116" y="90"/>
      </p:cViewPr>
      <p:guideLst/>
    </p:cSldViewPr>
  </p:slideViewPr>
  <p:outlineViewPr>
    <p:cViewPr>
      <p:scale>
        <a:sx n="33" d="100"/>
        <a:sy n="33" d="100"/>
      </p:scale>
      <p:origin x="0" y="-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13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18.08.2024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906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906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 dirty="0"/>
              <a:t>Authors</a:t>
            </a:r>
          </a:p>
          <a:p>
            <a:endParaRPr lang="en-US" noProof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A64BD-7A5C-4091-9D6F-3D5734F68EB8}"/>
              </a:ext>
            </a:extLst>
          </p:cNvPr>
          <p:cNvSpPr txBox="1"/>
          <p:nvPr userDrawn="1"/>
        </p:nvSpPr>
        <p:spPr>
          <a:xfrm>
            <a:off x="990600" y="4694382"/>
            <a:ext cx="384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Image Compression using lapped transform- Syed mir izhar ali shah, Azmat Sultan Awan</a:t>
            </a:r>
          </a:p>
        </p:txBody>
      </p:sp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ftr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30B11-928E-4923-B80F-407DAA2B3A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E0A3-2B00-4936-8659-0AF5A6ACBD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Image-Compression Using lapped transform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C0AC0-B01F-4996-BD69-D3D148C465C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Syed mir izhar ali shah (65581)</a:t>
            </a:r>
          </a:p>
          <a:p>
            <a:r>
              <a:rPr lang="en-US" dirty="0"/>
              <a:t>Azmat sultan Awan (65821)</a:t>
            </a:r>
          </a:p>
        </p:txBody>
      </p:sp>
    </p:spTree>
    <p:extLst>
      <p:ext uri="{BB962C8B-B14F-4D97-AF65-F5344CB8AC3E}">
        <p14:creationId xmlns:p14="http://schemas.microsoft.com/office/powerpoint/2010/main" val="7915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9268-B1F9-4A55-90EA-08B51E441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Compression of the images using lapped transform.</a:t>
            </a:r>
          </a:p>
          <a:p>
            <a:r>
              <a:rPr lang="en-US" dirty="0"/>
              <a:t>To compare the efficiency of the Lapped Transform technique with the Discrete Cosine Transform (DCT) in image compression.</a:t>
            </a:r>
          </a:p>
          <a:p>
            <a:r>
              <a:rPr lang="en-US" dirty="0"/>
              <a:t>Lapped transform divides the images into segments.</a:t>
            </a:r>
          </a:p>
          <a:p>
            <a:r>
              <a:rPr lang="en-US" dirty="0"/>
              <a:t>Reduces artifacts and increase efficiency </a:t>
            </a:r>
          </a:p>
          <a:p>
            <a:r>
              <a:rPr lang="en-US" dirty="0"/>
              <a:t>Used in high-quality compression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0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1FD3-2846-4D2C-ABEE-9898C088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5E11C-C3B2-4131-83F4-4836267B6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24268-9846-4284-9EB2-CC0F564F23B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sz="1800" dirty="0"/>
              <a:t>Lapped transform using neural network model</a:t>
            </a:r>
          </a:p>
          <a:p>
            <a:pPr lvl="1"/>
            <a:r>
              <a:rPr lang="en-US" sz="1800" dirty="0"/>
              <a:t>CIFAR-100 dataset </a:t>
            </a:r>
          </a:p>
          <a:p>
            <a:pPr lvl="1"/>
            <a:r>
              <a:rPr lang="en-US" sz="1800" dirty="0"/>
              <a:t>Convolutional layer for transform</a:t>
            </a:r>
          </a:p>
          <a:p>
            <a:pPr lvl="1"/>
            <a:r>
              <a:rPr lang="en-US" sz="1800" dirty="0"/>
              <a:t>Deconvolution for reconstruction</a:t>
            </a:r>
          </a:p>
          <a:p>
            <a:pPr lvl="1"/>
            <a:r>
              <a:rPr lang="en-US" sz="1800" dirty="0"/>
              <a:t>Filter size of 16x16</a:t>
            </a:r>
          </a:p>
          <a:p>
            <a:pPr lvl="1"/>
            <a:r>
              <a:rPr lang="en-US" sz="1800" dirty="0"/>
              <a:t>Train the model for 5 epochs </a:t>
            </a:r>
          </a:p>
          <a:p>
            <a:pPr lvl="1"/>
            <a:r>
              <a:rPr lang="en-US" sz="1800" dirty="0"/>
              <a:t>Repository from GitHub for images dataset </a:t>
            </a:r>
          </a:p>
          <a:p>
            <a:pPr lvl="1"/>
            <a:r>
              <a:rPr lang="en-US" sz="1800" dirty="0"/>
              <a:t>Applying the transform to get image compression</a:t>
            </a:r>
          </a:p>
          <a:p>
            <a:pPr marL="273050" lvl="2" indent="0">
              <a:buNone/>
            </a:pPr>
            <a:endParaRPr lang="en-US" dirty="0"/>
          </a:p>
          <a:p>
            <a:pPr marL="2730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CD8-C983-E619-16E6-49B6D9A1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44D26-CEDA-E37A-C86D-98517FE79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3F7CA-9CF9-0E5F-929B-79762C8F941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Compression ratio obtained is 32.0 percent </a:t>
            </a:r>
          </a:p>
          <a:p>
            <a:r>
              <a:rPr lang="en-US" dirty="0"/>
              <a:t>Compression can be increased or decreased </a:t>
            </a:r>
          </a:p>
          <a:p>
            <a:r>
              <a:rPr lang="en-US" dirty="0"/>
              <a:t>Parameters of the convolution layer can be modified </a:t>
            </a:r>
          </a:p>
          <a:p>
            <a:pPr lvl="2"/>
            <a:r>
              <a:rPr lang="en-US" dirty="0" err="1"/>
              <a:t>i.e</a:t>
            </a:r>
            <a:r>
              <a:rPr lang="en-US" dirty="0"/>
              <a:t> Stride, padding , no. of channels</a:t>
            </a:r>
          </a:p>
          <a:p>
            <a:pPr lvl="1"/>
            <a:r>
              <a:rPr lang="en-US" sz="1800" dirty="0"/>
              <a:t>Filter acts as weights which can be trained </a:t>
            </a:r>
          </a:p>
          <a:p>
            <a:pPr lvl="1"/>
            <a:r>
              <a:rPr lang="en-US" sz="1800" dirty="0"/>
              <a:t>Overall better efficiency can be achieved  </a:t>
            </a:r>
          </a:p>
        </p:txBody>
      </p:sp>
    </p:spTree>
    <p:extLst>
      <p:ext uri="{BB962C8B-B14F-4D97-AF65-F5344CB8AC3E}">
        <p14:creationId xmlns:p14="http://schemas.microsoft.com/office/powerpoint/2010/main" val="254665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F0AF-BCBC-4B95-AD60-D23F8637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Cosine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A670-723B-4734-A256-C19355526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65B83-CFF0-4C63-A166-95257DAD1C6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Cloning base code repository</a:t>
            </a:r>
          </a:p>
          <a:p>
            <a:pPr lvl="2"/>
            <a:r>
              <a:rPr lang="en-US" dirty="0"/>
              <a:t>Running the code to get DCT compression </a:t>
            </a:r>
          </a:p>
          <a:p>
            <a:pPr lvl="2"/>
            <a:r>
              <a:rPr lang="en-US" dirty="0"/>
              <a:t>Gives compression ratio of the images </a:t>
            </a:r>
          </a:p>
          <a:p>
            <a:pPr marL="273050" lvl="2" indent="0">
              <a:buNone/>
            </a:pPr>
            <a:endParaRPr lang="en-US" dirty="0"/>
          </a:p>
          <a:p>
            <a:pPr lvl="1"/>
            <a:r>
              <a:rPr lang="en-US" dirty="0"/>
              <a:t>Evaluation</a:t>
            </a:r>
          </a:p>
          <a:p>
            <a:pPr lvl="2"/>
            <a:r>
              <a:rPr lang="en-US" dirty="0"/>
              <a:t>Using compression ratio </a:t>
            </a:r>
          </a:p>
          <a:p>
            <a:pPr lvl="2"/>
            <a:r>
              <a:rPr lang="en-US" dirty="0"/>
              <a:t>Perceptual similarity (LPIPS)</a:t>
            </a:r>
          </a:p>
          <a:p>
            <a:pPr marL="273050" lvl="2" indent="0">
              <a:buNone/>
            </a:pPr>
            <a:endParaRPr lang="en-US" dirty="0"/>
          </a:p>
          <a:p>
            <a:pPr marL="2730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6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07F0-6AE8-F404-17A0-3232707C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66AF4-C118-339D-BD07-B7A6093FC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F60C4A-C3E6-BFD7-4ECE-25CEB415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Content Placeholder 9" descr="A table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0E2DDC7A-B4C1-1905-93DD-86CE4D0FC82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98" y="701172"/>
            <a:ext cx="6131203" cy="3321553"/>
          </a:xfrm>
        </p:spPr>
      </p:pic>
    </p:spTree>
    <p:extLst>
      <p:ext uri="{BB962C8B-B14F-4D97-AF65-F5344CB8AC3E}">
        <p14:creationId xmlns:p14="http://schemas.microsoft.com/office/powerpoint/2010/main" val="40747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EBDE-2706-4D15-B065-5B1E573D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D8E72-7BBE-4C33-AD50-6E86EA76E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Content Placeholder 6" descr="A collage of a row of buildings&#10;&#10;Description automatically generated">
            <a:extLst>
              <a:ext uri="{FF2B5EF4-FFF2-40B4-BE49-F238E27FC236}">
                <a16:creationId xmlns:a16="http://schemas.microsoft.com/office/drawing/2014/main" id="{F4668EC4-DB17-28DC-B752-8EE5C9B67A3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5" y="974725"/>
            <a:ext cx="6667150" cy="3352800"/>
          </a:xfrm>
        </p:spPr>
      </p:pic>
    </p:spTree>
    <p:extLst>
      <p:ext uri="{BB962C8B-B14F-4D97-AF65-F5344CB8AC3E}">
        <p14:creationId xmlns:p14="http://schemas.microsoft.com/office/powerpoint/2010/main" val="294779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EBDE-2706-4D15-B065-5B1E573D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D8E72-7BBE-4C33-AD50-6E86EA76E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Content Placeholder 7" descr="A river running through a forest&#10;&#10;Description automatically generated">
            <a:extLst>
              <a:ext uri="{FF2B5EF4-FFF2-40B4-BE49-F238E27FC236}">
                <a16:creationId xmlns:a16="http://schemas.microsoft.com/office/drawing/2014/main" id="{68FAD1A7-6D92-2127-F98D-F148605E74E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92" y="974725"/>
            <a:ext cx="6923415" cy="3352800"/>
          </a:xfrm>
        </p:spPr>
      </p:pic>
    </p:spTree>
    <p:extLst>
      <p:ext uri="{BB962C8B-B14F-4D97-AF65-F5344CB8AC3E}">
        <p14:creationId xmlns:p14="http://schemas.microsoft.com/office/powerpoint/2010/main" val="104205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ABD4-97FA-4EBD-9344-FFB1D785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Conclusion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B7DFD-D98D-4A82-9CD0-E849F1BEF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A81AF-ABA0-4203-87CB-9A5513E3B19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Comparison Metrics</a:t>
            </a:r>
          </a:p>
          <a:p>
            <a:pPr lvl="2"/>
            <a:r>
              <a:rPr lang="en-US" dirty="0"/>
              <a:t>DCT vs. Lapped Transform: Compression ratios </a:t>
            </a:r>
          </a:p>
          <a:p>
            <a:pPr lvl="2"/>
            <a:r>
              <a:rPr lang="en-US" dirty="0"/>
              <a:t>Perceptual similarity (LPIPS)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Key Findings</a:t>
            </a:r>
          </a:p>
          <a:p>
            <a:pPr lvl="2"/>
            <a:r>
              <a:rPr lang="en-US" dirty="0"/>
              <a:t>Lapped Transform achieves higher compression ratios with minimal feature loss</a:t>
            </a:r>
          </a:p>
          <a:p>
            <a:pPr lvl="2"/>
            <a:r>
              <a:rPr lang="en-US" dirty="0"/>
              <a:t>Flexibility in adjusting compression ratio by tuning model parameters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Conclusion</a:t>
            </a:r>
            <a:r>
              <a:rPr lang="en-US" dirty="0"/>
              <a:t>: Lapped Transform as an effective alternative to traditional DCT for image compression.</a:t>
            </a:r>
          </a:p>
        </p:txBody>
      </p:sp>
    </p:spTree>
    <p:extLst>
      <p:ext uri="{BB962C8B-B14F-4D97-AF65-F5344CB8AC3E}">
        <p14:creationId xmlns:p14="http://schemas.microsoft.com/office/powerpoint/2010/main" val="167307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247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Introduction</vt:lpstr>
      <vt:lpstr>Methodology</vt:lpstr>
      <vt:lpstr>Observation</vt:lpstr>
      <vt:lpstr>Discrete Cosine Transform</vt:lpstr>
      <vt:lpstr>Results </vt:lpstr>
      <vt:lpstr>Compressed Evaluation</vt:lpstr>
      <vt:lpstr>Compressed Evaluation</vt:lpstr>
      <vt:lpstr>Results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Working - Introduction Event</dc:title>
  <dc:creator>matthias.hirth@tu-ilmenau.de</dc:creator>
  <cp:lastModifiedBy>syed-mir-izhar-ali.shah</cp:lastModifiedBy>
  <cp:revision>345</cp:revision>
  <dcterms:created xsi:type="dcterms:W3CDTF">2019-03-07T11:58:08Z</dcterms:created>
  <dcterms:modified xsi:type="dcterms:W3CDTF">2024-08-18T21:17:59Z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